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8" r:id="rId5"/>
    <p:sldId id="289" r:id="rId6"/>
    <p:sldId id="290" r:id="rId7"/>
    <p:sldId id="262" r:id="rId8"/>
    <p:sldId id="294" r:id="rId9"/>
    <p:sldId id="295" r:id="rId10"/>
    <p:sldId id="293" r:id="rId11"/>
    <p:sldId id="297" r:id="rId12"/>
    <p:sldId id="298" r:id="rId13"/>
    <p:sldId id="292" r:id="rId14"/>
    <p:sldId id="299"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Mesquita Lobo Veloso Fernanda" initials="DMLVF" lastIdx="1" clrIdx="0">
    <p:extLst>
      <p:ext uri="{19B8F6BF-5375-455C-9EA6-DF929625EA0E}">
        <p15:presenceInfo xmlns:p15="http://schemas.microsoft.com/office/powerpoint/2012/main" userId="S-1-5-21-2010012501-463680302-1427260136-41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484C5-5D25-4A50-9578-57597D3E0F76}" v="10" dt="2022-05-10T13:33:36.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6405" autoAdjust="0"/>
  </p:normalViewPr>
  <p:slideViewPr>
    <p:cSldViewPr snapToGrid="0">
      <p:cViewPr>
        <p:scale>
          <a:sx n="100" d="100"/>
          <a:sy n="100" d="100"/>
        </p:scale>
        <p:origin x="54" y="33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canteli" userId="S::paulacanteli_gmail.com#ext#@brgm365.onmicrosoft.com::65a05015-2456-4572-825c-88664da90957" providerId="AD" clId="Web-{F65484C5-5D25-4A50-9578-57597D3E0F76}"/>
    <pc:docChg chg="modSld">
      <pc:chgData name="paulacanteli" userId="S::paulacanteli_gmail.com#ext#@brgm365.onmicrosoft.com::65a05015-2456-4572-825c-88664da90957" providerId="AD" clId="Web-{F65484C5-5D25-4A50-9578-57597D3E0F76}" dt="2022-05-10T13:33:36.198" v="7"/>
      <pc:docMkLst>
        <pc:docMk/>
      </pc:docMkLst>
      <pc:sldChg chg="addSp delSp modSp">
        <pc:chgData name="paulacanteli" userId="S::paulacanteli_gmail.com#ext#@brgm365.onmicrosoft.com::65a05015-2456-4572-825c-88664da90957" providerId="AD" clId="Web-{F65484C5-5D25-4A50-9578-57597D3E0F76}" dt="2022-05-10T13:33:36.198" v="7"/>
        <pc:sldMkLst>
          <pc:docMk/>
          <pc:sldMk cId="137444348" sldId="258"/>
        </pc:sldMkLst>
        <pc:spChg chg="add del">
          <ac:chgData name="paulacanteli" userId="S::paulacanteli_gmail.com#ext#@brgm365.onmicrosoft.com::65a05015-2456-4572-825c-88664da90957" providerId="AD" clId="Web-{F65484C5-5D25-4A50-9578-57597D3E0F76}" dt="2022-05-10T13:33:36.198" v="7"/>
          <ac:spMkLst>
            <pc:docMk/>
            <pc:sldMk cId="137444348" sldId="258"/>
            <ac:spMk id="3" creationId="{55BB0800-87D3-0152-AC70-855929FC9FE3}"/>
          </ac:spMkLst>
        </pc:spChg>
        <pc:spChg chg="add del mod">
          <ac:chgData name="paulacanteli" userId="S::paulacanteli_gmail.com#ext#@brgm365.onmicrosoft.com::65a05015-2456-4572-825c-88664da90957" providerId="AD" clId="Web-{F65484C5-5D25-4A50-9578-57597D3E0F76}" dt="2022-05-10T13:33:18.713" v="4"/>
          <ac:spMkLst>
            <pc:docMk/>
            <pc:sldMk cId="137444348" sldId="258"/>
            <ac:spMk id="9" creationId="{07FA174F-79DF-D6AF-9EA0-C839A5F88997}"/>
          </ac:spMkLst>
        </pc:spChg>
        <pc:spChg chg="add del">
          <ac:chgData name="paulacanteli" userId="S::paulacanteli_gmail.com#ext#@brgm365.onmicrosoft.com::65a05015-2456-4572-825c-88664da90957" providerId="AD" clId="Web-{F65484C5-5D25-4A50-9578-57597D3E0F76}" dt="2022-05-10T13:33:34.182" v="6"/>
          <ac:spMkLst>
            <pc:docMk/>
            <pc:sldMk cId="137444348" sldId="258"/>
            <ac:spMk id="10" creationId="{A4F6CEBE-A957-34E9-A0D1-E7B0B03608C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bach5.isi26.isi.fhg.de\vol2\team\E\P\PilotSTRATEGY-CCUS-H2020_352839\3_Arbeitspakete\WP-6\Task6_3-survey\Results\Results_France\PilotStrategy_CountrySpecific_SurveyResults_France_2022090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bach5.isi26.isi.fhg.de\vol2\team\E\P\PilotSTRATEGY-CCUS-H2020_352839\3_Arbeitspakete\WP-6\Task6_3-survey\Results\PilotStrategy_comparison%20of%20survey%20results_2022083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u="none" strike="noStrike" baseline="0">
                <a:effectLst/>
              </a:rPr>
              <a:t>To what extent would it make you proud if your area would contribute to climate change mitigation through storing CO2 underground? </a:t>
            </a:r>
            <a:r>
              <a:rPr lang="de-DE" sz="1400" b="0" i="0" u="none" strike="noStrike" baseline="0"/>
              <a:t>(N=232)</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Conditions_acceptance!$B$21</c:f>
              <c:strCache>
                <c:ptCount val="1"/>
                <c:pt idx="0">
                  <c:v>not proud at all</c:v>
                </c:pt>
              </c:strCache>
            </c:strRef>
          </c:tx>
          <c:spPr>
            <a:solidFill>
              <a:schemeClr val="accent2">
                <a:lumMod val="50000"/>
              </a:schemeClr>
            </a:solidFill>
            <a:ln>
              <a:noFill/>
            </a:ln>
            <a:effectLst/>
          </c:spPr>
          <c:invertIfNegative val="0"/>
          <c:dLbls>
            <c:dLbl>
              <c:idx val="0"/>
              <c:layout/>
              <c:tx>
                <c:rich>
                  <a:bodyPr/>
                  <a:lstStyle/>
                  <a:p>
                    <a:fld id="{869B916B-0C42-46E5-8D86-E200C16453B1}" type="CELLRANGE">
                      <a:rPr lang="en-US"/>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D94F-4516-9A66-700B115E7E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Conditions_acceptance!$C$20</c:f>
              <c:strCache>
                <c:ptCount val="1"/>
                <c:pt idx="0">
                  <c:v>Frequency</c:v>
                </c:pt>
              </c:strCache>
            </c:strRef>
          </c:cat>
          <c:val>
            <c:numRef>
              <c:f>Conditions_acceptance!$C$21</c:f>
              <c:numCache>
                <c:formatCode>General</c:formatCode>
                <c:ptCount val="1"/>
                <c:pt idx="0">
                  <c:v>15</c:v>
                </c:pt>
              </c:numCache>
            </c:numRef>
          </c:val>
          <c:extLst>
            <c:ext xmlns:c15="http://schemas.microsoft.com/office/drawing/2012/chart" uri="{02D57815-91ED-43cb-92C2-25804820EDAC}">
              <c15:datalabelsRange>
                <c15:f>Conditions_acceptance!$D$21</c15:f>
                <c15:dlblRangeCache>
                  <c:ptCount val="1"/>
                  <c:pt idx="0">
                    <c:v>6%</c:v>
                  </c:pt>
                </c15:dlblRangeCache>
              </c15:datalabelsRange>
            </c:ext>
            <c:ext xmlns:c16="http://schemas.microsoft.com/office/drawing/2014/chart" uri="{C3380CC4-5D6E-409C-BE32-E72D297353CC}">
              <c16:uniqueId val="{00000001-D94F-4516-9A66-700B115E7EBF}"/>
            </c:ext>
          </c:extLst>
        </c:ser>
        <c:ser>
          <c:idx val="1"/>
          <c:order val="1"/>
          <c:tx>
            <c:strRef>
              <c:f>Conditions_acceptance!$B$22</c:f>
              <c:strCache>
                <c:ptCount val="1"/>
                <c:pt idx="0">
                  <c:v>slightly proud</c:v>
                </c:pt>
              </c:strCache>
            </c:strRef>
          </c:tx>
          <c:spPr>
            <a:solidFill>
              <a:srgbClr val="FF9999"/>
            </a:solidFill>
            <a:ln>
              <a:noFill/>
            </a:ln>
            <a:effectLst/>
          </c:spPr>
          <c:invertIfNegative val="0"/>
          <c:dLbls>
            <c:dLbl>
              <c:idx val="0"/>
              <c:layout/>
              <c:tx>
                <c:rich>
                  <a:bodyPr/>
                  <a:lstStyle/>
                  <a:p>
                    <a:fld id="{CD2E8116-2253-4C34-8B83-28ED386A9288}" type="CELLRANGE">
                      <a:rPr lang="en-US"/>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D94F-4516-9A66-700B115E7E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Conditions_acceptance!$C$20</c:f>
              <c:strCache>
                <c:ptCount val="1"/>
                <c:pt idx="0">
                  <c:v>Frequency</c:v>
                </c:pt>
              </c:strCache>
            </c:strRef>
          </c:cat>
          <c:val>
            <c:numRef>
              <c:f>Conditions_acceptance!$C$22</c:f>
              <c:numCache>
                <c:formatCode>General</c:formatCode>
                <c:ptCount val="1"/>
                <c:pt idx="0">
                  <c:v>20</c:v>
                </c:pt>
              </c:numCache>
            </c:numRef>
          </c:val>
          <c:extLst>
            <c:ext xmlns:c15="http://schemas.microsoft.com/office/drawing/2012/chart" uri="{02D57815-91ED-43cb-92C2-25804820EDAC}">
              <c15:datalabelsRange>
                <c15:f>Conditions_acceptance!$D$22</c15:f>
                <c15:dlblRangeCache>
                  <c:ptCount val="1"/>
                  <c:pt idx="0">
                    <c:v>9%</c:v>
                  </c:pt>
                </c15:dlblRangeCache>
              </c15:datalabelsRange>
            </c:ext>
            <c:ext xmlns:c16="http://schemas.microsoft.com/office/drawing/2014/chart" uri="{C3380CC4-5D6E-409C-BE32-E72D297353CC}">
              <c16:uniqueId val="{00000003-D94F-4516-9A66-700B115E7EBF}"/>
            </c:ext>
          </c:extLst>
        </c:ser>
        <c:ser>
          <c:idx val="2"/>
          <c:order val="2"/>
          <c:tx>
            <c:strRef>
              <c:f>Conditions_acceptance!$B$23</c:f>
              <c:strCache>
                <c:ptCount val="1"/>
                <c:pt idx="0">
                  <c:v>moderately proud</c:v>
                </c:pt>
              </c:strCache>
            </c:strRef>
          </c:tx>
          <c:spPr>
            <a:solidFill>
              <a:schemeClr val="tx2">
                <a:lumMod val="20000"/>
                <a:lumOff val="80000"/>
              </a:schemeClr>
            </a:solidFill>
            <a:ln>
              <a:noFill/>
            </a:ln>
            <a:effectLst/>
          </c:spPr>
          <c:invertIfNegative val="0"/>
          <c:dLbls>
            <c:dLbl>
              <c:idx val="0"/>
              <c:layout/>
              <c:tx>
                <c:rich>
                  <a:bodyPr/>
                  <a:lstStyle/>
                  <a:p>
                    <a:fld id="{B4D94CAF-293A-4CF1-A2DB-42EA04B88A12}"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D94F-4516-9A66-700B115E7E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Conditions_acceptance!$C$20</c:f>
              <c:strCache>
                <c:ptCount val="1"/>
                <c:pt idx="0">
                  <c:v>Frequency</c:v>
                </c:pt>
              </c:strCache>
            </c:strRef>
          </c:cat>
          <c:val>
            <c:numRef>
              <c:f>Conditions_acceptance!$C$23</c:f>
              <c:numCache>
                <c:formatCode>General</c:formatCode>
                <c:ptCount val="1"/>
                <c:pt idx="0">
                  <c:v>56</c:v>
                </c:pt>
              </c:numCache>
            </c:numRef>
          </c:val>
          <c:extLst>
            <c:ext xmlns:c15="http://schemas.microsoft.com/office/drawing/2012/chart" uri="{02D57815-91ED-43cb-92C2-25804820EDAC}">
              <c15:datalabelsRange>
                <c15:f>Conditions_acceptance!$D$23</c15:f>
                <c15:dlblRangeCache>
                  <c:ptCount val="1"/>
                  <c:pt idx="0">
                    <c:v>24%</c:v>
                  </c:pt>
                </c15:dlblRangeCache>
              </c15:datalabelsRange>
            </c:ext>
            <c:ext xmlns:c16="http://schemas.microsoft.com/office/drawing/2014/chart" uri="{C3380CC4-5D6E-409C-BE32-E72D297353CC}">
              <c16:uniqueId val="{00000005-D94F-4516-9A66-700B115E7EBF}"/>
            </c:ext>
          </c:extLst>
        </c:ser>
        <c:ser>
          <c:idx val="3"/>
          <c:order val="3"/>
          <c:tx>
            <c:strRef>
              <c:f>Conditions_acceptance!$B$24</c:f>
              <c:strCache>
                <c:ptCount val="1"/>
                <c:pt idx="0">
                  <c:v>proud</c:v>
                </c:pt>
              </c:strCache>
            </c:strRef>
          </c:tx>
          <c:spPr>
            <a:solidFill>
              <a:schemeClr val="accent6">
                <a:lumMod val="60000"/>
                <a:lumOff val="40000"/>
              </a:schemeClr>
            </a:solidFill>
            <a:ln>
              <a:noFill/>
            </a:ln>
            <a:effectLst/>
          </c:spPr>
          <c:invertIfNegative val="0"/>
          <c:dLbls>
            <c:dLbl>
              <c:idx val="0"/>
              <c:layout/>
              <c:tx>
                <c:rich>
                  <a:bodyPr/>
                  <a:lstStyle/>
                  <a:p>
                    <a:fld id="{0B6A01FC-2654-44C0-8CF4-C9F31E034015}"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D94F-4516-9A66-700B115E7E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Conditions_acceptance!$C$20</c:f>
              <c:strCache>
                <c:ptCount val="1"/>
                <c:pt idx="0">
                  <c:v>Frequency</c:v>
                </c:pt>
              </c:strCache>
            </c:strRef>
          </c:cat>
          <c:val>
            <c:numRef>
              <c:f>Conditions_acceptance!$C$24</c:f>
              <c:numCache>
                <c:formatCode>General</c:formatCode>
                <c:ptCount val="1"/>
                <c:pt idx="0">
                  <c:v>74</c:v>
                </c:pt>
              </c:numCache>
            </c:numRef>
          </c:val>
          <c:extLst>
            <c:ext xmlns:c15="http://schemas.microsoft.com/office/drawing/2012/chart" uri="{02D57815-91ED-43cb-92C2-25804820EDAC}">
              <c15:datalabelsRange>
                <c15:f>Conditions_acceptance!$D$24</c15:f>
                <c15:dlblRangeCache>
                  <c:ptCount val="1"/>
                  <c:pt idx="0">
                    <c:v>31%</c:v>
                  </c:pt>
                </c15:dlblRangeCache>
              </c15:datalabelsRange>
            </c:ext>
            <c:ext xmlns:c16="http://schemas.microsoft.com/office/drawing/2014/chart" uri="{C3380CC4-5D6E-409C-BE32-E72D297353CC}">
              <c16:uniqueId val="{00000007-D94F-4516-9A66-700B115E7EBF}"/>
            </c:ext>
          </c:extLst>
        </c:ser>
        <c:ser>
          <c:idx val="4"/>
          <c:order val="4"/>
          <c:tx>
            <c:strRef>
              <c:f>Conditions_acceptance!$B$25</c:f>
              <c:strCache>
                <c:ptCount val="1"/>
                <c:pt idx="0">
                  <c:v>very proud</c:v>
                </c:pt>
              </c:strCache>
            </c:strRef>
          </c:tx>
          <c:spPr>
            <a:solidFill>
              <a:schemeClr val="tx1"/>
            </a:solidFill>
            <a:ln>
              <a:noFill/>
            </a:ln>
            <a:effectLst/>
          </c:spPr>
          <c:invertIfNegative val="0"/>
          <c:dLbls>
            <c:dLbl>
              <c:idx val="0"/>
              <c:layout/>
              <c:tx>
                <c:rich>
                  <a:bodyPr/>
                  <a:lstStyle/>
                  <a:p>
                    <a:fld id="{E2ED7E3E-0709-491F-9455-5FA98F233D79}"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D94F-4516-9A66-700B115E7E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Conditions_acceptance!$C$20</c:f>
              <c:strCache>
                <c:ptCount val="1"/>
                <c:pt idx="0">
                  <c:v>Frequency</c:v>
                </c:pt>
              </c:strCache>
            </c:strRef>
          </c:cat>
          <c:val>
            <c:numRef>
              <c:f>Conditions_acceptance!$C$25</c:f>
              <c:numCache>
                <c:formatCode>General</c:formatCode>
                <c:ptCount val="1"/>
                <c:pt idx="0">
                  <c:v>67</c:v>
                </c:pt>
              </c:numCache>
            </c:numRef>
          </c:val>
          <c:extLst>
            <c:ext xmlns:c15="http://schemas.microsoft.com/office/drawing/2012/chart" uri="{02D57815-91ED-43cb-92C2-25804820EDAC}">
              <c15:datalabelsRange>
                <c15:f>Conditions_acceptance!$D$25</c15:f>
                <c15:dlblRangeCache>
                  <c:ptCount val="1"/>
                  <c:pt idx="0">
                    <c:v>29%</c:v>
                  </c:pt>
                </c15:dlblRangeCache>
              </c15:datalabelsRange>
            </c:ext>
            <c:ext xmlns:c16="http://schemas.microsoft.com/office/drawing/2014/chart" uri="{C3380CC4-5D6E-409C-BE32-E72D297353CC}">
              <c16:uniqueId val="{00000009-D94F-4516-9A66-700B115E7EBF}"/>
            </c:ext>
          </c:extLst>
        </c:ser>
        <c:dLbls>
          <c:showLegendKey val="0"/>
          <c:showVal val="0"/>
          <c:showCatName val="0"/>
          <c:showSerName val="0"/>
          <c:showPercent val="0"/>
          <c:showBubbleSize val="0"/>
        </c:dLbls>
        <c:gapWidth val="150"/>
        <c:overlap val="100"/>
        <c:axId val="502592928"/>
        <c:axId val="502593912"/>
      </c:barChart>
      <c:catAx>
        <c:axId val="502592928"/>
        <c:scaling>
          <c:orientation val="minMax"/>
        </c:scaling>
        <c:delete val="1"/>
        <c:axPos val="l"/>
        <c:numFmt formatCode="General" sourceLinked="1"/>
        <c:majorTickMark val="none"/>
        <c:minorTickMark val="none"/>
        <c:tickLblPos val="nextTo"/>
        <c:crossAx val="502593912"/>
        <c:crosses val="autoZero"/>
        <c:auto val="1"/>
        <c:lblAlgn val="ctr"/>
        <c:lblOffset val="100"/>
        <c:noMultiLvlLbl val="0"/>
      </c:catAx>
      <c:valAx>
        <c:axId val="502593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02592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9F6EC"/>
    </a:solid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5"/>
                </a:solidFill>
                <a:latin typeface="+mn-lt"/>
                <a:ea typeface="+mn-ea"/>
                <a:cs typeface="+mn-cs"/>
              </a:defRPr>
            </a:pPr>
            <a:r>
              <a:rPr lang="de-DE"/>
              <a:t>Acceptance (local samples)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5"/>
              </a:solidFill>
              <a:latin typeface="+mn-lt"/>
              <a:ea typeface="+mn-ea"/>
              <a:cs typeface="+mn-cs"/>
            </a:defRPr>
          </a:pPr>
          <a:endParaRPr lang="fr-FR"/>
        </a:p>
      </c:txPr>
    </c:title>
    <c:autoTitleDeleted val="0"/>
    <c:plotArea>
      <c:layout/>
      <c:barChart>
        <c:barDir val="col"/>
        <c:grouping val="percentStacked"/>
        <c:varyColors val="0"/>
        <c:ser>
          <c:idx val="0"/>
          <c:order val="0"/>
          <c:tx>
            <c:strRef>
              <c:f>Evaluation_Acceptance!$B$18</c:f>
              <c:strCache>
                <c:ptCount val="1"/>
                <c:pt idx="0">
                  <c:v>unacceptable</c:v>
                </c:pt>
              </c:strCache>
            </c:strRef>
          </c:tx>
          <c:spPr>
            <a:solidFill>
              <a:schemeClr val="accent3">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DD4-4ED0-8C39-711131C44D8F}"/>
                </c:ext>
              </c:extLst>
            </c:dLbl>
            <c:dLbl>
              <c:idx val="1"/>
              <c:layout/>
              <c:tx>
                <c:rich>
                  <a:bodyPr/>
                  <a:lstStyle/>
                  <a:p>
                    <a:fld id="{B598EF32-639F-4DE5-B1BA-187E7FC2217C}"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6DD4-4ED0-8C39-711131C44D8F}"/>
                </c:ext>
              </c:extLst>
            </c:dLbl>
            <c:dLbl>
              <c:idx val="2"/>
              <c:layout/>
              <c:tx>
                <c:rich>
                  <a:bodyPr/>
                  <a:lstStyle/>
                  <a:p>
                    <a:fld id="{FBE63A29-3E36-4425-B8F7-11679B54EA38}"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6DD4-4ED0-8C39-711131C44D8F}"/>
                </c:ext>
              </c:extLst>
            </c:dLbl>
            <c:dLbl>
              <c:idx val="3"/>
              <c:delete val="1"/>
              <c:extLst>
                <c:ext xmlns:c15="http://schemas.microsoft.com/office/drawing/2012/chart" uri="{CE6537A1-D6FC-4f65-9D91-7224C49458BB}"/>
                <c:ext xmlns:c16="http://schemas.microsoft.com/office/drawing/2014/chart" uri="{C3380CC4-5D6E-409C-BE32-E72D297353CC}">
                  <c16:uniqueId val="{00000003-6DD4-4ED0-8C39-711131C44D8F}"/>
                </c:ext>
              </c:extLst>
            </c:dLbl>
            <c:dLbl>
              <c:idx val="4"/>
              <c:layout/>
              <c:tx>
                <c:rich>
                  <a:bodyPr/>
                  <a:lstStyle/>
                  <a:p>
                    <a:fld id="{9DDB30C1-FE97-4D71-A495-D079D448CA9D}"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6DD4-4ED0-8C39-711131C44D8F}"/>
                </c:ext>
              </c:extLst>
            </c:dLbl>
            <c:dLbl>
              <c:idx val="5"/>
              <c:delete val="1"/>
              <c:extLst>
                <c:ext xmlns:c15="http://schemas.microsoft.com/office/drawing/2012/chart" uri="{CE6537A1-D6FC-4f65-9D91-7224C49458BB}"/>
                <c:ext xmlns:c16="http://schemas.microsoft.com/office/drawing/2014/chart" uri="{C3380CC4-5D6E-409C-BE32-E72D297353CC}">
                  <c16:uniqueId val="{00000005-6DD4-4ED0-8C39-711131C44D8F}"/>
                </c:ext>
              </c:extLst>
            </c:dLbl>
            <c:spPr>
              <a:noFill/>
              <a:ln>
                <a:noFill/>
              </a:ln>
              <a:effectLst/>
            </c:spPr>
            <c:txPr>
              <a:bodyPr rot="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Evaluation_Acceptance!$C$17:$H$17</c:f>
              <c:strCache>
                <c:ptCount val="6"/>
                <c:pt idx="0">
                  <c:v>Portugal*</c:v>
                </c:pt>
                <c:pt idx="1">
                  <c:v>Spain_On*</c:v>
                </c:pt>
                <c:pt idx="2">
                  <c:v>Spain_Off*</c:v>
                </c:pt>
                <c:pt idx="3">
                  <c:v>France</c:v>
                </c:pt>
                <c:pt idx="4">
                  <c:v>Greece</c:v>
                </c:pt>
                <c:pt idx="5">
                  <c:v>Poland</c:v>
                </c:pt>
              </c:strCache>
            </c:strRef>
          </c:cat>
          <c:val>
            <c:numRef>
              <c:f>Evaluation_Acceptance!$C$18:$H$18</c:f>
              <c:numCache>
                <c:formatCode>General</c:formatCode>
                <c:ptCount val="6"/>
                <c:pt idx="0">
                  <c:v>9</c:v>
                </c:pt>
                <c:pt idx="1">
                  <c:v>47</c:v>
                </c:pt>
                <c:pt idx="2">
                  <c:v>68</c:v>
                </c:pt>
                <c:pt idx="3">
                  <c:v>10</c:v>
                </c:pt>
                <c:pt idx="4">
                  <c:v>32</c:v>
                </c:pt>
                <c:pt idx="5">
                  <c:v>15</c:v>
                </c:pt>
              </c:numCache>
            </c:numRef>
          </c:val>
          <c:extLst>
            <c:ext xmlns:c15="http://schemas.microsoft.com/office/drawing/2012/chart" uri="{02D57815-91ED-43cb-92C2-25804820EDAC}">
              <c15:datalabelsRange>
                <c15:f>Evaluation_Acceptance!$Z$18:$AE$18</c15:f>
                <c15:dlblRangeCache>
                  <c:ptCount val="6"/>
                  <c:pt idx="0">
                    <c:v>2%</c:v>
                  </c:pt>
                  <c:pt idx="1">
                    <c:v>18%</c:v>
                  </c:pt>
                  <c:pt idx="2">
                    <c:v>22%</c:v>
                  </c:pt>
                  <c:pt idx="3">
                    <c:v>4%</c:v>
                  </c:pt>
                  <c:pt idx="4">
                    <c:v>7%</c:v>
                  </c:pt>
                  <c:pt idx="5">
                    <c:v>3%</c:v>
                  </c:pt>
                </c15:dlblRangeCache>
              </c15:datalabelsRange>
            </c:ext>
            <c:ext xmlns:c16="http://schemas.microsoft.com/office/drawing/2014/chart" uri="{C3380CC4-5D6E-409C-BE32-E72D297353CC}">
              <c16:uniqueId val="{00000006-6DD4-4ED0-8C39-711131C44D8F}"/>
            </c:ext>
          </c:extLst>
        </c:ser>
        <c:ser>
          <c:idx val="1"/>
          <c:order val="1"/>
          <c:tx>
            <c:strRef>
              <c:f>Evaluation_Acceptance!$B$19</c:f>
              <c:strCache>
                <c:ptCount val="1"/>
                <c:pt idx="0">
                  <c:v>rather unacceptable</c:v>
                </c:pt>
              </c:strCache>
            </c:strRef>
          </c:tx>
          <c:spPr>
            <a:solidFill>
              <a:schemeClr val="accent3">
                <a:lumMod val="60000"/>
                <a:lumOff val="40000"/>
              </a:schemeClr>
            </a:solidFill>
            <a:ln>
              <a:noFill/>
            </a:ln>
            <a:effectLst/>
          </c:spPr>
          <c:invertIfNegative val="0"/>
          <c:dLbls>
            <c:dLbl>
              <c:idx val="0"/>
              <c:layout/>
              <c:tx>
                <c:rich>
                  <a:bodyPr/>
                  <a:lstStyle/>
                  <a:p>
                    <a:fld id="{2D9F1125-B204-4CAC-AE5E-968B3E804DD5}"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6DD4-4ED0-8C39-711131C44D8F}"/>
                </c:ext>
              </c:extLst>
            </c:dLbl>
            <c:dLbl>
              <c:idx val="1"/>
              <c:layout/>
              <c:tx>
                <c:rich>
                  <a:bodyPr/>
                  <a:lstStyle/>
                  <a:p>
                    <a:fld id="{6EBD05B5-8CDA-4DE0-BD04-1374BB40A1E6}"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6DD4-4ED0-8C39-711131C44D8F}"/>
                </c:ext>
              </c:extLst>
            </c:dLbl>
            <c:dLbl>
              <c:idx val="2"/>
              <c:layout/>
              <c:tx>
                <c:rich>
                  <a:bodyPr/>
                  <a:lstStyle/>
                  <a:p>
                    <a:fld id="{4BD3DE09-2FC1-46CB-B960-B6669B4393B5}"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6DD4-4ED0-8C39-711131C44D8F}"/>
                </c:ext>
              </c:extLst>
            </c:dLbl>
            <c:dLbl>
              <c:idx val="3"/>
              <c:layout/>
              <c:tx>
                <c:rich>
                  <a:bodyPr/>
                  <a:lstStyle/>
                  <a:p>
                    <a:fld id="{4AA691C0-A17A-4F8D-AEE7-F4E52D6AE7BF}"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6DD4-4ED0-8C39-711131C44D8F}"/>
                </c:ext>
              </c:extLst>
            </c:dLbl>
            <c:dLbl>
              <c:idx val="4"/>
              <c:layout/>
              <c:tx>
                <c:rich>
                  <a:bodyPr/>
                  <a:lstStyle/>
                  <a:p>
                    <a:fld id="{0D092578-F4D8-4CC3-B135-12D4FB9DB895}"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6DD4-4ED0-8C39-711131C44D8F}"/>
                </c:ext>
              </c:extLst>
            </c:dLbl>
            <c:dLbl>
              <c:idx val="5"/>
              <c:layout/>
              <c:tx>
                <c:rich>
                  <a:bodyPr/>
                  <a:lstStyle/>
                  <a:p>
                    <a:fld id="{5684503F-B8D2-45F2-8292-C5C436FFA565}"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6DD4-4ED0-8C39-711131C44D8F}"/>
                </c:ext>
              </c:extLst>
            </c:dLbl>
            <c:spPr>
              <a:noFill/>
              <a:ln>
                <a:noFill/>
              </a:ln>
              <a:effectLst/>
            </c:spPr>
            <c:txPr>
              <a:bodyPr rot="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Evaluation_Acceptance!$C$17:$H$17</c:f>
              <c:strCache>
                <c:ptCount val="6"/>
                <c:pt idx="0">
                  <c:v>Portugal*</c:v>
                </c:pt>
                <c:pt idx="1">
                  <c:v>Spain_On*</c:v>
                </c:pt>
                <c:pt idx="2">
                  <c:v>Spain_Off*</c:v>
                </c:pt>
                <c:pt idx="3">
                  <c:v>France</c:v>
                </c:pt>
                <c:pt idx="4">
                  <c:v>Greece</c:v>
                </c:pt>
                <c:pt idx="5">
                  <c:v>Poland</c:v>
                </c:pt>
              </c:strCache>
            </c:strRef>
          </c:cat>
          <c:val>
            <c:numRef>
              <c:f>Evaluation_Acceptance!$C$19:$H$19</c:f>
              <c:numCache>
                <c:formatCode>General</c:formatCode>
                <c:ptCount val="6"/>
                <c:pt idx="0">
                  <c:v>30</c:v>
                </c:pt>
                <c:pt idx="1">
                  <c:v>39</c:v>
                </c:pt>
                <c:pt idx="2">
                  <c:v>73</c:v>
                </c:pt>
                <c:pt idx="3">
                  <c:v>18</c:v>
                </c:pt>
                <c:pt idx="4">
                  <c:v>61</c:v>
                </c:pt>
                <c:pt idx="5">
                  <c:v>40</c:v>
                </c:pt>
              </c:numCache>
            </c:numRef>
          </c:val>
          <c:extLst>
            <c:ext xmlns:c15="http://schemas.microsoft.com/office/drawing/2012/chart" uri="{02D57815-91ED-43cb-92C2-25804820EDAC}">
              <c15:datalabelsRange>
                <c15:f>Evaluation_Acceptance!$Z$19:$AE$19</c15:f>
                <c15:dlblRangeCache>
                  <c:ptCount val="6"/>
                  <c:pt idx="0">
                    <c:v>7%</c:v>
                  </c:pt>
                  <c:pt idx="1">
                    <c:v>15%</c:v>
                  </c:pt>
                  <c:pt idx="2">
                    <c:v>24%</c:v>
                  </c:pt>
                  <c:pt idx="3">
                    <c:v>8%</c:v>
                  </c:pt>
                  <c:pt idx="4">
                    <c:v>13%</c:v>
                  </c:pt>
                  <c:pt idx="5">
                    <c:v>9%</c:v>
                  </c:pt>
                </c15:dlblRangeCache>
              </c15:datalabelsRange>
            </c:ext>
            <c:ext xmlns:c16="http://schemas.microsoft.com/office/drawing/2014/chart" uri="{C3380CC4-5D6E-409C-BE32-E72D297353CC}">
              <c16:uniqueId val="{0000000D-6DD4-4ED0-8C39-711131C44D8F}"/>
            </c:ext>
          </c:extLst>
        </c:ser>
        <c:ser>
          <c:idx val="2"/>
          <c:order val="2"/>
          <c:tx>
            <c:strRef>
              <c:f>Evaluation_Acceptance!$B$20</c:f>
              <c:strCache>
                <c:ptCount val="1"/>
                <c:pt idx="0">
                  <c:v>neutral</c:v>
                </c:pt>
              </c:strCache>
            </c:strRef>
          </c:tx>
          <c:spPr>
            <a:solidFill>
              <a:schemeClr val="accent4">
                <a:lumMod val="20000"/>
                <a:lumOff val="80000"/>
              </a:schemeClr>
            </a:solidFill>
            <a:ln>
              <a:noFill/>
            </a:ln>
            <a:effectLst/>
          </c:spPr>
          <c:invertIfNegative val="0"/>
          <c:dLbls>
            <c:dLbl>
              <c:idx val="0"/>
              <c:layout/>
              <c:tx>
                <c:rich>
                  <a:bodyPr/>
                  <a:lstStyle/>
                  <a:p>
                    <a:fld id="{D0BBB572-53D3-444C-8D08-060599AA96C2}"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6DD4-4ED0-8C39-711131C44D8F}"/>
                </c:ext>
              </c:extLst>
            </c:dLbl>
            <c:dLbl>
              <c:idx val="1"/>
              <c:layout/>
              <c:tx>
                <c:rich>
                  <a:bodyPr/>
                  <a:lstStyle/>
                  <a:p>
                    <a:fld id="{4D3BFD74-4130-4C86-93A4-86CF35E33646}"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6DD4-4ED0-8C39-711131C44D8F}"/>
                </c:ext>
              </c:extLst>
            </c:dLbl>
            <c:dLbl>
              <c:idx val="2"/>
              <c:layout/>
              <c:tx>
                <c:rich>
                  <a:bodyPr/>
                  <a:lstStyle/>
                  <a:p>
                    <a:fld id="{4F18BF85-AA11-4054-B74C-26CC07516204}"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6DD4-4ED0-8C39-711131C44D8F}"/>
                </c:ext>
              </c:extLst>
            </c:dLbl>
            <c:dLbl>
              <c:idx val="3"/>
              <c:layout/>
              <c:tx>
                <c:rich>
                  <a:bodyPr/>
                  <a:lstStyle/>
                  <a:p>
                    <a:fld id="{14EBB33A-119E-4D27-88C1-7C98E556989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6DD4-4ED0-8C39-711131C44D8F}"/>
                </c:ext>
              </c:extLst>
            </c:dLbl>
            <c:dLbl>
              <c:idx val="4"/>
              <c:layout/>
              <c:tx>
                <c:rich>
                  <a:bodyPr/>
                  <a:lstStyle/>
                  <a:p>
                    <a:fld id="{C25907B4-D65C-480A-A736-6ABF96A6034C}"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6DD4-4ED0-8C39-711131C44D8F}"/>
                </c:ext>
              </c:extLst>
            </c:dLbl>
            <c:dLbl>
              <c:idx val="5"/>
              <c:layout/>
              <c:tx>
                <c:rich>
                  <a:bodyPr/>
                  <a:lstStyle/>
                  <a:p>
                    <a:fld id="{F3306E9A-1C33-4CC7-8C9A-535708B6007B}"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6DD4-4ED0-8C39-711131C44D8F}"/>
                </c:ext>
              </c:extLst>
            </c:dLbl>
            <c:spPr>
              <a:noFill/>
              <a:ln>
                <a:noFill/>
              </a:ln>
              <a:effectLst/>
            </c:spPr>
            <c:txPr>
              <a:bodyPr rot="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Evaluation_Acceptance!$C$17:$H$17</c:f>
              <c:strCache>
                <c:ptCount val="6"/>
                <c:pt idx="0">
                  <c:v>Portugal*</c:v>
                </c:pt>
                <c:pt idx="1">
                  <c:v>Spain_On*</c:v>
                </c:pt>
                <c:pt idx="2">
                  <c:v>Spain_Off*</c:v>
                </c:pt>
                <c:pt idx="3">
                  <c:v>France</c:v>
                </c:pt>
                <c:pt idx="4">
                  <c:v>Greece</c:v>
                </c:pt>
                <c:pt idx="5">
                  <c:v>Poland</c:v>
                </c:pt>
              </c:strCache>
            </c:strRef>
          </c:cat>
          <c:val>
            <c:numRef>
              <c:f>Evaluation_Acceptance!$C$20:$H$20</c:f>
              <c:numCache>
                <c:formatCode>General</c:formatCode>
                <c:ptCount val="6"/>
                <c:pt idx="0">
                  <c:v>81</c:v>
                </c:pt>
                <c:pt idx="1">
                  <c:v>53</c:v>
                </c:pt>
                <c:pt idx="2">
                  <c:v>67</c:v>
                </c:pt>
                <c:pt idx="3">
                  <c:v>35</c:v>
                </c:pt>
                <c:pt idx="4">
                  <c:v>113</c:v>
                </c:pt>
                <c:pt idx="5">
                  <c:v>127</c:v>
                </c:pt>
              </c:numCache>
            </c:numRef>
          </c:val>
          <c:extLst>
            <c:ext xmlns:c15="http://schemas.microsoft.com/office/drawing/2012/chart" uri="{02D57815-91ED-43cb-92C2-25804820EDAC}">
              <c15:datalabelsRange>
                <c15:f>Evaluation_Acceptance!$Z$20:$AE$20</c15:f>
                <c15:dlblRangeCache>
                  <c:ptCount val="6"/>
                  <c:pt idx="0">
                    <c:v>18%</c:v>
                  </c:pt>
                  <c:pt idx="1">
                    <c:v>20%</c:v>
                  </c:pt>
                  <c:pt idx="2">
                    <c:v>22%</c:v>
                  </c:pt>
                  <c:pt idx="3">
                    <c:v>15%</c:v>
                  </c:pt>
                  <c:pt idx="4">
                    <c:v>24%</c:v>
                  </c:pt>
                  <c:pt idx="5">
                    <c:v>29%</c:v>
                  </c:pt>
                </c15:dlblRangeCache>
              </c15:datalabelsRange>
            </c:ext>
            <c:ext xmlns:c16="http://schemas.microsoft.com/office/drawing/2014/chart" uri="{C3380CC4-5D6E-409C-BE32-E72D297353CC}">
              <c16:uniqueId val="{00000014-6DD4-4ED0-8C39-711131C44D8F}"/>
            </c:ext>
          </c:extLst>
        </c:ser>
        <c:ser>
          <c:idx val="3"/>
          <c:order val="3"/>
          <c:tx>
            <c:strRef>
              <c:f>Evaluation_Acceptance!$B$21</c:f>
              <c:strCache>
                <c:ptCount val="1"/>
                <c:pt idx="0">
                  <c:v>rather acceptable</c:v>
                </c:pt>
              </c:strCache>
            </c:strRef>
          </c:tx>
          <c:spPr>
            <a:solidFill>
              <a:schemeClr val="accent1">
                <a:lumMod val="60000"/>
                <a:lumOff val="40000"/>
              </a:schemeClr>
            </a:solidFill>
            <a:ln>
              <a:noFill/>
            </a:ln>
            <a:effectLst/>
          </c:spPr>
          <c:invertIfNegative val="0"/>
          <c:dLbls>
            <c:dLbl>
              <c:idx val="0"/>
              <c:layout/>
              <c:tx>
                <c:rich>
                  <a:bodyPr/>
                  <a:lstStyle/>
                  <a:p>
                    <a:fld id="{BD5F2743-95AA-4377-9F10-D2452FE9C5E8}"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5-6DD4-4ED0-8C39-711131C44D8F}"/>
                </c:ext>
              </c:extLst>
            </c:dLbl>
            <c:dLbl>
              <c:idx val="1"/>
              <c:layout/>
              <c:tx>
                <c:rich>
                  <a:bodyPr/>
                  <a:lstStyle/>
                  <a:p>
                    <a:fld id="{B72A3830-69B4-456D-B739-3EF207C06C2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6-6DD4-4ED0-8C39-711131C44D8F}"/>
                </c:ext>
              </c:extLst>
            </c:dLbl>
            <c:dLbl>
              <c:idx val="2"/>
              <c:layout/>
              <c:tx>
                <c:rich>
                  <a:bodyPr/>
                  <a:lstStyle/>
                  <a:p>
                    <a:fld id="{58DAAEB0-2E0C-48AA-83CF-70837F295186}"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6DD4-4ED0-8C39-711131C44D8F}"/>
                </c:ext>
              </c:extLst>
            </c:dLbl>
            <c:dLbl>
              <c:idx val="3"/>
              <c:layout/>
              <c:tx>
                <c:rich>
                  <a:bodyPr/>
                  <a:lstStyle/>
                  <a:p>
                    <a:fld id="{3D4D4F2A-075A-41A5-9B7A-96B44EFE04A8}"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8-6DD4-4ED0-8C39-711131C44D8F}"/>
                </c:ext>
              </c:extLst>
            </c:dLbl>
            <c:dLbl>
              <c:idx val="4"/>
              <c:layout/>
              <c:tx>
                <c:rich>
                  <a:bodyPr/>
                  <a:lstStyle/>
                  <a:p>
                    <a:fld id="{E6D633D4-7853-4452-B5C4-CCCA925F451C}"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6DD4-4ED0-8C39-711131C44D8F}"/>
                </c:ext>
              </c:extLst>
            </c:dLbl>
            <c:dLbl>
              <c:idx val="5"/>
              <c:layout/>
              <c:tx>
                <c:rich>
                  <a:bodyPr/>
                  <a:lstStyle/>
                  <a:p>
                    <a:fld id="{9A14D7FF-8B4E-4FB9-94D6-708AE574A489}"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A-6DD4-4ED0-8C39-711131C44D8F}"/>
                </c:ext>
              </c:extLst>
            </c:dLbl>
            <c:spPr>
              <a:noFill/>
              <a:ln>
                <a:noFill/>
              </a:ln>
              <a:effectLst/>
            </c:spPr>
            <c:txPr>
              <a:bodyPr rot="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Evaluation_Acceptance!$C$17:$H$17</c:f>
              <c:strCache>
                <c:ptCount val="6"/>
                <c:pt idx="0">
                  <c:v>Portugal*</c:v>
                </c:pt>
                <c:pt idx="1">
                  <c:v>Spain_On*</c:v>
                </c:pt>
                <c:pt idx="2">
                  <c:v>Spain_Off*</c:v>
                </c:pt>
                <c:pt idx="3">
                  <c:v>France</c:v>
                </c:pt>
                <c:pt idx="4">
                  <c:v>Greece</c:v>
                </c:pt>
                <c:pt idx="5">
                  <c:v>Poland</c:v>
                </c:pt>
              </c:strCache>
            </c:strRef>
          </c:cat>
          <c:val>
            <c:numRef>
              <c:f>Evaluation_Acceptance!$C$21:$H$21</c:f>
              <c:numCache>
                <c:formatCode>General</c:formatCode>
                <c:ptCount val="6"/>
                <c:pt idx="0">
                  <c:v>233</c:v>
                </c:pt>
                <c:pt idx="1">
                  <c:v>75</c:v>
                </c:pt>
                <c:pt idx="2">
                  <c:v>79</c:v>
                </c:pt>
                <c:pt idx="3">
                  <c:v>97</c:v>
                </c:pt>
                <c:pt idx="4">
                  <c:v>157</c:v>
                </c:pt>
                <c:pt idx="5">
                  <c:v>45</c:v>
                </c:pt>
              </c:numCache>
            </c:numRef>
          </c:val>
          <c:extLst>
            <c:ext xmlns:c15="http://schemas.microsoft.com/office/drawing/2012/chart" uri="{02D57815-91ED-43cb-92C2-25804820EDAC}">
              <c15:datalabelsRange>
                <c15:f>Evaluation_Acceptance!$Z$21:$AE$21</c15:f>
                <c15:dlblRangeCache>
                  <c:ptCount val="6"/>
                  <c:pt idx="0">
                    <c:v>53%</c:v>
                  </c:pt>
                  <c:pt idx="1">
                    <c:v>28%</c:v>
                  </c:pt>
                  <c:pt idx="2">
                    <c:v>26%</c:v>
                  </c:pt>
                  <c:pt idx="3">
                    <c:v>41%</c:v>
                  </c:pt>
                  <c:pt idx="4">
                    <c:v>34%</c:v>
                  </c:pt>
                  <c:pt idx="5">
                    <c:v>10%</c:v>
                  </c:pt>
                </c15:dlblRangeCache>
              </c15:datalabelsRange>
            </c:ext>
            <c:ext xmlns:c16="http://schemas.microsoft.com/office/drawing/2014/chart" uri="{C3380CC4-5D6E-409C-BE32-E72D297353CC}">
              <c16:uniqueId val="{0000001B-6DD4-4ED0-8C39-711131C44D8F}"/>
            </c:ext>
          </c:extLst>
        </c:ser>
        <c:ser>
          <c:idx val="4"/>
          <c:order val="4"/>
          <c:tx>
            <c:strRef>
              <c:f>Evaluation_Acceptance!$B$22</c:f>
              <c:strCache>
                <c:ptCount val="1"/>
                <c:pt idx="0">
                  <c:v>acceptable</c:v>
                </c:pt>
              </c:strCache>
            </c:strRef>
          </c:tx>
          <c:spPr>
            <a:solidFill>
              <a:schemeClr val="accent5"/>
            </a:solidFill>
            <a:ln>
              <a:noFill/>
            </a:ln>
            <a:effectLst/>
          </c:spPr>
          <c:invertIfNegative val="0"/>
          <c:dPt>
            <c:idx val="3"/>
            <c:invertIfNegative val="0"/>
            <c:bubble3D val="0"/>
            <c:spPr>
              <a:solidFill>
                <a:schemeClr val="accent5"/>
              </a:solidFill>
              <a:ln>
                <a:noFill/>
              </a:ln>
              <a:effectLst/>
            </c:spPr>
            <c:extLst>
              <c:ext xmlns:c16="http://schemas.microsoft.com/office/drawing/2014/chart" uri="{C3380CC4-5D6E-409C-BE32-E72D297353CC}">
                <c16:uniqueId val="{0000001D-6DD4-4ED0-8C39-711131C44D8F}"/>
              </c:ext>
            </c:extLst>
          </c:dPt>
          <c:dLbls>
            <c:dLbl>
              <c:idx val="0"/>
              <c:layout/>
              <c:tx>
                <c:rich>
                  <a:bodyPr/>
                  <a:lstStyle/>
                  <a:p>
                    <a:fld id="{E7710C2C-2971-47C9-84A2-8B6FBFDE06D3}"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E-6DD4-4ED0-8C39-711131C44D8F}"/>
                </c:ext>
              </c:extLst>
            </c:dLbl>
            <c:dLbl>
              <c:idx val="1"/>
              <c:layout/>
              <c:tx>
                <c:rich>
                  <a:bodyPr/>
                  <a:lstStyle/>
                  <a:p>
                    <a:fld id="{25DB08A9-6CED-4430-B75F-04F95B1D9401}"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6DD4-4ED0-8C39-711131C44D8F}"/>
                </c:ext>
              </c:extLst>
            </c:dLbl>
            <c:dLbl>
              <c:idx val="2"/>
              <c:delete val="1"/>
              <c:extLst>
                <c:ext xmlns:c15="http://schemas.microsoft.com/office/drawing/2012/chart" uri="{CE6537A1-D6FC-4f65-9D91-7224C49458BB}"/>
                <c:ext xmlns:c16="http://schemas.microsoft.com/office/drawing/2014/chart" uri="{C3380CC4-5D6E-409C-BE32-E72D297353CC}">
                  <c16:uniqueId val="{00000020-6DD4-4ED0-8C39-711131C44D8F}"/>
                </c:ext>
              </c:extLst>
            </c:dLbl>
            <c:dLbl>
              <c:idx val="3"/>
              <c:layout/>
              <c:tx>
                <c:rich>
                  <a:bodyPr/>
                  <a:lstStyle/>
                  <a:p>
                    <a:fld id="{E9CA4300-B075-4938-A00F-76C79094E015}"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D-6DD4-4ED0-8C39-711131C44D8F}"/>
                </c:ext>
              </c:extLst>
            </c:dLbl>
            <c:dLbl>
              <c:idx val="4"/>
              <c:layout/>
              <c:tx>
                <c:rich>
                  <a:bodyPr/>
                  <a:lstStyle/>
                  <a:p>
                    <a:fld id="{5D70D473-E0DF-4304-9B76-B52026C2FA6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1-6DD4-4ED0-8C39-711131C44D8F}"/>
                </c:ext>
              </c:extLst>
            </c:dLbl>
            <c:dLbl>
              <c:idx val="5"/>
              <c:layout/>
              <c:tx>
                <c:rich>
                  <a:bodyPr/>
                  <a:lstStyle/>
                  <a:p>
                    <a:fld id="{C55D685C-D41C-4F82-BBCC-F2AF430485AC}"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2-6DD4-4ED0-8C39-711131C44D8F}"/>
                </c:ext>
              </c:extLst>
            </c:dLbl>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Evaluation_Acceptance!$C$17:$H$17</c:f>
              <c:strCache>
                <c:ptCount val="6"/>
                <c:pt idx="0">
                  <c:v>Portugal*</c:v>
                </c:pt>
                <c:pt idx="1">
                  <c:v>Spain_On*</c:v>
                </c:pt>
                <c:pt idx="2">
                  <c:v>Spain_Off*</c:v>
                </c:pt>
                <c:pt idx="3">
                  <c:v>France</c:v>
                </c:pt>
                <c:pt idx="4">
                  <c:v>Greece</c:v>
                </c:pt>
                <c:pt idx="5">
                  <c:v>Poland</c:v>
                </c:pt>
              </c:strCache>
            </c:strRef>
          </c:cat>
          <c:val>
            <c:numRef>
              <c:f>Evaluation_Acceptance!$C$22:$H$22</c:f>
              <c:numCache>
                <c:formatCode>General</c:formatCode>
                <c:ptCount val="6"/>
                <c:pt idx="0">
                  <c:v>90</c:v>
                </c:pt>
                <c:pt idx="1">
                  <c:v>51</c:v>
                </c:pt>
                <c:pt idx="2">
                  <c:v>16</c:v>
                </c:pt>
                <c:pt idx="3">
                  <c:v>76</c:v>
                </c:pt>
                <c:pt idx="4">
                  <c:v>105</c:v>
                </c:pt>
                <c:pt idx="5">
                  <c:v>209</c:v>
                </c:pt>
              </c:numCache>
            </c:numRef>
          </c:val>
          <c:extLst>
            <c:ext xmlns:c15="http://schemas.microsoft.com/office/drawing/2012/chart" uri="{02D57815-91ED-43cb-92C2-25804820EDAC}">
              <c15:datalabelsRange>
                <c15:f>Evaluation_Acceptance!$Z$22:$AE$22</c15:f>
                <c15:dlblRangeCache>
                  <c:ptCount val="6"/>
                  <c:pt idx="0">
                    <c:v>20%</c:v>
                  </c:pt>
                  <c:pt idx="1">
                    <c:v>19%</c:v>
                  </c:pt>
                  <c:pt idx="2">
                    <c:v>5%</c:v>
                  </c:pt>
                  <c:pt idx="3">
                    <c:v>32%</c:v>
                  </c:pt>
                  <c:pt idx="4">
                    <c:v>22%</c:v>
                  </c:pt>
                  <c:pt idx="5">
                    <c:v>48%</c:v>
                  </c:pt>
                </c15:dlblRangeCache>
              </c15:datalabelsRange>
            </c:ext>
            <c:ext xmlns:c16="http://schemas.microsoft.com/office/drawing/2014/chart" uri="{C3380CC4-5D6E-409C-BE32-E72D297353CC}">
              <c16:uniqueId val="{00000023-6DD4-4ED0-8C39-711131C44D8F}"/>
            </c:ext>
          </c:extLst>
        </c:ser>
        <c:dLbls>
          <c:showLegendKey val="0"/>
          <c:showVal val="0"/>
          <c:showCatName val="0"/>
          <c:showSerName val="0"/>
          <c:showPercent val="0"/>
          <c:showBubbleSize val="0"/>
        </c:dLbls>
        <c:gapWidth val="150"/>
        <c:overlap val="100"/>
        <c:axId val="733827640"/>
        <c:axId val="733828296"/>
      </c:barChart>
      <c:catAx>
        <c:axId val="73382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fr-FR"/>
          </a:p>
        </c:txPr>
        <c:crossAx val="733828296"/>
        <c:crosses val="autoZero"/>
        <c:auto val="1"/>
        <c:lblAlgn val="ctr"/>
        <c:lblOffset val="100"/>
        <c:noMultiLvlLbl val="0"/>
      </c:catAx>
      <c:valAx>
        <c:axId val="733828296"/>
        <c:scaling>
          <c:orientation val="minMax"/>
        </c:scaling>
        <c:delete val="0"/>
        <c:axPos val="l"/>
        <c:majorGridlines>
          <c:spPr>
            <a:ln w="9525" cap="flat" cmpd="sng" algn="ctr">
              <a:solidFill>
                <a:schemeClr val="accent5">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fr-FR"/>
          </a:p>
        </c:txPr>
        <c:crossAx val="733827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fr-FR"/>
        </a:p>
      </c:txPr>
    </c:legend>
    <c:plotVisOnly val="1"/>
    <c:dispBlanksAs val="gap"/>
    <c:showDLblsOverMax val="0"/>
  </c:chart>
  <c:spPr>
    <a:solidFill>
      <a:srgbClr val="F9F6EC"/>
    </a:solidFill>
    <a:ln>
      <a:noFill/>
    </a:ln>
    <a:effectLst/>
  </c:spPr>
  <c:txPr>
    <a:bodyPr/>
    <a:lstStyle/>
    <a:p>
      <a:pPr>
        <a:defRPr>
          <a:solidFill>
            <a:schemeClr val="accent5"/>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311A4-8432-4831-8EC0-BAD8243804AE}" type="doc">
      <dgm:prSet loTypeId="urn:microsoft.com/office/officeart/2005/8/layout/cycle8" loCatId="cycle" qsTypeId="urn:microsoft.com/office/officeart/2005/8/quickstyle/simple1" qsCatId="simple" csTypeId="urn:microsoft.com/office/officeart/2005/8/colors/accent3_2" csCatId="accent3" phldr="1"/>
      <dgm:spPr/>
    </dgm:pt>
    <dgm:pt modelId="{A1403230-E36C-4541-B434-CD8CE2BA8D7F}">
      <dgm:prSet phldrT="[Text]" custT="1"/>
      <dgm:spPr>
        <a:solidFill>
          <a:srgbClr val="765319"/>
        </a:solidFill>
      </dgm:spPr>
      <dgm:t>
        <a:bodyPr/>
        <a:lstStyle/>
        <a:p>
          <a:r>
            <a:rPr lang="en-GB" sz="1200" dirty="0"/>
            <a:t>Technical evaluation</a:t>
          </a:r>
        </a:p>
      </dgm:t>
    </dgm:pt>
    <dgm:pt modelId="{A4C78A5D-6872-4087-83CF-CDC7EE4C7E62}" type="parTrans" cxnId="{EE6C3906-78B0-4052-9D4E-1ECCD98F21DB}">
      <dgm:prSet/>
      <dgm:spPr/>
      <dgm:t>
        <a:bodyPr/>
        <a:lstStyle/>
        <a:p>
          <a:endParaRPr lang="en-GB" sz="1600"/>
        </a:p>
      </dgm:t>
    </dgm:pt>
    <dgm:pt modelId="{99F0FF9C-FD34-49DF-BB02-E98B6046BA91}" type="sibTrans" cxnId="{EE6C3906-78B0-4052-9D4E-1ECCD98F21DB}">
      <dgm:prSet/>
      <dgm:spPr/>
      <dgm:t>
        <a:bodyPr/>
        <a:lstStyle/>
        <a:p>
          <a:endParaRPr lang="en-GB" sz="1600"/>
        </a:p>
      </dgm:t>
    </dgm:pt>
    <dgm:pt modelId="{02B68549-759F-48F7-86EA-339F24AC6EA2}">
      <dgm:prSet phldrT="[Text]" custT="1"/>
      <dgm:spPr>
        <a:solidFill>
          <a:srgbClr val="D3E5A9"/>
        </a:solidFill>
      </dgm:spPr>
      <dgm:t>
        <a:bodyPr/>
        <a:lstStyle/>
        <a:p>
          <a:r>
            <a:rPr lang="en-GB" sz="1200" dirty="0">
              <a:solidFill>
                <a:srgbClr val="31978E"/>
              </a:solidFill>
            </a:rPr>
            <a:t>Social acceptance</a:t>
          </a:r>
        </a:p>
      </dgm:t>
    </dgm:pt>
    <dgm:pt modelId="{7CAA095B-D5DF-4B96-8776-67544A06D428}" type="parTrans" cxnId="{63F6CDBC-382F-4B86-9F4A-1B8FD73F6B43}">
      <dgm:prSet/>
      <dgm:spPr/>
      <dgm:t>
        <a:bodyPr/>
        <a:lstStyle/>
        <a:p>
          <a:endParaRPr lang="en-GB" sz="1600"/>
        </a:p>
      </dgm:t>
    </dgm:pt>
    <dgm:pt modelId="{39EC8F5A-7B85-4D6B-B6AF-D32862EC5FA2}" type="sibTrans" cxnId="{63F6CDBC-382F-4B86-9F4A-1B8FD73F6B43}">
      <dgm:prSet/>
      <dgm:spPr/>
      <dgm:t>
        <a:bodyPr/>
        <a:lstStyle/>
        <a:p>
          <a:endParaRPr lang="en-GB" sz="1600"/>
        </a:p>
      </dgm:t>
    </dgm:pt>
    <dgm:pt modelId="{7356BDEA-FCF4-4D5E-A86A-EA78954659E0}">
      <dgm:prSet phldrT="[Text]" custT="1"/>
      <dgm:spPr>
        <a:solidFill>
          <a:srgbClr val="225563"/>
        </a:solidFill>
      </dgm:spPr>
      <dgm:t>
        <a:bodyPr/>
        <a:lstStyle/>
        <a:p>
          <a:r>
            <a:rPr lang="en-GB" sz="1200" dirty="0" smtClean="0">
              <a:solidFill>
                <a:schemeClr val="bg1"/>
              </a:solidFill>
            </a:rPr>
            <a:t>Economic </a:t>
          </a:r>
          <a:r>
            <a:rPr lang="en-GB" sz="1200" dirty="0">
              <a:solidFill>
                <a:schemeClr val="bg1"/>
              </a:solidFill>
            </a:rPr>
            <a:t>evaluation</a:t>
          </a:r>
        </a:p>
      </dgm:t>
    </dgm:pt>
    <dgm:pt modelId="{8B0401BB-7796-44DC-84D2-75FC9FA0A2C2}" type="parTrans" cxnId="{C107686C-926B-44C9-B0BE-E1C652AE8947}">
      <dgm:prSet/>
      <dgm:spPr/>
      <dgm:t>
        <a:bodyPr/>
        <a:lstStyle/>
        <a:p>
          <a:endParaRPr lang="en-GB" sz="1600"/>
        </a:p>
      </dgm:t>
    </dgm:pt>
    <dgm:pt modelId="{B1E78651-7D5C-479A-BC7B-630056A7CEE6}" type="sibTrans" cxnId="{C107686C-926B-44C9-B0BE-E1C652AE8947}">
      <dgm:prSet/>
      <dgm:spPr/>
      <dgm:t>
        <a:bodyPr/>
        <a:lstStyle/>
        <a:p>
          <a:endParaRPr lang="en-GB" sz="1600"/>
        </a:p>
      </dgm:t>
    </dgm:pt>
    <dgm:pt modelId="{D7B11F71-B43D-483F-AA46-C5D1594A41D7}">
      <dgm:prSet phldrT="[Text]" custT="1"/>
      <dgm:spPr>
        <a:solidFill>
          <a:srgbClr val="A1CF72"/>
        </a:solidFill>
      </dgm:spPr>
      <dgm:t>
        <a:bodyPr/>
        <a:lstStyle/>
        <a:p>
          <a:r>
            <a:rPr lang="en-GB" sz="1200" dirty="0"/>
            <a:t>Environmental risks</a:t>
          </a:r>
        </a:p>
      </dgm:t>
    </dgm:pt>
    <dgm:pt modelId="{23C5C032-1D5A-4E6C-AA51-A10EA38E69E6}" type="parTrans" cxnId="{3D4D89A9-B4F1-40EC-845C-F0FCE7D23FD4}">
      <dgm:prSet/>
      <dgm:spPr/>
      <dgm:t>
        <a:bodyPr/>
        <a:lstStyle/>
        <a:p>
          <a:endParaRPr lang="en-GB" sz="1600"/>
        </a:p>
      </dgm:t>
    </dgm:pt>
    <dgm:pt modelId="{28C0B1E8-D66B-4F89-912E-BD61AD65A1B4}" type="sibTrans" cxnId="{3D4D89A9-B4F1-40EC-845C-F0FCE7D23FD4}">
      <dgm:prSet/>
      <dgm:spPr/>
      <dgm:t>
        <a:bodyPr/>
        <a:lstStyle/>
        <a:p>
          <a:endParaRPr lang="en-GB" sz="1600"/>
        </a:p>
      </dgm:t>
    </dgm:pt>
    <dgm:pt modelId="{AEB6A504-29F1-45ED-BAAB-EA9D2722B26A}">
      <dgm:prSet phldrT="[Text]" custT="1"/>
      <dgm:spPr>
        <a:solidFill>
          <a:srgbClr val="FFE400"/>
        </a:solidFill>
      </dgm:spPr>
      <dgm:t>
        <a:bodyPr/>
        <a:lstStyle/>
        <a:p>
          <a:r>
            <a:rPr lang="en-GB" sz="1200" dirty="0">
              <a:solidFill>
                <a:srgbClr val="765319"/>
              </a:solidFill>
            </a:rPr>
            <a:t>Social-economic evaluation</a:t>
          </a:r>
        </a:p>
      </dgm:t>
    </dgm:pt>
    <dgm:pt modelId="{65B2CF44-E5F2-433F-A517-9B379A9B824C}" type="parTrans" cxnId="{BEDE482B-292A-4A02-BBF7-2B7A804996BD}">
      <dgm:prSet/>
      <dgm:spPr/>
      <dgm:t>
        <a:bodyPr/>
        <a:lstStyle/>
        <a:p>
          <a:endParaRPr lang="en-GB" sz="1600"/>
        </a:p>
      </dgm:t>
    </dgm:pt>
    <dgm:pt modelId="{D0578DB1-EE30-4966-86D6-8CD2C5578510}" type="sibTrans" cxnId="{BEDE482B-292A-4A02-BBF7-2B7A804996BD}">
      <dgm:prSet/>
      <dgm:spPr/>
      <dgm:t>
        <a:bodyPr/>
        <a:lstStyle/>
        <a:p>
          <a:endParaRPr lang="en-GB" sz="1600"/>
        </a:p>
      </dgm:t>
    </dgm:pt>
    <dgm:pt modelId="{8040A6B2-FD5F-467B-9CE5-58B5BDF8B8BA}">
      <dgm:prSet phldrT="[Text]" custT="1"/>
      <dgm:spPr>
        <a:solidFill>
          <a:srgbClr val="7DD1F0"/>
        </a:solidFill>
      </dgm:spPr>
      <dgm:t>
        <a:bodyPr/>
        <a:lstStyle/>
        <a:p>
          <a:r>
            <a:rPr lang="en-GB" sz="1200" dirty="0"/>
            <a:t>Legal frame and incentives</a:t>
          </a:r>
        </a:p>
      </dgm:t>
    </dgm:pt>
    <dgm:pt modelId="{BB9B4CF2-0CA8-4C32-92DC-D62AD8957D49}" type="parTrans" cxnId="{0A2D1AB5-65FE-4BB5-BD76-F0386B5C609F}">
      <dgm:prSet/>
      <dgm:spPr/>
      <dgm:t>
        <a:bodyPr/>
        <a:lstStyle/>
        <a:p>
          <a:endParaRPr lang="en-GB" sz="1600"/>
        </a:p>
      </dgm:t>
    </dgm:pt>
    <dgm:pt modelId="{A8CF102C-D346-4624-A770-40C231F58A7D}" type="sibTrans" cxnId="{0A2D1AB5-65FE-4BB5-BD76-F0386B5C609F}">
      <dgm:prSet/>
      <dgm:spPr/>
      <dgm:t>
        <a:bodyPr/>
        <a:lstStyle/>
        <a:p>
          <a:endParaRPr lang="en-GB" sz="1600"/>
        </a:p>
      </dgm:t>
    </dgm:pt>
    <dgm:pt modelId="{7A7308AF-6F3B-4AFE-8682-4564D102EB5A}">
      <dgm:prSet phldrT="[Text]" custT="1"/>
      <dgm:spPr>
        <a:solidFill>
          <a:srgbClr val="D9F0F9"/>
        </a:solidFill>
      </dgm:spPr>
      <dgm:t>
        <a:bodyPr/>
        <a:lstStyle/>
        <a:p>
          <a:r>
            <a:rPr lang="en-GB" sz="1800" dirty="0">
              <a:solidFill>
                <a:srgbClr val="1E4F90"/>
              </a:solidFill>
            </a:rPr>
            <a:t>Project goals</a:t>
          </a:r>
        </a:p>
      </dgm:t>
    </dgm:pt>
    <dgm:pt modelId="{EB2CFED6-F4CE-4310-A81A-5AB75FF74592}" type="parTrans" cxnId="{17DD6908-DD42-44B6-B0B5-A7D3A4FFD7B0}">
      <dgm:prSet/>
      <dgm:spPr/>
      <dgm:t>
        <a:bodyPr/>
        <a:lstStyle/>
        <a:p>
          <a:endParaRPr lang="en-GB" sz="1600"/>
        </a:p>
      </dgm:t>
    </dgm:pt>
    <dgm:pt modelId="{114B694D-4944-4250-B56F-E2DB249A2C33}" type="sibTrans" cxnId="{17DD6908-DD42-44B6-B0B5-A7D3A4FFD7B0}">
      <dgm:prSet/>
      <dgm:spPr/>
      <dgm:t>
        <a:bodyPr/>
        <a:lstStyle/>
        <a:p>
          <a:endParaRPr lang="en-GB" sz="1600"/>
        </a:p>
      </dgm:t>
    </dgm:pt>
    <dgm:pt modelId="{EFE41874-F0E4-4C53-9478-AE2C0861CE7F}" type="pres">
      <dgm:prSet presAssocID="{FE1311A4-8432-4831-8EC0-BAD8243804AE}" presName="compositeShape" presStyleCnt="0">
        <dgm:presLayoutVars>
          <dgm:chMax val="7"/>
          <dgm:dir/>
          <dgm:resizeHandles val="exact"/>
        </dgm:presLayoutVars>
      </dgm:prSet>
      <dgm:spPr/>
    </dgm:pt>
    <dgm:pt modelId="{16415DA7-DAD4-44A0-ABB6-409919506798}" type="pres">
      <dgm:prSet presAssocID="{FE1311A4-8432-4831-8EC0-BAD8243804AE}" presName="wedge1" presStyleLbl="node1" presStyleIdx="0" presStyleCnt="7"/>
      <dgm:spPr/>
      <dgm:t>
        <a:bodyPr/>
        <a:lstStyle/>
        <a:p>
          <a:endParaRPr lang="fr-FR"/>
        </a:p>
      </dgm:t>
    </dgm:pt>
    <dgm:pt modelId="{7AB845CA-14F2-4056-8A64-0E7D6226FA0F}" type="pres">
      <dgm:prSet presAssocID="{FE1311A4-8432-4831-8EC0-BAD8243804AE}" presName="dummy1a" presStyleCnt="0"/>
      <dgm:spPr/>
    </dgm:pt>
    <dgm:pt modelId="{3DFC7F5F-B6F7-4CB4-BCBD-17266F5B0823}" type="pres">
      <dgm:prSet presAssocID="{FE1311A4-8432-4831-8EC0-BAD8243804AE}" presName="dummy1b" presStyleCnt="0"/>
      <dgm:spPr/>
    </dgm:pt>
    <dgm:pt modelId="{C09583A6-245C-4AD3-9454-F47A2DD4165F}" type="pres">
      <dgm:prSet presAssocID="{FE1311A4-8432-4831-8EC0-BAD8243804AE}" presName="wedge1Tx" presStyleLbl="node1" presStyleIdx="0" presStyleCnt="7">
        <dgm:presLayoutVars>
          <dgm:chMax val="0"/>
          <dgm:chPref val="0"/>
          <dgm:bulletEnabled val="1"/>
        </dgm:presLayoutVars>
      </dgm:prSet>
      <dgm:spPr/>
      <dgm:t>
        <a:bodyPr/>
        <a:lstStyle/>
        <a:p>
          <a:endParaRPr lang="fr-FR"/>
        </a:p>
      </dgm:t>
    </dgm:pt>
    <dgm:pt modelId="{50A42995-2E08-4F22-B45B-12F2E6A983A7}" type="pres">
      <dgm:prSet presAssocID="{FE1311A4-8432-4831-8EC0-BAD8243804AE}" presName="wedge2" presStyleLbl="node1" presStyleIdx="1" presStyleCnt="7"/>
      <dgm:spPr/>
      <dgm:t>
        <a:bodyPr/>
        <a:lstStyle/>
        <a:p>
          <a:endParaRPr lang="fr-FR"/>
        </a:p>
      </dgm:t>
    </dgm:pt>
    <dgm:pt modelId="{A58648D5-4FE2-467D-937B-BDA17ADCCC8A}" type="pres">
      <dgm:prSet presAssocID="{FE1311A4-8432-4831-8EC0-BAD8243804AE}" presName="dummy2a" presStyleCnt="0"/>
      <dgm:spPr/>
    </dgm:pt>
    <dgm:pt modelId="{87B79285-0C9F-4FD4-B5B8-C2C2D81DB6AF}" type="pres">
      <dgm:prSet presAssocID="{FE1311A4-8432-4831-8EC0-BAD8243804AE}" presName="dummy2b" presStyleCnt="0"/>
      <dgm:spPr/>
    </dgm:pt>
    <dgm:pt modelId="{DF5FAA4F-0C95-4314-9C0D-6AD2EAC692A3}" type="pres">
      <dgm:prSet presAssocID="{FE1311A4-8432-4831-8EC0-BAD8243804AE}" presName="wedge2Tx" presStyleLbl="node1" presStyleIdx="1" presStyleCnt="7">
        <dgm:presLayoutVars>
          <dgm:chMax val="0"/>
          <dgm:chPref val="0"/>
          <dgm:bulletEnabled val="1"/>
        </dgm:presLayoutVars>
      </dgm:prSet>
      <dgm:spPr/>
      <dgm:t>
        <a:bodyPr/>
        <a:lstStyle/>
        <a:p>
          <a:endParaRPr lang="fr-FR"/>
        </a:p>
      </dgm:t>
    </dgm:pt>
    <dgm:pt modelId="{EA88B354-C84D-4017-92E1-DB60B46C76F5}" type="pres">
      <dgm:prSet presAssocID="{FE1311A4-8432-4831-8EC0-BAD8243804AE}" presName="wedge3" presStyleLbl="node1" presStyleIdx="2" presStyleCnt="7"/>
      <dgm:spPr/>
      <dgm:t>
        <a:bodyPr/>
        <a:lstStyle/>
        <a:p>
          <a:endParaRPr lang="fr-FR"/>
        </a:p>
      </dgm:t>
    </dgm:pt>
    <dgm:pt modelId="{AA57F204-52EA-4150-84C5-56EE17CEDD38}" type="pres">
      <dgm:prSet presAssocID="{FE1311A4-8432-4831-8EC0-BAD8243804AE}" presName="dummy3a" presStyleCnt="0"/>
      <dgm:spPr/>
    </dgm:pt>
    <dgm:pt modelId="{83C2967C-7B0D-43D9-A671-10CEB0F7DD3C}" type="pres">
      <dgm:prSet presAssocID="{FE1311A4-8432-4831-8EC0-BAD8243804AE}" presName="dummy3b" presStyleCnt="0"/>
      <dgm:spPr/>
    </dgm:pt>
    <dgm:pt modelId="{E0B3238B-2340-4BE6-851C-A6D0BE6FAFBF}" type="pres">
      <dgm:prSet presAssocID="{FE1311A4-8432-4831-8EC0-BAD8243804AE}" presName="wedge3Tx" presStyleLbl="node1" presStyleIdx="2" presStyleCnt="7">
        <dgm:presLayoutVars>
          <dgm:chMax val="0"/>
          <dgm:chPref val="0"/>
          <dgm:bulletEnabled val="1"/>
        </dgm:presLayoutVars>
      </dgm:prSet>
      <dgm:spPr/>
      <dgm:t>
        <a:bodyPr/>
        <a:lstStyle/>
        <a:p>
          <a:endParaRPr lang="fr-FR"/>
        </a:p>
      </dgm:t>
    </dgm:pt>
    <dgm:pt modelId="{BF5AF5D9-D6A7-4AEE-9586-88C3CC75B1E7}" type="pres">
      <dgm:prSet presAssocID="{FE1311A4-8432-4831-8EC0-BAD8243804AE}" presName="wedge4" presStyleLbl="node1" presStyleIdx="3" presStyleCnt="7"/>
      <dgm:spPr/>
      <dgm:t>
        <a:bodyPr/>
        <a:lstStyle/>
        <a:p>
          <a:endParaRPr lang="fr-FR"/>
        </a:p>
      </dgm:t>
    </dgm:pt>
    <dgm:pt modelId="{C6E249D6-7210-469A-B72C-5FA715757E86}" type="pres">
      <dgm:prSet presAssocID="{FE1311A4-8432-4831-8EC0-BAD8243804AE}" presName="dummy4a" presStyleCnt="0"/>
      <dgm:spPr/>
    </dgm:pt>
    <dgm:pt modelId="{C6415732-65E5-4123-8895-998ADC17AFD1}" type="pres">
      <dgm:prSet presAssocID="{FE1311A4-8432-4831-8EC0-BAD8243804AE}" presName="dummy4b" presStyleCnt="0"/>
      <dgm:spPr/>
    </dgm:pt>
    <dgm:pt modelId="{6BC9963F-941D-4132-82FD-5F46C5DADF8B}" type="pres">
      <dgm:prSet presAssocID="{FE1311A4-8432-4831-8EC0-BAD8243804AE}" presName="wedge4Tx" presStyleLbl="node1" presStyleIdx="3" presStyleCnt="7">
        <dgm:presLayoutVars>
          <dgm:chMax val="0"/>
          <dgm:chPref val="0"/>
          <dgm:bulletEnabled val="1"/>
        </dgm:presLayoutVars>
      </dgm:prSet>
      <dgm:spPr/>
      <dgm:t>
        <a:bodyPr/>
        <a:lstStyle/>
        <a:p>
          <a:endParaRPr lang="fr-FR"/>
        </a:p>
      </dgm:t>
    </dgm:pt>
    <dgm:pt modelId="{9E633DFB-9754-454F-BD36-B23074D71334}" type="pres">
      <dgm:prSet presAssocID="{FE1311A4-8432-4831-8EC0-BAD8243804AE}" presName="wedge5" presStyleLbl="node1" presStyleIdx="4" presStyleCnt="7"/>
      <dgm:spPr/>
      <dgm:t>
        <a:bodyPr/>
        <a:lstStyle/>
        <a:p>
          <a:endParaRPr lang="fr-FR"/>
        </a:p>
      </dgm:t>
    </dgm:pt>
    <dgm:pt modelId="{41C9B2C5-A32C-4466-BC6C-B660C2417521}" type="pres">
      <dgm:prSet presAssocID="{FE1311A4-8432-4831-8EC0-BAD8243804AE}" presName="dummy5a" presStyleCnt="0"/>
      <dgm:spPr/>
    </dgm:pt>
    <dgm:pt modelId="{09A2C032-0FEB-4F10-8BFC-0058476C5118}" type="pres">
      <dgm:prSet presAssocID="{FE1311A4-8432-4831-8EC0-BAD8243804AE}" presName="dummy5b" presStyleCnt="0"/>
      <dgm:spPr/>
    </dgm:pt>
    <dgm:pt modelId="{A356420F-6D06-4493-9E96-3294B237D31E}" type="pres">
      <dgm:prSet presAssocID="{FE1311A4-8432-4831-8EC0-BAD8243804AE}" presName="wedge5Tx" presStyleLbl="node1" presStyleIdx="4" presStyleCnt="7">
        <dgm:presLayoutVars>
          <dgm:chMax val="0"/>
          <dgm:chPref val="0"/>
          <dgm:bulletEnabled val="1"/>
        </dgm:presLayoutVars>
      </dgm:prSet>
      <dgm:spPr/>
      <dgm:t>
        <a:bodyPr/>
        <a:lstStyle/>
        <a:p>
          <a:endParaRPr lang="fr-FR"/>
        </a:p>
      </dgm:t>
    </dgm:pt>
    <dgm:pt modelId="{646D779B-918A-4FA1-B072-A4B8D3CC5705}" type="pres">
      <dgm:prSet presAssocID="{FE1311A4-8432-4831-8EC0-BAD8243804AE}" presName="wedge6" presStyleLbl="node1" presStyleIdx="5" presStyleCnt="7"/>
      <dgm:spPr/>
      <dgm:t>
        <a:bodyPr/>
        <a:lstStyle/>
        <a:p>
          <a:endParaRPr lang="fr-FR"/>
        </a:p>
      </dgm:t>
    </dgm:pt>
    <dgm:pt modelId="{698ECD2B-90EE-44B3-93C5-93419C0F59BD}" type="pres">
      <dgm:prSet presAssocID="{FE1311A4-8432-4831-8EC0-BAD8243804AE}" presName="dummy6a" presStyleCnt="0"/>
      <dgm:spPr/>
    </dgm:pt>
    <dgm:pt modelId="{A874A05C-B22F-49B2-B621-77191BF793ED}" type="pres">
      <dgm:prSet presAssocID="{FE1311A4-8432-4831-8EC0-BAD8243804AE}" presName="dummy6b" presStyleCnt="0"/>
      <dgm:spPr/>
    </dgm:pt>
    <dgm:pt modelId="{62223C57-C104-48AD-AC24-04FA3B1FD417}" type="pres">
      <dgm:prSet presAssocID="{FE1311A4-8432-4831-8EC0-BAD8243804AE}" presName="wedge6Tx" presStyleLbl="node1" presStyleIdx="5" presStyleCnt="7">
        <dgm:presLayoutVars>
          <dgm:chMax val="0"/>
          <dgm:chPref val="0"/>
          <dgm:bulletEnabled val="1"/>
        </dgm:presLayoutVars>
      </dgm:prSet>
      <dgm:spPr/>
      <dgm:t>
        <a:bodyPr/>
        <a:lstStyle/>
        <a:p>
          <a:endParaRPr lang="fr-FR"/>
        </a:p>
      </dgm:t>
    </dgm:pt>
    <dgm:pt modelId="{9F7C34AE-CA2D-4AE2-B15D-C6D2EDBD4F8C}" type="pres">
      <dgm:prSet presAssocID="{FE1311A4-8432-4831-8EC0-BAD8243804AE}" presName="wedge7" presStyleLbl="node1" presStyleIdx="6" presStyleCnt="7" custScaleX="119811" custScaleY="113073"/>
      <dgm:spPr/>
      <dgm:t>
        <a:bodyPr/>
        <a:lstStyle/>
        <a:p>
          <a:endParaRPr lang="fr-FR"/>
        </a:p>
      </dgm:t>
    </dgm:pt>
    <dgm:pt modelId="{2F7CACCB-82DE-4E55-9ADC-F3EE284BC06B}" type="pres">
      <dgm:prSet presAssocID="{FE1311A4-8432-4831-8EC0-BAD8243804AE}" presName="dummy7a" presStyleCnt="0"/>
      <dgm:spPr/>
    </dgm:pt>
    <dgm:pt modelId="{8B1FD2B5-4CF7-480E-8B5E-C25BBACF2EFC}" type="pres">
      <dgm:prSet presAssocID="{FE1311A4-8432-4831-8EC0-BAD8243804AE}" presName="dummy7b" presStyleCnt="0"/>
      <dgm:spPr/>
    </dgm:pt>
    <dgm:pt modelId="{120E1D38-231B-4586-B68A-A696EA689490}" type="pres">
      <dgm:prSet presAssocID="{FE1311A4-8432-4831-8EC0-BAD8243804AE}" presName="wedge7Tx" presStyleLbl="node1" presStyleIdx="6" presStyleCnt="7">
        <dgm:presLayoutVars>
          <dgm:chMax val="0"/>
          <dgm:chPref val="0"/>
          <dgm:bulletEnabled val="1"/>
        </dgm:presLayoutVars>
      </dgm:prSet>
      <dgm:spPr/>
      <dgm:t>
        <a:bodyPr/>
        <a:lstStyle/>
        <a:p>
          <a:endParaRPr lang="fr-FR"/>
        </a:p>
      </dgm:t>
    </dgm:pt>
    <dgm:pt modelId="{0F18985A-7676-4F7F-B0CC-C90F4E3EB5B4}" type="pres">
      <dgm:prSet presAssocID="{99F0FF9C-FD34-49DF-BB02-E98B6046BA91}" presName="arrowWedge1" presStyleLbl="fgSibTrans2D1" presStyleIdx="0" presStyleCnt="7"/>
      <dgm:spPr>
        <a:solidFill>
          <a:schemeClr val="accent4">
            <a:lumMod val="50000"/>
          </a:schemeClr>
        </a:solidFill>
      </dgm:spPr>
    </dgm:pt>
    <dgm:pt modelId="{31A2B20B-702A-4C46-B50D-8557E00357F1}" type="pres">
      <dgm:prSet presAssocID="{28C0B1E8-D66B-4F89-912E-BD61AD65A1B4}" presName="arrowWedge2" presStyleLbl="fgSibTrans2D1" presStyleIdx="1" presStyleCnt="7"/>
      <dgm:spPr>
        <a:solidFill>
          <a:schemeClr val="accent3">
            <a:lumMod val="60000"/>
            <a:lumOff val="40000"/>
          </a:schemeClr>
        </a:solidFill>
      </dgm:spPr>
    </dgm:pt>
    <dgm:pt modelId="{11EC87DA-98C7-4D6E-99D7-CAAC4F070669}" type="pres">
      <dgm:prSet presAssocID="{39EC8F5A-7B85-4D6B-B6AF-D32862EC5FA2}" presName="arrowWedge3" presStyleLbl="fgSibTrans2D1" presStyleIdx="2" presStyleCnt="7"/>
      <dgm:spPr>
        <a:solidFill>
          <a:schemeClr val="accent3">
            <a:lumMod val="75000"/>
          </a:schemeClr>
        </a:solidFill>
      </dgm:spPr>
    </dgm:pt>
    <dgm:pt modelId="{CD8896D5-E182-46F5-A9BE-77157BDDEAB0}" type="pres">
      <dgm:prSet presAssocID="{B1E78651-7D5C-479A-BC7B-630056A7CEE6}" presName="arrowWedge4" presStyleLbl="fgSibTrans2D1" presStyleIdx="3" presStyleCnt="7"/>
      <dgm:spPr>
        <a:solidFill>
          <a:schemeClr val="accent1">
            <a:lumMod val="20000"/>
            <a:lumOff val="80000"/>
          </a:schemeClr>
        </a:solidFill>
      </dgm:spPr>
    </dgm:pt>
    <dgm:pt modelId="{6ECABBBE-5998-4703-923B-01BC9743F984}" type="pres">
      <dgm:prSet presAssocID="{D0578DB1-EE30-4966-86D6-8CD2C5578510}" presName="arrowWedge5" presStyleLbl="fgSibTrans2D1" presStyleIdx="4" presStyleCnt="7"/>
      <dgm:spPr>
        <a:solidFill>
          <a:schemeClr val="accent4">
            <a:lumMod val="75000"/>
          </a:schemeClr>
        </a:solidFill>
      </dgm:spPr>
    </dgm:pt>
    <dgm:pt modelId="{C6CAE859-87D7-4527-94BC-9771BFE01548}" type="pres">
      <dgm:prSet presAssocID="{A8CF102C-D346-4624-A770-40C231F58A7D}" presName="arrowWedge6" presStyleLbl="fgSibTrans2D1" presStyleIdx="5" presStyleCnt="7"/>
      <dgm:spPr>
        <a:solidFill>
          <a:srgbClr val="D9F0F9"/>
        </a:solidFill>
      </dgm:spPr>
    </dgm:pt>
    <dgm:pt modelId="{8745D850-BAE0-46FB-9D13-D06FD85BE1CD}" type="pres">
      <dgm:prSet presAssocID="{114B694D-4944-4250-B56F-E2DB249A2C33}" presName="arrowWedge7" presStyleLbl="fgSibTrans2D1" presStyleIdx="6" presStyleCnt="7" custLinFactNeighborX="-1425" custLinFactNeighborY="-2697"/>
      <dgm:spPr>
        <a:noFill/>
        <a:ln>
          <a:noFill/>
        </a:ln>
      </dgm:spPr>
    </dgm:pt>
  </dgm:ptLst>
  <dgm:cxnLst>
    <dgm:cxn modelId="{B811ED69-51C4-441D-9D03-7CE6C4478882}" type="presOf" srcId="{D7B11F71-B43D-483F-AA46-C5D1594A41D7}" destId="{50A42995-2E08-4F22-B45B-12F2E6A983A7}" srcOrd="0" destOrd="0" presId="urn:microsoft.com/office/officeart/2005/8/layout/cycle8"/>
    <dgm:cxn modelId="{63F6CDBC-382F-4B86-9F4A-1B8FD73F6B43}" srcId="{FE1311A4-8432-4831-8EC0-BAD8243804AE}" destId="{02B68549-759F-48F7-86EA-339F24AC6EA2}" srcOrd="2" destOrd="0" parTransId="{7CAA095B-D5DF-4B96-8776-67544A06D428}" sibTransId="{39EC8F5A-7B85-4D6B-B6AF-D32862EC5FA2}"/>
    <dgm:cxn modelId="{88066646-64ED-44A9-A2B0-E34F0D233340}" type="presOf" srcId="{02B68549-759F-48F7-86EA-339F24AC6EA2}" destId="{E0B3238B-2340-4BE6-851C-A6D0BE6FAFBF}" srcOrd="1" destOrd="0" presId="urn:microsoft.com/office/officeart/2005/8/layout/cycle8"/>
    <dgm:cxn modelId="{504E8660-2BD0-40AC-B190-251FF4AEC77C}" type="presOf" srcId="{7356BDEA-FCF4-4D5E-A86A-EA78954659E0}" destId="{6BC9963F-941D-4132-82FD-5F46C5DADF8B}" srcOrd="1" destOrd="0" presId="urn:microsoft.com/office/officeart/2005/8/layout/cycle8"/>
    <dgm:cxn modelId="{5EB25BC5-FF7B-49C2-8E33-C770FE302703}" type="presOf" srcId="{AEB6A504-29F1-45ED-BAAB-EA9D2722B26A}" destId="{A356420F-6D06-4493-9E96-3294B237D31E}" srcOrd="1" destOrd="0" presId="urn:microsoft.com/office/officeart/2005/8/layout/cycle8"/>
    <dgm:cxn modelId="{0A2D1AB5-65FE-4BB5-BD76-F0386B5C609F}" srcId="{FE1311A4-8432-4831-8EC0-BAD8243804AE}" destId="{8040A6B2-FD5F-467B-9CE5-58B5BDF8B8BA}" srcOrd="5" destOrd="0" parTransId="{BB9B4CF2-0CA8-4C32-92DC-D62AD8957D49}" sibTransId="{A8CF102C-D346-4624-A770-40C231F58A7D}"/>
    <dgm:cxn modelId="{C665869F-B0E6-459F-A3FE-66D7A06063B6}" type="presOf" srcId="{7A7308AF-6F3B-4AFE-8682-4564D102EB5A}" destId="{9F7C34AE-CA2D-4AE2-B15D-C6D2EDBD4F8C}" srcOrd="0" destOrd="0" presId="urn:microsoft.com/office/officeart/2005/8/layout/cycle8"/>
    <dgm:cxn modelId="{3D4D89A9-B4F1-40EC-845C-F0FCE7D23FD4}" srcId="{FE1311A4-8432-4831-8EC0-BAD8243804AE}" destId="{D7B11F71-B43D-483F-AA46-C5D1594A41D7}" srcOrd="1" destOrd="0" parTransId="{23C5C032-1D5A-4E6C-AA51-A10EA38E69E6}" sibTransId="{28C0B1E8-D66B-4F89-912E-BD61AD65A1B4}"/>
    <dgm:cxn modelId="{CBC41648-B849-4C5A-AF49-0D78F76BCE33}" type="presOf" srcId="{AEB6A504-29F1-45ED-BAAB-EA9D2722B26A}" destId="{9E633DFB-9754-454F-BD36-B23074D71334}" srcOrd="0" destOrd="0" presId="urn:microsoft.com/office/officeart/2005/8/layout/cycle8"/>
    <dgm:cxn modelId="{C107686C-926B-44C9-B0BE-E1C652AE8947}" srcId="{FE1311A4-8432-4831-8EC0-BAD8243804AE}" destId="{7356BDEA-FCF4-4D5E-A86A-EA78954659E0}" srcOrd="3" destOrd="0" parTransId="{8B0401BB-7796-44DC-84D2-75FC9FA0A2C2}" sibTransId="{B1E78651-7D5C-479A-BC7B-630056A7CEE6}"/>
    <dgm:cxn modelId="{DC893897-A007-471D-83E3-728ED4823692}" type="presOf" srcId="{FE1311A4-8432-4831-8EC0-BAD8243804AE}" destId="{EFE41874-F0E4-4C53-9478-AE2C0861CE7F}" srcOrd="0" destOrd="0" presId="urn:microsoft.com/office/officeart/2005/8/layout/cycle8"/>
    <dgm:cxn modelId="{1E905333-4280-4AB5-BE35-8F2F60B6334F}" type="presOf" srcId="{7356BDEA-FCF4-4D5E-A86A-EA78954659E0}" destId="{BF5AF5D9-D6A7-4AEE-9586-88C3CC75B1E7}" srcOrd="0" destOrd="0" presId="urn:microsoft.com/office/officeart/2005/8/layout/cycle8"/>
    <dgm:cxn modelId="{EE6C3906-78B0-4052-9D4E-1ECCD98F21DB}" srcId="{FE1311A4-8432-4831-8EC0-BAD8243804AE}" destId="{A1403230-E36C-4541-B434-CD8CE2BA8D7F}" srcOrd="0" destOrd="0" parTransId="{A4C78A5D-6872-4087-83CF-CDC7EE4C7E62}" sibTransId="{99F0FF9C-FD34-49DF-BB02-E98B6046BA91}"/>
    <dgm:cxn modelId="{3382CD5F-98F2-4D7A-9816-ADA38569BA62}" type="presOf" srcId="{8040A6B2-FD5F-467B-9CE5-58B5BDF8B8BA}" destId="{62223C57-C104-48AD-AC24-04FA3B1FD417}" srcOrd="1" destOrd="0" presId="urn:microsoft.com/office/officeart/2005/8/layout/cycle8"/>
    <dgm:cxn modelId="{5ADA3EF1-67B5-4967-86D1-C1DD784314B3}" type="presOf" srcId="{A1403230-E36C-4541-B434-CD8CE2BA8D7F}" destId="{16415DA7-DAD4-44A0-ABB6-409919506798}" srcOrd="0" destOrd="0" presId="urn:microsoft.com/office/officeart/2005/8/layout/cycle8"/>
    <dgm:cxn modelId="{D80D399F-0019-4B3A-A394-0EDF13CA097C}" type="presOf" srcId="{A1403230-E36C-4541-B434-CD8CE2BA8D7F}" destId="{C09583A6-245C-4AD3-9454-F47A2DD4165F}" srcOrd="1" destOrd="0" presId="urn:microsoft.com/office/officeart/2005/8/layout/cycle8"/>
    <dgm:cxn modelId="{C1242E7A-DF5F-4965-B77B-CA8A8A36DA75}" type="presOf" srcId="{7A7308AF-6F3B-4AFE-8682-4564D102EB5A}" destId="{120E1D38-231B-4586-B68A-A696EA689490}" srcOrd="1" destOrd="0" presId="urn:microsoft.com/office/officeart/2005/8/layout/cycle8"/>
    <dgm:cxn modelId="{4C0898EB-A509-48AB-9BA9-F7D2CFFEBE25}" type="presOf" srcId="{D7B11F71-B43D-483F-AA46-C5D1594A41D7}" destId="{DF5FAA4F-0C95-4314-9C0D-6AD2EAC692A3}" srcOrd="1" destOrd="0" presId="urn:microsoft.com/office/officeart/2005/8/layout/cycle8"/>
    <dgm:cxn modelId="{BEDE482B-292A-4A02-BBF7-2B7A804996BD}" srcId="{FE1311A4-8432-4831-8EC0-BAD8243804AE}" destId="{AEB6A504-29F1-45ED-BAAB-EA9D2722B26A}" srcOrd="4" destOrd="0" parTransId="{65B2CF44-E5F2-433F-A517-9B379A9B824C}" sibTransId="{D0578DB1-EE30-4966-86D6-8CD2C5578510}"/>
    <dgm:cxn modelId="{17DD6908-DD42-44B6-B0B5-A7D3A4FFD7B0}" srcId="{FE1311A4-8432-4831-8EC0-BAD8243804AE}" destId="{7A7308AF-6F3B-4AFE-8682-4564D102EB5A}" srcOrd="6" destOrd="0" parTransId="{EB2CFED6-F4CE-4310-A81A-5AB75FF74592}" sibTransId="{114B694D-4944-4250-B56F-E2DB249A2C33}"/>
    <dgm:cxn modelId="{1359A71E-C1A4-4F03-BDCD-6F0473424BD3}" type="presOf" srcId="{02B68549-759F-48F7-86EA-339F24AC6EA2}" destId="{EA88B354-C84D-4017-92E1-DB60B46C76F5}" srcOrd="0" destOrd="0" presId="urn:microsoft.com/office/officeart/2005/8/layout/cycle8"/>
    <dgm:cxn modelId="{2D8F4FA0-2AB3-40F2-8AC6-E679BA6003A5}" type="presOf" srcId="{8040A6B2-FD5F-467B-9CE5-58B5BDF8B8BA}" destId="{646D779B-918A-4FA1-B072-A4B8D3CC5705}" srcOrd="0" destOrd="0" presId="urn:microsoft.com/office/officeart/2005/8/layout/cycle8"/>
    <dgm:cxn modelId="{1C962944-B2D9-4D28-B489-D1AA4381D7CC}" type="presParOf" srcId="{EFE41874-F0E4-4C53-9478-AE2C0861CE7F}" destId="{16415DA7-DAD4-44A0-ABB6-409919506798}" srcOrd="0" destOrd="0" presId="urn:microsoft.com/office/officeart/2005/8/layout/cycle8"/>
    <dgm:cxn modelId="{B61BCA8E-CA85-49E8-915A-8826AD969E7A}" type="presParOf" srcId="{EFE41874-F0E4-4C53-9478-AE2C0861CE7F}" destId="{7AB845CA-14F2-4056-8A64-0E7D6226FA0F}" srcOrd="1" destOrd="0" presId="urn:microsoft.com/office/officeart/2005/8/layout/cycle8"/>
    <dgm:cxn modelId="{84178BE0-05CA-4CDC-B94D-6F14A79653D3}" type="presParOf" srcId="{EFE41874-F0E4-4C53-9478-AE2C0861CE7F}" destId="{3DFC7F5F-B6F7-4CB4-BCBD-17266F5B0823}" srcOrd="2" destOrd="0" presId="urn:microsoft.com/office/officeart/2005/8/layout/cycle8"/>
    <dgm:cxn modelId="{E0037639-1B04-4CCC-9B70-728C9A17019F}" type="presParOf" srcId="{EFE41874-F0E4-4C53-9478-AE2C0861CE7F}" destId="{C09583A6-245C-4AD3-9454-F47A2DD4165F}" srcOrd="3" destOrd="0" presId="urn:microsoft.com/office/officeart/2005/8/layout/cycle8"/>
    <dgm:cxn modelId="{AE433565-6022-4FA7-A1AD-914400E125F9}" type="presParOf" srcId="{EFE41874-F0E4-4C53-9478-AE2C0861CE7F}" destId="{50A42995-2E08-4F22-B45B-12F2E6A983A7}" srcOrd="4" destOrd="0" presId="urn:microsoft.com/office/officeart/2005/8/layout/cycle8"/>
    <dgm:cxn modelId="{095A2A58-B44A-478D-B624-3720173B7EEC}" type="presParOf" srcId="{EFE41874-F0E4-4C53-9478-AE2C0861CE7F}" destId="{A58648D5-4FE2-467D-937B-BDA17ADCCC8A}" srcOrd="5" destOrd="0" presId="urn:microsoft.com/office/officeart/2005/8/layout/cycle8"/>
    <dgm:cxn modelId="{3D50AFE5-45B6-4B5C-823E-B273AD64E7EB}" type="presParOf" srcId="{EFE41874-F0E4-4C53-9478-AE2C0861CE7F}" destId="{87B79285-0C9F-4FD4-B5B8-C2C2D81DB6AF}" srcOrd="6" destOrd="0" presId="urn:microsoft.com/office/officeart/2005/8/layout/cycle8"/>
    <dgm:cxn modelId="{0D267A7D-782C-4C28-8A7C-263ABBE26B52}" type="presParOf" srcId="{EFE41874-F0E4-4C53-9478-AE2C0861CE7F}" destId="{DF5FAA4F-0C95-4314-9C0D-6AD2EAC692A3}" srcOrd="7" destOrd="0" presId="urn:microsoft.com/office/officeart/2005/8/layout/cycle8"/>
    <dgm:cxn modelId="{75369C98-8D79-437F-B06D-9C6B09C7BC29}" type="presParOf" srcId="{EFE41874-F0E4-4C53-9478-AE2C0861CE7F}" destId="{EA88B354-C84D-4017-92E1-DB60B46C76F5}" srcOrd="8" destOrd="0" presId="urn:microsoft.com/office/officeart/2005/8/layout/cycle8"/>
    <dgm:cxn modelId="{8DA68947-0B63-4956-8715-9123F2B89AB9}" type="presParOf" srcId="{EFE41874-F0E4-4C53-9478-AE2C0861CE7F}" destId="{AA57F204-52EA-4150-84C5-56EE17CEDD38}" srcOrd="9" destOrd="0" presId="urn:microsoft.com/office/officeart/2005/8/layout/cycle8"/>
    <dgm:cxn modelId="{7B3FA5A2-AA7C-4720-9904-4C30586768A0}" type="presParOf" srcId="{EFE41874-F0E4-4C53-9478-AE2C0861CE7F}" destId="{83C2967C-7B0D-43D9-A671-10CEB0F7DD3C}" srcOrd="10" destOrd="0" presId="urn:microsoft.com/office/officeart/2005/8/layout/cycle8"/>
    <dgm:cxn modelId="{E8000465-3235-4F7E-B780-94F07D95F9CC}" type="presParOf" srcId="{EFE41874-F0E4-4C53-9478-AE2C0861CE7F}" destId="{E0B3238B-2340-4BE6-851C-A6D0BE6FAFBF}" srcOrd="11" destOrd="0" presId="urn:microsoft.com/office/officeart/2005/8/layout/cycle8"/>
    <dgm:cxn modelId="{EC3C2A6B-55D6-4179-83B4-9E666F88A2C3}" type="presParOf" srcId="{EFE41874-F0E4-4C53-9478-AE2C0861CE7F}" destId="{BF5AF5D9-D6A7-4AEE-9586-88C3CC75B1E7}" srcOrd="12" destOrd="0" presId="urn:microsoft.com/office/officeart/2005/8/layout/cycle8"/>
    <dgm:cxn modelId="{184EDD61-165E-468D-B88A-FB5BCA54611C}" type="presParOf" srcId="{EFE41874-F0E4-4C53-9478-AE2C0861CE7F}" destId="{C6E249D6-7210-469A-B72C-5FA715757E86}" srcOrd="13" destOrd="0" presId="urn:microsoft.com/office/officeart/2005/8/layout/cycle8"/>
    <dgm:cxn modelId="{90201C16-9BB9-4DFE-9C5E-597B1503069B}" type="presParOf" srcId="{EFE41874-F0E4-4C53-9478-AE2C0861CE7F}" destId="{C6415732-65E5-4123-8895-998ADC17AFD1}" srcOrd="14" destOrd="0" presId="urn:microsoft.com/office/officeart/2005/8/layout/cycle8"/>
    <dgm:cxn modelId="{FA0E414F-8CD7-40FF-90CB-0097F0B4609B}" type="presParOf" srcId="{EFE41874-F0E4-4C53-9478-AE2C0861CE7F}" destId="{6BC9963F-941D-4132-82FD-5F46C5DADF8B}" srcOrd="15" destOrd="0" presId="urn:microsoft.com/office/officeart/2005/8/layout/cycle8"/>
    <dgm:cxn modelId="{7215A8F2-8FC3-4B50-A99C-F8AC2FE5B0DE}" type="presParOf" srcId="{EFE41874-F0E4-4C53-9478-AE2C0861CE7F}" destId="{9E633DFB-9754-454F-BD36-B23074D71334}" srcOrd="16" destOrd="0" presId="urn:microsoft.com/office/officeart/2005/8/layout/cycle8"/>
    <dgm:cxn modelId="{EBA58DFF-1054-4F04-9FA3-516C6953B0E4}" type="presParOf" srcId="{EFE41874-F0E4-4C53-9478-AE2C0861CE7F}" destId="{41C9B2C5-A32C-4466-BC6C-B660C2417521}" srcOrd="17" destOrd="0" presId="urn:microsoft.com/office/officeart/2005/8/layout/cycle8"/>
    <dgm:cxn modelId="{552F2825-5B74-4EBF-AF96-5DC4561947ED}" type="presParOf" srcId="{EFE41874-F0E4-4C53-9478-AE2C0861CE7F}" destId="{09A2C032-0FEB-4F10-8BFC-0058476C5118}" srcOrd="18" destOrd="0" presId="urn:microsoft.com/office/officeart/2005/8/layout/cycle8"/>
    <dgm:cxn modelId="{B8D8ABDF-FB13-4534-800D-2E8FE8AE6C57}" type="presParOf" srcId="{EFE41874-F0E4-4C53-9478-AE2C0861CE7F}" destId="{A356420F-6D06-4493-9E96-3294B237D31E}" srcOrd="19" destOrd="0" presId="urn:microsoft.com/office/officeart/2005/8/layout/cycle8"/>
    <dgm:cxn modelId="{A5D495EC-68B4-4DFB-813E-98611CA7906A}" type="presParOf" srcId="{EFE41874-F0E4-4C53-9478-AE2C0861CE7F}" destId="{646D779B-918A-4FA1-B072-A4B8D3CC5705}" srcOrd="20" destOrd="0" presId="urn:microsoft.com/office/officeart/2005/8/layout/cycle8"/>
    <dgm:cxn modelId="{98FCA5B6-5C07-4EA7-81D5-5D6A02708141}" type="presParOf" srcId="{EFE41874-F0E4-4C53-9478-AE2C0861CE7F}" destId="{698ECD2B-90EE-44B3-93C5-93419C0F59BD}" srcOrd="21" destOrd="0" presId="urn:microsoft.com/office/officeart/2005/8/layout/cycle8"/>
    <dgm:cxn modelId="{3127F350-3B9D-4F9E-8253-6884D214F8DC}" type="presParOf" srcId="{EFE41874-F0E4-4C53-9478-AE2C0861CE7F}" destId="{A874A05C-B22F-49B2-B621-77191BF793ED}" srcOrd="22" destOrd="0" presId="urn:microsoft.com/office/officeart/2005/8/layout/cycle8"/>
    <dgm:cxn modelId="{42BC2E60-B6FA-49CB-9061-7DDA92263532}" type="presParOf" srcId="{EFE41874-F0E4-4C53-9478-AE2C0861CE7F}" destId="{62223C57-C104-48AD-AC24-04FA3B1FD417}" srcOrd="23" destOrd="0" presId="urn:microsoft.com/office/officeart/2005/8/layout/cycle8"/>
    <dgm:cxn modelId="{DC9236D0-383A-443F-B27E-E68F7293CBAD}" type="presParOf" srcId="{EFE41874-F0E4-4C53-9478-AE2C0861CE7F}" destId="{9F7C34AE-CA2D-4AE2-B15D-C6D2EDBD4F8C}" srcOrd="24" destOrd="0" presId="urn:microsoft.com/office/officeart/2005/8/layout/cycle8"/>
    <dgm:cxn modelId="{16A64D73-F093-4C5B-8FBD-648CAAFD2EDE}" type="presParOf" srcId="{EFE41874-F0E4-4C53-9478-AE2C0861CE7F}" destId="{2F7CACCB-82DE-4E55-9ADC-F3EE284BC06B}" srcOrd="25" destOrd="0" presId="urn:microsoft.com/office/officeart/2005/8/layout/cycle8"/>
    <dgm:cxn modelId="{B8C73104-4299-4A6E-BD63-D2C9FC9F3CF8}" type="presParOf" srcId="{EFE41874-F0E4-4C53-9478-AE2C0861CE7F}" destId="{8B1FD2B5-4CF7-480E-8B5E-C25BBACF2EFC}" srcOrd="26" destOrd="0" presId="urn:microsoft.com/office/officeart/2005/8/layout/cycle8"/>
    <dgm:cxn modelId="{3711BB10-F766-445B-8608-9F4CBE8FEBC6}" type="presParOf" srcId="{EFE41874-F0E4-4C53-9478-AE2C0861CE7F}" destId="{120E1D38-231B-4586-B68A-A696EA689490}" srcOrd="27" destOrd="0" presId="urn:microsoft.com/office/officeart/2005/8/layout/cycle8"/>
    <dgm:cxn modelId="{5213210F-D140-4664-BD35-3622C2CC23C6}" type="presParOf" srcId="{EFE41874-F0E4-4C53-9478-AE2C0861CE7F}" destId="{0F18985A-7676-4F7F-B0CC-C90F4E3EB5B4}" srcOrd="28" destOrd="0" presId="urn:microsoft.com/office/officeart/2005/8/layout/cycle8"/>
    <dgm:cxn modelId="{4D6B6C94-9D5D-48C5-8A82-8FA4B762B425}" type="presParOf" srcId="{EFE41874-F0E4-4C53-9478-AE2C0861CE7F}" destId="{31A2B20B-702A-4C46-B50D-8557E00357F1}" srcOrd="29" destOrd="0" presId="urn:microsoft.com/office/officeart/2005/8/layout/cycle8"/>
    <dgm:cxn modelId="{844AE106-1D3C-4D77-B7DD-7ACC7D3A0F92}" type="presParOf" srcId="{EFE41874-F0E4-4C53-9478-AE2C0861CE7F}" destId="{11EC87DA-98C7-4D6E-99D7-CAAC4F070669}" srcOrd="30" destOrd="0" presId="urn:microsoft.com/office/officeart/2005/8/layout/cycle8"/>
    <dgm:cxn modelId="{D08257E0-F592-4618-8E54-39C58EB4AF5D}" type="presParOf" srcId="{EFE41874-F0E4-4C53-9478-AE2C0861CE7F}" destId="{CD8896D5-E182-46F5-A9BE-77157BDDEAB0}" srcOrd="31" destOrd="0" presId="urn:microsoft.com/office/officeart/2005/8/layout/cycle8"/>
    <dgm:cxn modelId="{6101F880-09FB-49D6-A63F-1EC8BEF30E45}" type="presParOf" srcId="{EFE41874-F0E4-4C53-9478-AE2C0861CE7F}" destId="{6ECABBBE-5998-4703-923B-01BC9743F984}" srcOrd="32" destOrd="0" presId="urn:microsoft.com/office/officeart/2005/8/layout/cycle8"/>
    <dgm:cxn modelId="{1CAFF328-80B8-4D7A-A938-706A7FFE3B90}" type="presParOf" srcId="{EFE41874-F0E4-4C53-9478-AE2C0861CE7F}" destId="{C6CAE859-87D7-4527-94BC-9771BFE01548}" srcOrd="33" destOrd="0" presId="urn:microsoft.com/office/officeart/2005/8/layout/cycle8"/>
    <dgm:cxn modelId="{604D25B2-B18B-4033-A5BD-4A8C0983F0AF}" type="presParOf" srcId="{EFE41874-F0E4-4C53-9478-AE2C0861CE7F}" destId="{8745D850-BAE0-46FB-9D13-D06FD85BE1CD}" srcOrd="34"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15DA7-DAD4-44A0-ABB6-409919506798}">
      <dsp:nvSpPr>
        <dsp:cNvPr id="0" name=""/>
        <dsp:cNvSpPr/>
      </dsp:nvSpPr>
      <dsp:spPr>
        <a:xfrm>
          <a:off x="1981486" y="389035"/>
          <a:ext cx="4084873" cy="4084873"/>
        </a:xfrm>
        <a:prstGeom prst="pie">
          <a:avLst>
            <a:gd name="adj1" fmla="val 16200000"/>
            <a:gd name="adj2" fmla="val 19285716"/>
          </a:avLst>
        </a:prstGeom>
        <a:solidFill>
          <a:srgbClr val="7653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Technical evaluation</a:t>
          </a:r>
        </a:p>
      </dsp:txBody>
      <dsp:txXfrm>
        <a:off x="4127504" y="768345"/>
        <a:ext cx="972589" cy="778071"/>
      </dsp:txXfrm>
    </dsp:sp>
    <dsp:sp modelId="{50A42995-2E08-4F22-B45B-12F2E6A983A7}">
      <dsp:nvSpPr>
        <dsp:cNvPr id="0" name=""/>
        <dsp:cNvSpPr/>
      </dsp:nvSpPr>
      <dsp:spPr>
        <a:xfrm>
          <a:off x="2034006" y="454685"/>
          <a:ext cx="4084873" cy="4084873"/>
        </a:xfrm>
        <a:prstGeom prst="pie">
          <a:avLst>
            <a:gd name="adj1" fmla="val 19285716"/>
            <a:gd name="adj2" fmla="val 771428"/>
          </a:avLst>
        </a:prstGeom>
        <a:solidFill>
          <a:srgbClr val="A1CF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Environmental risks</a:t>
          </a:r>
        </a:p>
      </dsp:txBody>
      <dsp:txXfrm>
        <a:off x="4808316" y="1935452"/>
        <a:ext cx="1118477" cy="680812"/>
      </dsp:txXfrm>
    </dsp:sp>
    <dsp:sp modelId="{EA88B354-C84D-4017-92E1-DB60B46C76F5}">
      <dsp:nvSpPr>
        <dsp:cNvPr id="0" name=""/>
        <dsp:cNvSpPr/>
      </dsp:nvSpPr>
      <dsp:spPr>
        <a:xfrm>
          <a:off x="2015041" y="537355"/>
          <a:ext cx="4084873" cy="4084873"/>
        </a:xfrm>
        <a:prstGeom prst="pie">
          <a:avLst>
            <a:gd name="adj1" fmla="val 771428"/>
            <a:gd name="adj2" fmla="val 3857143"/>
          </a:avLst>
        </a:prstGeom>
        <a:solidFill>
          <a:srgbClr val="D3E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solidFill>
                <a:srgbClr val="31978E"/>
              </a:solidFill>
            </a:rPr>
            <a:t>Social acceptance</a:t>
          </a:r>
        </a:p>
      </dsp:txBody>
      <dsp:txXfrm>
        <a:off x="4638113" y="2956670"/>
        <a:ext cx="972589" cy="753756"/>
      </dsp:txXfrm>
    </dsp:sp>
    <dsp:sp modelId="{BF5AF5D9-D6A7-4AEE-9586-88C3CC75B1E7}">
      <dsp:nvSpPr>
        <dsp:cNvPr id="0" name=""/>
        <dsp:cNvSpPr/>
      </dsp:nvSpPr>
      <dsp:spPr>
        <a:xfrm>
          <a:off x="1939179" y="573827"/>
          <a:ext cx="4084873" cy="4084873"/>
        </a:xfrm>
        <a:prstGeom prst="pie">
          <a:avLst>
            <a:gd name="adj1" fmla="val 3857226"/>
            <a:gd name="adj2" fmla="val 6942858"/>
          </a:avLst>
        </a:prstGeom>
        <a:solidFill>
          <a:srgbClr val="2255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Economic </a:t>
          </a:r>
          <a:r>
            <a:rPr lang="en-GB" sz="1200" kern="1200" dirty="0">
              <a:solidFill>
                <a:schemeClr val="bg1"/>
              </a:solidFill>
            </a:rPr>
            <a:t>evaluation</a:t>
          </a:r>
        </a:p>
      </dsp:txBody>
      <dsp:txXfrm>
        <a:off x="3507478" y="3783371"/>
        <a:ext cx="948274" cy="680812"/>
      </dsp:txXfrm>
    </dsp:sp>
    <dsp:sp modelId="{9E633DFB-9754-454F-BD36-B23074D71334}">
      <dsp:nvSpPr>
        <dsp:cNvPr id="0" name=""/>
        <dsp:cNvSpPr/>
      </dsp:nvSpPr>
      <dsp:spPr>
        <a:xfrm>
          <a:off x="1863317" y="537355"/>
          <a:ext cx="4084873" cy="4084873"/>
        </a:xfrm>
        <a:prstGeom prst="pie">
          <a:avLst>
            <a:gd name="adj1" fmla="val 6942858"/>
            <a:gd name="adj2" fmla="val 10028574"/>
          </a:avLst>
        </a:prstGeom>
        <a:solidFill>
          <a:srgbClr val="FFE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solidFill>
                <a:srgbClr val="765319"/>
              </a:solidFill>
            </a:rPr>
            <a:t>Social-economic evaluation</a:t>
          </a:r>
        </a:p>
      </dsp:txBody>
      <dsp:txXfrm>
        <a:off x="2352529" y="2956670"/>
        <a:ext cx="972589" cy="753756"/>
      </dsp:txXfrm>
    </dsp:sp>
    <dsp:sp modelId="{646D779B-918A-4FA1-B072-A4B8D3CC5705}">
      <dsp:nvSpPr>
        <dsp:cNvPr id="0" name=""/>
        <dsp:cNvSpPr/>
      </dsp:nvSpPr>
      <dsp:spPr>
        <a:xfrm>
          <a:off x="1844351" y="454685"/>
          <a:ext cx="4084873" cy="4084873"/>
        </a:xfrm>
        <a:prstGeom prst="pie">
          <a:avLst>
            <a:gd name="adj1" fmla="val 10028574"/>
            <a:gd name="adj2" fmla="val 13114284"/>
          </a:avLst>
        </a:prstGeom>
        <a:solidFill>
          <a:srgbClr val="7DD1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Legal frame and incentives</a:t>
          </a:r>
        </a:p>
      </dsp:txBody>
      <dsp:txXfrm>
        <a:off x="2036438" y="1935452"/>
        <a:ext cx="1118477" cy="680812"/>
      </dsp:txXfrm>
    </dsp:sp>
    <dsp:sp modelId="{9F7C34AE-CA2D-4AE2-B15D-C6D2EDBD4F8C}">
      <dsp:nvSpPr>
        <dsp:cNvPr id="0" name=""/>
        <dsp:cNvSpPr/>
      </dsp:nvSpPr>
      <dsp:spPr>
        <a:xfrm>
          <a:off x="1492244" y="122027"/>
          <a:ext cx="4894128" cy="4618889"/>
        </a:xfrm>
        <a:prstGeom prst="pie">
          <a:avLst>
            <a:gd name="adj1" fmla="val 13114284"/>
            <a:gd name="adj2" fmla="val 16200000"/>
          </a:avLst>
        </a:prstGeom>
        <a:solidFill>
          <a:srgbClr val="D9F0F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solidFill>
                <a:srgbClr val="1E4F90"/>
              </a:solidFill>
            </a:rPr>
            <a:t>Project goals</a:t>
          </a:r>
        </a:p>
      </dsp:txBody>
      <dsp:txXfrm>
        <a:off x="2649938" y="550924"/>
        <a:ext cx="1165268" cy="879788"/>
      </dsp:txXfrm>
    </dsp:sp>
    <dsp:sp modelId="{0F18985A-7676-4F7F-B0CC-C90F4E3EB5B4}">
      <dsp:nvSpPr>
        <dsp:cNvPr id="0" name=""/>
        <dsp:cNvSpPr/>
      </dsp:nvSpPr>
      <dsp:spPr>
        <a:xfrm>
          <a:off x="1728410" y="136162"/>
          <a:ext cx="4590620" cy="4590620"/>
        </a:xfrm>
        <a:prstGeom prst="circularArrow">
          <a:avLst>
            <a:gd name="adj1" fmla="val 5085"/>
            <a:gd name="adj2" fmla="val 327528"/>
            <a:gd name="adj3" fmla="val 18957827"/>
            <a:gd name="adj4" fmla="val 16200343"/>
            <a:gd name="adj5" fmla="val 5932"/>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31A2B20B-702A-4C46-B50D-8557E00357F1}">
      <dsp:nvSpPr>
        <dsp:cNvPr id="0" name=""/>
        <dsp:cNvSpPr/>
      </dsp:nvSpPr>
      <dsp:spPr>
        <a:xfrm>
          <a:off x="1781260" y="202102"/>
          <a:ext cx="4590620" cy="4590620"/>
        </a:xfrm>
        <a:prstGeom prst="circularArrow">
          <a:avLst>
            <a:gd name="adj1" fmla="val 5085"/>
            <a:gd name="adj2" fmla="val 327528"/>
            <a:gd name="adj3" fmla="val 443744"/>
            <a:gd name="adj4" fmla="val 19285776"/>
            <a:gd name="adj5" fmla="val 5932"/>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1EC87DA-98C7-4D6E-99D7-CAAC4F070669}">
      <dsp:nvSpPr>
        <dsp:cNvPr id="0" name=""/>
        <dsp:cNvSpPr/>
      </dsp:nvSpPr>
      <dsp:spPr>
        <a:xfrm>
          <a:off x="1762227" y="284581"/>
          <a:ext cx="4590620" cy="4590620"/>
        </a:xfrm>
        <a:prstGeom prst="circularArrow">
          <a:avLst>
            <a:gd name="adj1" fmla="val 5085"/>
            <a:gd name="adj2" fmla="val 327528"/>
            <a:gd name="adj3" fmla="val 3529100"/>
            <a:gd name="adj4" fmla="val 770764"/>
            <a:gd name="adj5" fmla="val 5932"/>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D8896D5-E182-46F5-A9BE-77157BDDEAB0}">
      <dsp:nvSpPr>
        <dsp:cNvPr id="0" name=""/>
        <dsp:cNvSpPr/>
      </dsp:nvSpPr>
      <dsp:spPr>
        <a:xfrm>
          <a:off x="1686306" y="320847"/>
          <a:ext cx="4590620" cy="4590620"/>
        </a:xfrm>
        <a:prstGeom prst="circularArrow">
          <a:avLst>
            <a:gd name="adj1" fmla="val 5085"/>
            <a:gd name="adj2" fmla="val 327528"/>
            <a:gd name="adj3" fmla="val 6615046"/>
            <a:gd name="adj4" fmla="val 3857426"/>
            <a:gd name="adj5" fmla="val 5932"/>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6ECABBBE-5998-4703-923B-01BC9743F984}">
      <dsp:nvSpPr>
        <dsp:cNvPr id="0" name=""/>
        <dsp:cNvSpPr/>
      </dsp:nvSpPr>
      <dsp:spPr>
        <a:xfrm>
          <a:off x="1610384" y="284581"/>
          <a:ext cx="4590620" cy="4590620"/>
        </a:xfrm>
        <a:prstGeom prst="circularArrow">
          <a:avLst>
            <a:gd name="adj1" fmla="val 5085"/>
            <a:gd name="adj2" fmla="val 327528"/>
            <a:gd name="adj3" fmla="val 9701707"/>
            <a:gd name="adj4" fmla="val 6943371"/>
            <a:gd name="adj5" fmla="val 5932"/>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6CAE859-87D7-4527-94BC-9771BFE01548}">
      <dsp:nvSpPr>
        <dsp:cNvPr id="0" name=""/>
        <dsp:cNvSpPr/>
      </dsp:nvSpPr>
      <dsp:spPr>
        <a:xfrm>
          <a:off x="1591352" y="202102"/>
          <a:ext cx="4590620" cy="4590620"/>
        </a:xfrm>
        <a:prstGeom prst="circularArrow">
          <a:avLst>
            <a:gd name="adj1" fmla="val 5085"/>
            <a:gd name="adj2" fmla="val 327528"/>
            <a:gd name="adj3" fmla="val 12786695"/>
            <a:gd name="adj4" fmla="val 10028727"/>
            <a:gd name="adj5" fmla="val 5932"/>
          </a:avLst>
        </a:prstGeom>
        <a:solidFill>
          <a:srgbClr val="D9F0F9"/>
        </a:solidFill>
        <a:ln>
          <a:noFill/>
        </a:ln>
        <a:effectLst/>
      </dsp:spPr>
      <dsp:style>
        <a:lnRef idx="0">
          <a:scrgbClr r="0" g="0" b="0"/>
        </a:lnRef>
        <a:fillRef idx="1">
          <a:scrgbClr r="0" g="0" b="0"/>
        </a:fillRef>
        <a:effectRef idx="0">
          <a:scrgbClr r="0" g="0" b="0"/>
        </a:effectRef>
        <a:fontRef idx="minor">
          <a:schemeClr val="lt1"/>
        </a:fontRef>
      </dsp:style>
    </dsp:sp>
    <dsp:sp modelId="{8745D850-BAE0-46FB-9D13-D06FD85BE1CD}">
      <dsp:nvSpPr>
        <dsp:cNvPr id="0" name=""/>
        <dsp:cNvSpPr/>
      </dsp:nvSpPr>
      <dsp:spPr>
        <a:xfrm>
          <a:off x="1575219" y="10000"/>
          <a:ext cx="4590620" cy="4590620"/>
        </a:xfrm>
        <a:prstGeom prst="circularArrow">
          <a:avLst>
            <a:gd name="adj1" fmla="val 5085"/>
            <a:gd name="adj2" fmla="val 327528"/>
            <a:gd name="adj3" fmla="val 15872129"/>
            <a:gd name="adj4" fmla="val 13114645"/>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A2E4C-8A72-44FC-B494-41B2E9D990B3}" type="datetimeFigureOut">
              <a:rPr lang="fr-FR" smtClean="0"/>
              <a:t>19/05/2023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67723-FE04-445F-BCE4-FF280EA7E56D}" type="slidenum">
              <a:rPr lang="fr-FR" smtClean="0"/>
              <a:t>‹N°›</a:t>
            </a:fld>
            <a:endParaRPr lang="fr-FR"/>
          </a:p>
        </p:txBody>
      </p:sp>
    </p:spTree>
    <p:extLst>
      <p:ext uri="{BB962C8B-B14F-4D97-AF65-F5344CB8AC3E}">
        <p14:creationId xmlns:p14="http://schemas.microsoft.com/office/powerpoint/2010/main" val="107141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19525F"/>
                </a:solidFill>
                <a:effectLst/>
                <a:latin typeface="Poppins" panose="00000500000000000000" pitchFamily="2" charset="0"/>
              </a:rPr>
              <a:t>Detailed studies will be carried out on deep saline aquifers in the Paris Basin in France, the Lusitanian Basin in Portugal and the Ebro Basin in Spain. We will also enhance our knowledge of CO</a:t>
            </a:r>
            <a:r>
              <a:rPr lang="en-GB" b="0" i="0" baseline="-25000" dirty="0">
                <a:solidFill>
                  <a:srgbClr val="19525F"/>
                </a:solidFill>
                <a:effectLst/>
                <a:latin typeface="Poppins" panose="00000500000000000000" pitchFamily="2" charset="0"/>
              </a:rPr>
              <a:t>2</a:t>
            </a:r>
            <a:r>
              <a:rPr lang="en-GB" b="0" i="0" dirty="0">
                <a:solidFill>
                  <a:srgbClr val="19525F"/>
                </a:solidFill>
                <a:effectLst/>
                <a:latin typeface="Poppins" panose="00000500000000000000" pitchFamily="2" charset="0"/>
              </a:rPr>
              <a:t> storage options in West Macedonia in Greece and Upper Silesia in Poland.</a:t>
            </a:r>
          </a:p>
          <a:p>
            <a:pPr algn="l"/>
            <a:endParaRPr lang="en-GB" sz="2400" dirty="0">
              <a:solidFill>
                <a:srgbClr val="000000"/>
              </a:solidFill>
              <a:latin typeface="Calibri" panose="020F0502020204030204" pitchFamily="34" charset="0"/>
              <a:cs typeface="Calibri" panose="020F0502020204030204" pitchFamily="34" charset="0"/>
            </a:endParaRPr>
          </a:p>
          <a:p>
            <a:pPr algn="l"/>
            <a:r>
              <a:rPr lang="en-GB" sz="2400" dirty="0">
                <a:solidFill>
                  <a:srgbClr val="000000"/>
                </a:solidFill>
                <a:latin typeface="Calibri" panose="020F0502020204030204" pitchFamily="34" charset="0"/>
                <a:cs typeface="Calibri" panose="020F0502020204030204" pitchFamily="34" charset="0"/>
              </a:rPr>
              <a:t>Pre-investment proposal: detail studies to support it, that is, deep geological characterization, clear understanding the </a:t>
            </a:r>
            <a:r>
              <a:rPr lang="en-GB" sz="2400" dirty="0" err="1">
                <a:solidFill>
                  <a:srgbClr val="000000"/>
                </a:solidFill>
                <a:latin typeface="Calibri" panose="020F0502020204030204" pitchFamily="34" charset="0"/>
                <a:cs typeface="Calibri" panose="020F0502020204030204" pitchFamily="34" charset="0"/>
              </a:rPr>
              <a:t>risks,environmental</a:t>
            </a:r>
            <a:r>
              <a:rPr lang="en-GB" sz="2400" dirty="0">
                <a:solidFill>
                  <a:srgbClr val="000000"/>
                </a:solidFill>
                <a:latin typeface="Calibri" panose="020F0502020204030204" pitchFamily="34" charset="0"/>
                <a:cs typeface="Calibri" panose="020F0502020204030204" pitchFamily="34" charset="0"/>
              </a:rPr>
              <a:t> impact assessment, concept development proposal and economic-evaluation, permits and regulations obligations,… everything needed for the decision of going ahead with next step on development or not. </a:t>
            </a:r>
          </a:p>
          <a:p>
            <a:pPr algn="l"/>
            <a:endParaRPr lang="en-GB" sz="2400" dirty="0">
              <a:solidFill>
                <a:srgbClr val="000000"/>
              </a:solidFill>
              <a:latin typeface="Calibri" panose="020F0502020204030204" pitchFamily="34" charset="0"/>
              <a:cs typeface="Calibri" panose="020F0502020204030204" pitchFamily="34" charset="0"/>
            </a:endParaRPr>
          </a:p>
          <a:p>
            <a:pPr algn="l"/>
            <a:r>
              <a:rPr lang="en-GB" sz="2400" dirty="0">
                <a:solidFill>
                  <a:srgbClr val="000000"/>
                </a:solidFill>
                <a:latin typeface="Calibri" panose="020F0502020204030204" pitchFamily="34" charset="0"/>
                <a:cs typeface="Calibri" panose="020F0502020204030204" pitchFamily="34" charset="0"/>
              </a:rPr>
              <a:t>Deep saline aquifer: porous rock formations filled with brine several kilometres below ground.</a:t>
            </a:r>
            <a:endParaRPr lang="en-GB" dirty="0"/>
          </a:p>
        </p:txBody>
      </p:sp>
    </p:spTree>
    <p:extLst>
      <p:ext uri="{BB962C8B-B14F-4D97-AF65-F5344CB8AC3E}">
        <p14:creationId xmlns:p14="http://schemas.microsoft.com/office/powerpoint/2010/main" val="146418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A67723-FE04-445F-BCE4-FF280EA7E56D}" type="slidenum">
              <a:rPr lang="fr-FR" smtClean="0"/>
              <a:t>7</a:t>
            </a:fld>
            <a:endParaRPr lang="fr-FR"/>
          </a:p>
        </p:txBody>
      </p:sp>
    </p:spTree>
    <p:extLst>
      <p:ext uri="{BB962C8B-B14F-4D97-AF65-F5344CB8AC3E}">
        <p14:creationId xmlns:p14="http://schemas.microsoft.com/office/powerpoint/2010/main" val="421465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B2D1C0-622E-4248-8540-7DD1F7D78E89}" type="slidenum">
              <a:rPr lang="de-DE" smtClean="0"/>
              <a:t>8</a:t>
            </a:fld>
            <a:endParaRPr lang="de-DE"/>
          </a:p>
        </p:txBody>
      </p:sp>
    </p:spTree>
    <p:extLst>
      <p:ext uri="{BB962C8B-B14F-4D97-AF65-F5344CB8AC3E}">
        <p14:creationId xmlns:p14="http://schemas.microsoft.com/office/powerpoint/2010/main" val="411056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2699-CD07-42E2-A6B6-5B02EFA74CD7}"/>
              </a:ext>
            </a:extLst>
          </p:cNvPr>
          <p:cNvSpPr>
            <a:spLocks noGrp="1"/>
          </p:cNvSpPr>
          <p:nvPr>
            <p:ph type="ctrTitle"/>
          </p:nvPr>
        </p:nvSpPr>
        <p:spPr>
          <a:xfrm>
            <a:off x="820237" y="1853255"/>
            <a:ext cx="7254806" cy="839755"/>
          </a:xfrm>
        </p:spPr>
        <p:txBody>
          <a:bodyPr anchor="ctr" anchorCtr="0">
            <a:normAutofit/>
          </a:bodyPr>
          <a:lstStyle>
            <a:lvl1pPr algn="l">
              <a:defRPr sz="3200" b="1"/>
            </a:lvl1pPr>
          </a:lstStyle>
          <a:p>
            <a:r>
              <a:rPr lang="en-US" dirty="0"/>
              <a:t>Click to edit Master title</a:t>
            </a:r>
            <a:endParaRPr lang="en-GB" dirty="0"/>
          </a:p>
        </p:txBody>
      </p:sp>
      <p:sp>
        <p:nvSpPr>
          <p:cNvPr id="9" name="Text Placeholder 8">
            <a:extLst>
              <a:ext uri="{FF2B5EF4-FFF2-40B4-BE49-F238E27FC236}">
                <a16:creationId xmlns:a16="http://schemas.microsoft.com/office/drawing/2014/main" id="{2F7E1A3D-BA90-46A9-B4C3-B38BAAFAEBB2}"/>
              </a:ext>
            </a:extLst>
          </p:cNvPr>
          <p:cNvSpPr>
            <a:spLocks noGrp="1"/>
          </p:cNvSpPr>
          <p:nvPr>
            <p:ph type="body" sz="quarter" idx="13" hasCustomPrompt="1"/>
          </p:nvPr>
        </p:nvSpPr>
        <p:spPr>
          <a:xfrm>
            <a:off x="820237" y="2740176"/>
            <a:ext cx="7254806" cy="732731"/>
          </a:xfrm>
        </p:spPr>
        <p:txBody>
          <a:bodyPr anchor="ctr" anchorCtr="0">
            <a:normAutofit/>
          </a:bodyPr>
          <a:lstStyle>
            <a:lvl1pPr marL="0" indent="0" algn="l">
              <a:buFontTx/>
              <a:buNone/>
              <a:defRPr sz="2000" b="1">
                <a:solidFill>
                  <a:schemeClr val="tx2"/>
                </a:solidFill>
              </a:defRPr>
            </a:lvl1pPr>
          </a:lstStyle>
          <a:p>
            <a:r>
              <a:rPr lang="en-US" dirty="0"/>
              <a:t>Meeting ID</a:t>
            </a:r>
            <a:endParaRPr lang="en-GB" dirty="0"/>
          </a:p>
        </p:txBody>
      </p:sp>
      <p:sp>
        <p:nvSpPr>
          <p:cNvPr id="5" name="TextBox 4">
            <a:extLst>
              <a:ext uri="{FF2B5EF4-FFF2-40B4-BE49-F238E27FC236}">
                <a16:creationId xmlns:a16="http://schemas.microsoft.com/office/drawing/2014/main" id="{1738199F-9EB1-48A2-93C8-3D53163F216B}"/>
              </a:ext>
            </a:extLst>
          </p:cNvPr>
          <p:cNvSpPr txBox="1"/>
          <p:nvPr userDrawn="1"/>
        </p:nvSpPr>
        <p:spPr>
          <a:xfrm>
            <a:off x="5684520" y="5952537"/>
            <a:ext cx="56692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www.pilotstrategy.eu  |  </a:t>
            </a:r>
            <a:fld id="{27458A2B-6024-4D56-B11F-B6ACA35F072B}" type="slidenum">
              <a:rPr lang="en-GB" sz="1200" b="1" smtClean="0"/>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GB" sz="1200" b="1" dirty="0"/>
          </a:p>
        </p:txBody>
      </p:sp>
      <p:sp>
        <p:nvSpPr>
          <p:cNvPr id="13" name="Content Placeholder 12">
            <a:extLst>
              <a:ext uri="{FF2B5EF4-FFF2-40B4-BE49-F238E27FC236}">
                <a16:creationId xmlns:a16="http://schemas.microsoft.com/office/drawing/2014/main" id="{F600015B-8F37-4493-A18A-CFED4ABF9071}"/>
              </a:ext>
            </a:extLst>
          </p:cNvPr>
          <p:cNvSpPr>
            <a:spLocks noGrp="1"/>
          </p:cNvSpPr>
          <p:nvPr>
            <p:ph sz="quarter" idx="14" hasCustomPrompt="1"/>
          </p:nvPr>
        </p:nvSpPr>
        <p:spPr>
          <a:xfrm>
            <a:off x="820237" y="3538724"/>
            <a:ext cx="7254806" cy="732731"/>
          </a:xfrm>
        </p:spPr>
        <p:txBody>
          <a:bodyPr>
            <a:noAutofit/>
          </a:bodyPr>
          <a:lstStyle>
            <a:lvl1pPr marL="0" indent="0">
              <a:buNone/>
              <a:defRPr sz="2000">
                <a:solidFill>
                  <a:schemeClr val="tx1"/>
                </a:solidFill>
              </a:defRPr>
            </a:lvl1pPr>
            <a:lvl2pPr>
              <a:defRPr sz="1400"/>
            </a:lvl2pPr>
            <a:lvl3pPr>
              <a:defRPr sz="1400"/>
            </a:lvl3pPr>
            <a:lvl4pPr>
              <a:defRPr sz="1400"/>
            </a:lvl4pPr>
            <a:lvl5pPr>
              <a:defRPr sz="1400"/>
            </a:lvl5pPr>
          </a:lstStyle>
          <a:p>
            <a:r>
              <a:rPr lang="en-US" sz="1400" b="0" dirty="0"/>
              <a:t>Presenter Name, Place, Country, Date</a:t>
            </a:r>
            <a:endParaRPr lang="en-GB" sz="1400" b="0" dirty="0"/>
          </a:p>
        </p:txBody>
      </p:sp>
      <p:sp>
        <p:nvSpPr>
          <p:cNvPr id="6" name="TextBox 5">
            <a:extLst>
              <a:ext uri="{FF2B5EF4-FFF2-40B4-BE49-F238E27FC236}">
                <a16:creationId xmlns:a16="http://schemas.microsoft.com/office/drawing/2014/main" id="{50AAFB5D-AE11-408B-BC3E-A16D52B90E22}"/>
              </a:ext>
            </a:extLst>
          </p:cNvPr>
          <p:cNvSpPr txBox="1"/>
          <p:nvPr userDrawn="1"/>
        </p:nvSpPr>
        <p:spPr>
          <a:xfrm>
            <a:off x="1788255" y="5714235"/>
            <a:ext cx="6286788" cy="523220"/>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The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PilotSTRATEGY</a:t>
            </a:r>
            <a:r>
              <a:rPr lang="en-GB" sz="1400" dirty="0">
                <a:effectLst/>
                <a:latin typeface="Calibri" panose="020F0502020204030204" pitchFamily="34" charset="0"/>
                <a:ea typeface="Calibri" panose="020F0502020204030204" pitchFamily="34" charset="0"/>
                <a:cs typeface="Times New Roman" panose="02020603050405020304" pitchFamily="18" charset="0"/>
              </a:rPr>
              <a:t> project has received funding from the European Union’s Horizon 2020 research and innovation programme under grant agreement No. 101022664</a:t>
            </a:r>
            <a:endParaRPr lang="en-GB" sz="1400" dirty="0">
              <a:latin typeface="+mj-lt"/>
              <a:cs typeface="Calibri Light" panose="020F0302020204030204" pitchFamily="34" charset="0"/>
            </a:endParaRPr>
          </a:p>
        </p:txBody>
      </p:sp>
    </p:spTree>
    <p:extLst>
      <p:ext uri="{BB962C8B-B14F-4D97-AF65-F5344CB8AC3E}">
        <p14:creationId xmlns:p14="http://schemas.microsoft.com/office/powerpoint/2010/main" val="353205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With Image Sa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3E5ACFA-7913-4B22-AE62-CC5F9298FAA6}"/>
              </a:ext>
            </a:extLst>
          </p:cNvPr>
          <p:cNvSpPr>
            <a:spLocks noGrp="1"/>
          </p:cNvSpPr>
          <p:nvPr>
            <p:ph type="body" sz="quarter" idx="13" hasCustomPrompt="1"/>
          </p:nvPr>
        </p:nvSpPr>
        <p:spPr>
          <a:xfrm>
            <a:off x="864001" y="709127"/>
            <a:ext cx="6357894" cy="839755"/>
          </a:xfrm>
        </p:spPr>
        <p:txBody>
          <a:bodyPr anchor="ctr" anchorCtr="0">
            <a:normAutofit/>
          </a:bodyPr>
          <a:lstStyle>
            <a:lvl1pPr marL="0" indent="0" algn="l">
              <a:buFontTx/>
              <a:buNone/>
              <a:defRPr sz="2800" b="1">
                <a:solidFill>
                  <a:schemeClr val="tx2"/>
                </a:solidFill>
              </a:defRPr>
            </a:lvl1pPr>
          </a:lstStyle>
          <a:p>
            <a:r>
              <a:rPr lang="en-US" dirty="0"/>
              <a:t>Click to edit slide title</a:t>
            </a:r>
            <a:endParaRPr lang="en-GB" dirty="0"/>
          </a:p>
        </p:txBody>
      </p:sp>
      <p:sp>
        <p:nvSpPr>
          <p:cNvPr id="11" name="Picture Placeholder 10">
            <a:extLst>
              <a:ext uri="{FF2B5EF4-FFF2-40B4-BE49-F238E27FC236}">
                <a16:creationId xmlns:a16="http://schemas.microsoft.com/office/drawing/2014/main" id="{3E1DE301-0198-4558-9E12-2B3CF5110655}"/>
              </a:ext>
            </a:extLst>
          </p:cNvPr>
          <p:cNvSpPr>
            <a:spLocks noGrp="1"/>
          </p:cNvSpPr>
          <p:nvPr>
            <p:ph type="pic" sz="quarter" idx="14"/>
          </p:nvPr>
        </p:nvSpPr>
        <p:spPr>
          <a:xfrm>
            <a:off x="7510463" y="709126"/>
            <a:ext cx="3843337" cy="4739951"/>
          </a:xfrm>
          <a:solidFill>
            <a:schemeClr val="bg1">
              <a:lumMod val="85000"/>
            </a:schemeClr>
          </a:solidFill>
        </p:spPr>
        <p:txBody>
          <a:bodyPr/>
          <a:lstStyle/>
          <a:p>
            <a:r>
              <a:rPr lang="pt-PT"/>
              <a:t>Clique no ícone para adicionar uma imagem</a:t>
            </a:r>
            <a:endParaRPr lang="en-GB" dirty="0"/>
          </a:p>
        </p:txBody>
      </p:sp>
      <p:sp>
        <p:nvSpPr>
          <p:cNvPr id="6" name="TextBox 5">
            <a:extLst>
              <a:ext uri="{FF2B5EF4-FFF2-40B4-BE49-F238E27FC236}">
                <a16:creationId xmlns:a16="http://schemas.microsoft.com/office/drawing/2014/main" id="{B20F4C41-D14F-4376-83C2-BBDF117DD6CD}"/>
              </a:ext>
            </a:extLst>
          </p:cNvPr>
          <p:cNvSpPr txBox="1"/>
          <p:nvPr userDrawn="1"/>
        </p:nvSpPr>
        <p:spPr>
          <a:xfrm>
            <a:off x="5684520" y="6157816"/>
            <a:ext cx="56692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www.pilotstrategy.eu  |  </a:t>
            </a:r>
            <a:fld id="{27458A2B-6024-4D56-B11F-B6ACA35F072B}" type="slidenum">
              <a:rPr lang="en-GB" sz="1200" b="1" smtClean="0"/>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GB" sz="1200" b="1" dirty="0"/>
          </a:p>
        </p:txBody>
      </p:sp>
      <p:sp>
        <p:nvSpPr>
          <p:cNvPr id="13" name="Text Placeholder 12">
            <a:extLst>
              <a:ext uri="{FF2B5EF4-FFF2-40B4-BE49-F238E27FC236}">
                <a16:creationId xmlns:a16="http://schemas.microsoft.com/office/drawing/2014/main" id="{F7A14FA3-ACEF-9847-AA45-DF2ABF546A55}"/>
              </a:ext>
            </a:extLst>
          </p:cNvPr>
          <p:cNvSpPr>
            <a:spLocks noGrp="1"/>
          </p:cNvSpPr>
          <p:nvPr>
            <p:ph type="body" sz="quarter" idx="15"/>
          </p:nvPr>
        </p:nvSpPr>
        <p:spPr>
          <a:xfrm>
            <a:off x="863600" y="1689652"/>
            <a:ext cx="6357938" cy="3758648"/>
          </a:xfrm>
        </p:spPr>
        <p:txBody>
          <a:bodyPr/>
          <a:lstStyle>
            <a:lvl1pPr>
              <a:defRPr sz="2000"/>
            </a:lvl1pPr>
            <a:lvl2pPr>
              <a:defRPr sz="1800"/>
            </a:lvl2pPr>
            <a:lvl3pPr>
              <a:defRPr sz="1600"/>
            </a:lvl3pPr>
            <a:lvl4pPr>
              <a:defRPr sz="1400"/>
            </a:lvl4pPr>
            <a:lvl5pPr>
              <a:defRPr sz="1400"/>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dirty="0"/>
          </a:p>
        </p:txBody>
      </p:sp>
    </p:spTree>
    <p:extLst>
      <p:ext uri="{BB962C8B-B14F-4D97-AF65-F5344CB8AC3E}">
        <p14:creationId xmlns:p14="http://schemas.microsoft.com/office/powerpoint/2010/main" val="341736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lain Whi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13E41-AB53-4542-83A1-2665D0746C00}"/>
              </a:ext>
            </a:extLst>
          </p:cNvPr>
          <p:cNvSpPr txBox="1"/>
          <p:nvPr userDrawn="1"/>
        </p:nvSpPr>
        <p:spPr>
          <a:xfrm>
            <a:off x="5684520" y="6157816"/>
            <a:ext cx="56692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www.pilotstrategy.eu |  </a:t>
            </a:r>
            <a:fld id="{27458A2B-6024-4D56-B11F-B6ACA35F072B}" type="slidenum">
              <a:rPr lang="en-GB" sz="1200" b="1" smtClean="0"/>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GB" sz="1200" b="1" dirty="0"/>
          </a:p>
        </p:txBody>
      </p:sp>
      <p:sp>
        <p:nvSpPr>
          <p:cNvPr id="11" name="Text Placeholder 8">
            <a:extLst>
              <a:ext uri="{FF2B5EF4-FFF2-40B4-BE49-F238E27FC236}">
                <a16:creationId xmlns:a16="http://schemas.microsoft.com/office/drawing/2014/main" id="{30E618D3-8C9C-4CE7-ACF4-D9D215762326}"/>
              </a:ext>
            </a:extLst>
          </p:cNvPr>
          <p:cNvSpPr>
            <a:spLocks noGrp="1"/>
          </p:cNvSpPr>
          <p:nvPr>
            <p:ph type="body" sz="quarter" idx="13" hasCustomPrompt="1"/>
          </p:nvPr>
        </p:nvSpPr>
        <p:spPr>
          <a:xfrm>
            <a:off x="864001" y="709127"/>
            <a:ext cx="10489798" cy="839755"/>
          </a:xfrm>
        </p:spPr>
        <p:txBody>
          <a:bodyPr anchor="ctr" anchorCtr="0">
            <a:normAutofit/>
          </a:bodyPr>
          <a:lstStyle>
            <a:lvl1pPr marL="0" indent="0" algn="l">
              <a:buFontTx/>
              <a:buNone/>
              <a:defRPr sz="2800" b="1">
                <a:solidFill>
                  <a:schemeClr val="tx2"/>
                </a:solidFill>
              </a:defRPr>
            </a:lvl1pPr>
          </a:lstStyle>
          <a:p>
            <a:r>
              <a:rPr lang="en-US" dirty="0"/>
              <a:t>Click to edit slide title</a:t>
            </a:r>
            <a:endParaRPr lang="en-GB" dirty="0"/>
          </a:p>
        </p:txBody>
      </p:sp>
      <p:sp>
        <p:nvSpPr>
          <p:cNvPr id="5" name="Text Placeholder 12">
            <a:extLst>
              <a:ext uri="{FF2B5EF4-FFF2-40B4-BE49-F238E27FC236}">
                <a16:creationId xmlns:a16="http://schemas.microsoft.com/office/drawing/2014/main" id="{F271BFCE-D4F4-D742-B6F3-E85597DD4C5F}"/>
              </a:ext>
            </a:extLst>
          </p:cNvPr>
          <p:cNvSpPr>
            <a:spLocks noGrp="1"/>
          </p:cNvSpPr>
          <p:nvPr>
            <p:ph type="body" sz="quarter" idx="15"/>
          </p:nvPr>
        </p:nvSpPr>
        <p:spPr>
          <a:xfrm>
            <a:off x="863599" y="1689652"/>
            <a:ext cx="10489797" cy="4323522"/>
          </a:xfrm>
        </p:spPr>
        <p:txBody>
          <a:bodyPr/>
          <a:lstStyle>
            <a:lvl1pPr>
              <a:defRPr sz="2000"/>
            </a:lvl1pPr>
            <a:lvl2pPr>
              <a:defRPr sz="1800"/>
            </a:lvl2pPr>
            <a:lvl3pPr>
              <a:defRPr sz="1600"/>
            </a:lvl3pPr>
            <a:lvl4pPr>
              <a:defRPr sz="1400"/>
            </a:lvl4pPr>
            <a:lvl5pPr>
              <a:defRPr sz="1400"/>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dirty="0"/>
          </a:p>
        </p:txBody>
      </p:sp>
    </p:spTree>
    <p:extLst>
      <p:ext uri="{BB962C8B-B14F-4D97-AF65-F5344CB8AC3E}">
        <p14:creationId xmlns:p14="http://schemas.microsoft.com/office/powerpoint/2010/main" val="336018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Image Sa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FAD680-C705-45AA-A906-7C8726F56191}"/>
              </a:ext>
            </a:extLst>
          </p:cNvPr>
          <p:cNvSpPr>
            <a:spLocks noGrp="1"/>
          </p:cNvSpPr>
          <p:nvPr>
            <p:ph type="ctrTitle" hasCustomPrompt="1"/>
          </p:nvPr>
        </p:nvSpPr>
        <p:spPr>
          <a:xfrm>
            <a:off x="864001" y="1679510"/>
            <a:ext cx="6357894" cy="3769568"/>
          </a:xfrm>
        </p:spPr>
        <p:txBody>
          <a:bodyPr anchor="t" anchorCtr="0">
            <a:normAutofit/>
          </a:bodyPr>
          <a:lstStyle>
            <a:lvl1pPr algn="l">
              <a:defRPr sz="2000" b="0">
                <a:solidFill>
                  <a:schemeClr val="tx1"/>
                </a:solidFill>
                <a:latin typeface="Arial" panose="020B0604020202020204" pitchFamily="34" charset="0"/>
                <a:cs typeface="Arial" panose="020B0604020202020204" pitchFamily="34" charset="0"/>
              </a:defRPr>
            </a:lvl1pPr>
          </a:lstStyle>
          <a:p>
            <a:r>
              <a:rPr lang="en-US" dirty="0"/>
              <a:t>Click to edit slide content</a:t>
            </a:r>
            <a:endParaRPr lang="en-GB" dirty="0"/>
          </a:p>
        </p:txBody>
      </p:sp>
      <p:sp>
        <p:nvSpPr>
          <p:cNvPr id="9" name="Text Placeholder 8">
            <a:extLst>
              <a:ext uri="{FF2B5EF4-FFF2-40B4-BE49-F238E27FC236}">
                <a16:creationId xmlns:a16="http://schemas.microsoft.com/office/drawing/2014/main" id="{13E5ACFA-7913-4B22-AE62-CC5F9298FAA6}"/>
              </a:ext>
            </a:extLst>
          </p:cNvPr>
          <p:cNvSpPr>
            <a:spLocks noGrp="1"/>
          </p:cNvSpPr>
          <p:nvPr>
            <p:ph type="body" sz="quarter" idx="13" hasCustomPrompt="1"/>
          </p:nvPr>
        </p:nvSpPr>
        <p:spPr>
          <a:xfrm>
            <a:off x="864001" y="709127"/>
            <a:ext cx="6357894" cy="839755"/>
          </a:xfrm>
        </p:spPr>
        <p:txBody>
          <a:bodyPr anchor="ctr" anchorCtr="0">
            <a:normAutofit/>
          </a:bodyPr>
          <a:lstStyle>
            <a:lvl1pPr marL="0" indent="0" algn="l">
              <a:buFontTx/>
              <a:buNone/>
              <a:defRPr sz="2800" b="1">
                <a:solidFill>
                  <a:schemeClr val="tx2"/>
                </a:solidFill>
              </a:defRPr>
            </a:lvl1pPr>
          </a:lstStyle>
          <a:p>
            <a:r>
              <a:rPr lang="en-US" dirty="0"/>
              <a:t>Click to edit slide title</a:t>
            </a:r>
            <a:endParaRPr lang="en-GB" dirty="0"/>
          </a:p>
        </p:txBody>
      </p:sp>
      <p:sp>
        <p:nvSpPr>
          <p:cNvPr id="11" name="Picture Placeholder 10">
            <a:extLst>
              <a:ext uri="{FF2B5EF4-FFF2-40B4-BE49-F238E27FC236}">
                <a16:creationId xmlns:a16="http://schemas.microsoft.com/office/drawing/2014/main" id="{3E1DE301-0198-4558-9E12-2B3CF5110655}"/>
              </a:ext>
            </a:extLst>
          </p:cNvPr>
          <p:cNvSpPr>
            <a:spLocks noGrp="1"/>
          </p:cNvSpPr>
          <p:nvPr>
            <p:ph type="pic" sz="quarter" idx="14"/>
          </p:nvPr>
        </p:nvSpPr>
        <p:spPr>
          <a:xfrm>
            <a:off x="7510463" y="709126"/>
            <a:ext cx="3843337" cy="4739951"/>
          </a:xfrm>
          <a:solidFill>
            <a:schemeClr val="bg1">
              <a:lumMod val="85000"/>
            </a:schemeClr>
          </a:solidFill>
        </p:spPr>
        <p:txBody>
          <a:bodyPr/>
          <a:lstStyle/>
          <a:p>
            <a:endParaRPr lang="en-GB" dirty="0"/>
          </a:p>
        </p:txBody>
      </p:sp>
      <p:sp>
        <p:nvSpPr>
          <p:cNvPr id="6" name="TextBox 5">
            <a:extLst>
              <a:ext uri="{FF2B5EF4-FFF2-40B4-BE49-F238E27FC236}">
                <a16:creationId xmlns:a16="http://schemas.microsoft.com/office/drawing/2014/main" id="{B20F4C41-D14F-4376-83C2-BBDF117DD6CD}"/>
              </a:ext>
            </a:extLst>
          </p:cNvPr>
          <p:cNvSpPr txBox="1"/>
          <p:nvPr userDrawn="1"/>
        </p:nvSpPr>
        <p:spPr>
          <a:xfrm>
            <a:off x="5684520" y="6157816"/>
            <a:ext cx="56692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www.pilotstrategy.eu  |  </a:t>
            </a:r>
            <a:fld id="{27458A2B-6024-4D56-B11F-B6ACA35F072B}" type="slidenum">
              <a:rPr lang="en-GB" sz="1200" b="1" smtClean="0"/>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GB" sz="1200" b="1" dirty="0"/>
          </a:p>
        </p:txBody>
      </p:sp>
    </p:spTree>
    <p:extLst>
      <p:ext uri="{BB962C8B-B14F-4D97-AF65-F5344CB8AC3E}">
        <p14:creationId xmlns:p14="http://schemas.microsoft.com/office/powerpoint/2010/main" val="46578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 Image Whi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A0B5D4-090F-409F-BB94-19BA5910EE25}"/>
              </a:ext>
            </a:extLst>
          </p:cNvPr>
          <p:cNvSpPr>
            <a:spLocks noGrp="1"/>
          </p:cNvSpPr>
          <p:nvPr>
            <p:ph type="ctrTitle" hasCustomPrompt="1"/>
          </p:nvPr>
        </p:nvSpPr>
        <p:spPr>
          <a:xfrm>
            <a:off x="864001" y="1679510"/>
            <a:ext cx="6357894" cy="3769568"/>
          </a:xfrm>
        </p:spPr>
        <p:txBody>
          <a:bodyPr anchor="t" anchorCtr="0">
            <a:normAutofit/>
          </a:bodyPr>
          <a:lstStyle>
            <a:lvl1pPr algn="l">
              <a:defRPr sz="2000" b="0">
                <a:solidFill>
                  <a:schemeClr val="tx1"/>
                </a:solidFill>
                <a:latin typeface="+mj-lt"/>
                <a:cs typeface="Calibri Light" panose="020F0302020204030204" pitchFamily="34" charset="0"/>
              </a:defRPr>
            </a:lvl1pPr>
          </a:lstStyle>
          <a:p>
            <a:r>
              <a:rPr lang="en-US" dirty="0"/>
              <a:t>Click to edit slide content</a:t>
            </a:r>
            <a:endParaRPr lang="en-GB" dirty="0"/>
          </a:p>
        </p:txBody>
      </p:sp>
      <p:sp>
        <p:nvSpPr>
          <p:cNvPr id="9" name="Text Placeholder 8">
            <a:extLst>
              <a:ext uri="{FF2B5EF4-FFF2-40B4-BE49-F238E27FC236}">
                <a16:creationId xmlns:a16="http://schemas.microsoft.com/office/drawing/2014/main" id="{18F2C4EB-C840-4CAE-B47D-1D81AE5A9363}"/>
              </a:ext>
            </a:extLst>
          </p:cNvPr>
          <p:cNvSpPr>
            <a:spLocks noGrp="1"/>
          </p:cNvSpPr>
          <p:nvPr>
            <p:ph type="body" sz="quarter" idx="13" hasCustomPrompt="1"/>
          </p:nvPr>
        </p:nvSpPr>
        <p:spPr>
          <a:xfrm>
            <a:off x="864001" y="709127"/>
            <a:ext cx="6357894" cy="839755"/>
          </a:xfrm>
        </p:spPr>
        <p:txBody>
          <a:bodyPr anchor="ctr" anchorCtr="0">
            <a:normAutofit/>
          </a:bodyPr>
          <a:lstStyle>
            <a:lvl1pPr marL="0" indent="0" algn="l">
              <a:buFontTx/>
              <a:buNone/>
              <a:defRPr sz="2800" b="1">
                <a:solidFill>
                  <a:schemeClr val="tx2"/>
                </a:solidFill>
              </a:defRPr>
            </a:lvl1pPr>
          </a:lstStyle>
          <a:p>
            <a:r>
              <a:rPr lang="en-US" dirty="0"/>
              <a:t>Click to edit slide title</a:t>
            </a:r>
            <a:endParaRPr lang="en-GB" dirty="0"/>
          </a:p>
        </p:txBody>
      </p:sp>
      <p:sp>
        <p:nvSpPr>
          <p:cNvPr id="10" name="Picture Placeholder 10">
            <a:extLst>
              <a:ext uri="{FF2B5EF4-FFF2-40B4-BE49-F238E27FC236}">
                <a16:creationId xmlns:a16="http://schemas.microsoft.com/office/drawing/2014/main" id="{6A4C095D-2572-4AB0-9D68-020D25357AEE}"/>
              </a:ext>
            </a:extLst>
          </p:cNvPr>
          <p:cNvSpPr>
            <a:spLocks noGrp="1"/>
          </p:cNvSpPr>
          <p:nvPr>
            <p:ph type="pic" sz="quarter" idx="14"/>
          </p:nvPr>
        </p:nvSpPr>
        <p:spPr>
          <a:xfrm>
            <a:off x="7510463" y="709126"/>
            <a:ext cx="3843337" cy="4739951"/>
          </a:xfrm>
          <a:solidFill>
            <a:schemeClr val="bg1">
              <a:lumMod val="85000"/>
            </a:schemeClr>
          </a:solidFill>
        </p:spPr>
        <p:txBody>
          <a:bodyPr/>
          <a:lstStyle/>
          <a:p>
            <a:endParaRPr lang="en-GB" dirty="0"/>
          </a:p>
        </p:txBody>
      </p:sp>
      <p:sp>
        <p:nvSpPr>
          <p:cNvPr id="6" name="TextBox 5">
            <a:extLst>
              <a:ext uri="{FF2B5EF4-FFF2-40B4-BE49-F238E27FC236}">
                <a16:creationId xmlns:a16="http://schemas.microsoft.com/office/drawing/2014/main" id="{B5C13E41-AB53-4542-83A1-2665D0746C00}"/>
              </a:ext>
            </a:extLst>
          </p:cNvPr>
          <p:cNvSpPr txBox="1"/>
          <p:nvPr userDrawn="1"/>
        </p:nvSpPr>
        <p:spPr>
          <a:xfrm>
            <a:off x="5684520" y="6157816"/>
            <a:ext cx="56692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www.pilotstrategy.eu |  </a:t>
            </a:r>
            <a:fld id="{27458A2B-6024-4D56-B11F-B6ACA35F072B}" type="slidenum">
              <a:rPr lang="en-GB" sz="1200" b="1" smtClean="0"/>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GB" sz="1200" b="1" dirty="0"/>
          </a:p>
        </p:txBody>
      </p:sp>
    </p:spTree>
    <p:extLst>
      <p:ext uri="{BB962C8B-B14F-4D97-AF65-F5344CB8AC3E}">
        <p14:creationId xmlns:p14="http://schemas.microsoft.com/office/powerpoint/2010/main" val="415791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Dark Te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3D84D1-F937-4E1F-91E4-EFBB1256BC6B}"/>
              </a:ext>
            </a:extLst>
          </p:cNvPr>
          <p:cNvSpPr>
            <a:spLocks noGrp="1"/>
          </p:cNvSpPr>
          <p:nvPr>
            <p:ph type="ctrTitle" hasCustomPrompt="1"/>
          </p:nvPr>
        </p:nvSpPr>
        <p:spPr>
          <a:xfrm>
            <a:off x="864000" y="1679510"/>
            <a:ext cx="10489799" cy="3769568"/>
          </a:xfrm>
        </p:spPr>
        <p:txBody>
          <a:bodyPr anchor="t" anchorCtr="0">
            <a:normAutofit/>
          </a:bodyPr>
          <a:lstStyle>
            <a:lvl1pPr algn="l">
              <a:defRPr sz="2000" b="0">
                <a:solidFill>
                  <a:schemeClr val="bg1"/>
                </a:solidFill>
                <a:latin typeface="+mj-lt"/>
                <a:cs typeface="Calibri Light" panose="020F0302020204030204" pitchFamily="34" charset="0"/>
              </a:defRPr>
            </a:lvl1pPr>
          </a:lstStyle>
          <a:p>
            <a:r>
              <a:rPr lang="en-US" dirty="0"/>
              <a:t>Click to edit slide content</a:t>
            </a:r>
            <a:endParaRPr lang="en-GB" dirty="0"/>
          </a:p>
        </p:txBody>
      </p:sp>
      <p:sp>
        <p:nvSpPr>
          <p:cNvPr id="10" name="Text Placeholder 8">
            <a:extLst>
              <a:ext uri="{FF2B5EF4-FFF2-40B4-BE49-F238E27FC236}">
                <a16:creationId xmlns:a16="http://schemas.microsoft.com/office/drawing/2014/main" id="{B8D5CB0E-89CE-46A2-A34B-B2B414653703}"/>
              </a:ext>
            </a:extLst>
          </p:cNvPr>
          <p:cNvSpPr>
            <a:spLocks noGrp="1"/>
          </p:cNvSpPr>
          <p:nvPr>
            <p:ph type="body" sz="quarter" idx="13" hasCustomPrompt="1"/>
          </p:nvPr>
        </p:nvSpPr>
        <p:spPr>
          <a:xfrm>
            <a:off x="864001" y="709127"/>
            <a:ext cx="10489798" cy="839755"/>
          </a:xfrm>
        </p:spPr>
        <p:txBody>
          <a:bodyPr anchor="ctr" anchorCtr="0">
            <a:normAutofit/>
          </a:bodyPr>
          <a:lstStyle>
            <a:lvl1pPr marL="0" indent="0" algn="l">
              <a:buFontTx/>
              <a:buNone/>
              <a:defRPr sz="2800" b="1">
                <a:solidFill>
                  <a:schemeClr val="bg1"/>
                </a:solidFill>
              </a:defRPr>
            </a:lvl1pPr>
          </a:lstStyle>
          <a:p>
            <a:r>
              <a:rPr lang="en-US" dirty="0"/>
              <a:t>Click to edit slide title</a:t>
            </a:r>
            <a:endParaRPr lang="en-GB" dirty="0"/>
          </a:p>
        </p:txBody>
      </p:sp>
      <p:sp>
        <p:nvSpPr>
          <p:cNvPr id="5" name="TextBox 4">
            <a:extLst>
              <a:ext uri="{FF2B5EF4-FFF2-40B4-BE49-F238E27FC236}">
                <a16:creationId xmlns:a16="http://schemas.microsoft.com/office/drawing/2014/main" id="{934C051F-FB01-4F25-AE83-9DBBBF355D51}"/>
              </a:ext>
            </a:extLst>
          </p:cNvPr>
          <p:cNvSpPr txBox="1"/>
          <p:nvPr userDrawn="1"/>
        </p:nvSpPr>
        <p:spPr>
          <a:xfrm>
            <a:off x="5684520" y="6157816"/>
            <a:ext cx="56692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solidFill>
                  <a:srgbClr val="FFFFFF"/>
                </a:solidFill>
              </a:rPr>
              <a:t>www.pilotstrategy.eu |  </a:t>
            </a:r>
            <a:fld id="{27458A2B-6024-4D56-B11F-B6ACA35F072B}" type="slidenum">
              <a:rPr lang="en-GB" sz="1200" b="1" smtClean="0">
                <a:solidFill>
                  <a:srgbClr val="FFFFFF"/>
                </a:solidFill>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GB" sz="1200" b="1" dirty="0">
              <a:solidFill>
                <a:srgbClr val="FFFFFF"/>
              </a:solidFill>
            </a:endParaRPr>
          </a:p>
        </p:txBody>
      </p:sp>
    </p:spTree>
    <p:extLst>
      <p:ext uri="{BB962C8B-B14F-4D97-AF65-F5344CB8AC3E}">
        <p14:creationId xmlns:p14="http://schemas.microsoft.com/office/powerpoint/2010/main" val="332063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in Whi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13E41-AB53-4542-83A1-2665D0746C00}"/>
              </a:ext>
            </a:extLst>
          </p:cNvPr>
          <p:cNvSpPr txBox="1"/>
          <p:nvPr userDrawn="1"/>
        </p:nvSpPr>
        <p:spPr>
          <a:xfrm>
            <a:off x="5684520" y="6157816"/>
            <a:ext cx="56692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www.pilotstrategy.eu |  </a:t>
            </a:r>
            <a:fld id="{27458A2B-6024-4D56-B11F-B6ACA35F072B}" type="slidenum">
              <a:rPr lang="en-GB" sz="1200" b="1" smtClean="0"/>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GB" sz="1200" b="1" dirty="0"/>
          </a:p>
        </p:txBody>
      </p:sp>
      <p:sp>
        <p:nvSpPr>
          <p:cNvPr id="8" name="Title 1">
            <a:extLst>
              <a:ext uri="{FF2B5EF4-FFF2-40B4-BE49-F238E27FC236}">
                <a16:creationId xmlns:a16="http://schemas.microsoft.com/office/drawing/2014/main" id="{144C21E5-0BD4-4A32-956E-EEE974B7ED95}"/>
              </a:ext>
            </a:extLst>
          </p:cNvPr>
          <p:cNvSpPr>
            <a:spLocks noGrp="1"/>
          </p:cNvSpPr>
          <p:nvPr>
            <p:ph type="ctrTitle" hasCustomPrompt="1"/>
          </p:nvPr>
        </p:nvSpPr>
        <p:spPr>
          <a:xfrm>
            <a:off x="864000" y="1679510"/>
            <a:ext cx="10489799" cy="3769568"/>
          </a:xfrm>
        </p:spPr>
        <p:txBody>
          <a:bodyPr anchor="t" anchorCtr="0">
            <a:normAutofit/>
          </a:bodyPr>
          <a:lstStyle>
            <a:lvl1pPr algn="l">
              <a:defRPr sz="2000" b="0">
                <a:solidFill>
                  <a:schemeClr val="tx1"/>
                </a:solidFill>
                <a:latin typeface="+mj-lt"/>
                <a:cs typeface="Calibri Light" panose="020F0302020204030204" pitchFamily="34" charset="0"/>
              </a:defRPr>
            </a:lvl1pPr>
          </a:lstStyle>
          <a:p>
            <a:r>
              <a:rPr lang="en-US" dirty="0"/>
              <a:t>Click to edit slide content</a:t>
            </a:r>
            <a:endParaRPr lang="en-GB" dirty="0"/>
          </a:p>
        </p:txBody>
      </p:sp>
      <p:sp>
        <p:nvSpPr>
          <p:cNvPr id="11" name="Text Placeholder 8">
            <a:extLst>
              <a:ext uri="{FF2B5EF4-FFF2-40B4-BE49-F238E27FC236}">
                <a16:creationId xmlns:a16="http://schemas.microsoft.com/office/drawing/2014/main" id="{30E618D3-8C9C-4CE7-ACF4-D9D215762326}"/>
              </a:ext>
            </a:extLst>
          </p:cNvPr>
          <p:cNvSpPr>
            <a:spLocks noGrp="1"/>
          </p:cNvSpPr>
          <p:nvPr>
            <p:ph type="body" sz="quarter" idx="13" hasCustomPrompt="1"/>
          </p:nvPr>
        </p:nvSpPr>
        <p:spPr>
          <a:xfrm>
            <a:off x="864001" y="709127"/>
            <a:ext cx="10489798" cy="839755"/>
          </a:xfrm>
        </p:spPr>
        <p:txBody>
          <a:bodyPr anchor="ctr" anchorCtr="0">
            <a:normAutofit/>
          </a:bodyPr>
          <a:lstStyle>
            <a:lvl1pPr marL="0" indent="0" algn="l">
              <a:buFontTx/>
              <a:buNone/>
              <a:defRPr sz="2800" b="1">
                <a:solidFill>
                  <a:schemeClr val="tx2"/>
                </a:solidFill>
              </a:defRPr>
            </a:lvl1pPr>
          </a:lstStyle>
          <a:p>
            <a:r>
              <a:rPr lang="en-US" dirty="0"/>
              <a:t>Click to edit slide title</a:t>
            </a:r>
            <a:endParaRPr lang="en-GB" dirty="0"/>
          </a:p>
        </p:txBody>
      </p:sp>
    </p:spTree>
    <p:extLst>
      <p:ext uri="{BB962C8B-B14F-4D97-AF65-F5344CB8AC3E}">
        <p14:creationId xmlns:p14="http://schemas.microsoft.com/office/powerpoint/2010/main" val="245807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knowledge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8ADA7B-E932-4970-8401-76BCCAB2CD97}"/>
              </a:ext>
            </a:extLst>
          </p:cNvPr>
          <p:cNvSpPr txBox="1"/>
          <p:nvPr userDrawn="1"/>
        </p:nvSpPr>
        <p:spPr>
          <a:xfrm>
            <a:off x="2241213" y="2922677"/>
            <a:ext cx="4896705" cy="738664"/>
          </a:xfrm>
          <a:prstGeom prst="rect">
            <a:avLst/>
          </a:prstGeom>
          <a:noFill/>
        </p:spPr>
        <p:txBody>
          <a:bodyPr wrap="square" rtlCol="0">
            <a:spAutoFit/>
          </a:bodyPr>
          <a:lstStyle/>
          <a:p>
            <a:r>
              <a:rPr lang="en-GB" sz="1400" dirty="0">
                <a:effectLst/>
                <a:latin typeface="+mj-lt"/>
                <a:ea typeface="Calibri" panose="020F0502020204030204" pitchFamily="34" charset="0"/>
                <a:cs typeface="Times New Roman" panose="02020603050405020304" pitchFamily="18" charset="0"/>
              </a:rPr>
              <a:t>The </a:t>
            </a:r>
            <a:r>
              <a:rPr lang="en-GB" sz="1400" dirty="0" err="1">
                <a:effectLst/>
                <a:latin typeface="+mj-lt"/>
                <a:ea typeface="Calibri" panose="020F0502020204030204" pitchFamily="34" charset="0"/>
                <a:cs typeface="Times New Roman" panose="02020603050405020304" pitchFamily="18" charset="0"/>
              </a:rPr>
              <a:t>PilotSTRATEGY</a:t>
            </a:r>
            <a:r>
              <a:rPr lang="en-GB" sz="1400" dirty="0">
                <a:effectLst/>
                <a:latin typeface="+mj-lt"/>
                <a:ea typeface="Calibri" panose="020F0502020204030204" pitchFamily="34" charset="0"/>
                <a:cs typeface="Times New Roman" panose="02020603050405020304" pitchFamily="18" charset="0"/>
              </a:rPr>
              <a:t> project has received funding from the European Union’s Horizon 2020 research and innovation programme under grant agreement No. 101022664</a:t>
            </a:r>
            <a:endParaRPr lang="en-GB" sz="1400" dirty="0">
              <a:latin typeface="+mj-lt"/>
              <a:cs typeface="Calibri Light" panose="020F0302020204030204" pitchFamily="34" charset="0"/>
            </a:endParaRPr>
          </a:p>
        </p:txBody>
      </p:sp>
      <p:sp>
        <p:nvSpPr>
          <p:cNvPr id="7" name="TextBox 6">
            <a:extLst>
              <a:ext uri="{FF2B5EF4-FFF2-40B4-BE49-F238E27FC236}">
                <a16:creationId xmlns:a16="http://schemas.microsoft.com/office/drawing/2014/main" id="{1778FC72-CF58-4B26-B750-4410B846AD34}"/>
              </a:ext>
            </a:extLst>
          </p:cNvPr>
          <p:cNvSpPr txBox="1"/>
          <p:nvPr userDrawn="1"/>
        </p:nvSpPr>
        <p:spPr>
          <a:xfrm>
            <a:off x="691032" y="1697580"/>
            <a:ext cx="83870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2"/>
                </a:solidFill>
              </a:rPr>
              <a:t>Acknowledgements</a:t>
            </a:r>
            <a:endParaRPr lang="en-GB" sz="3200" b="1" dirty="0">
              <a:solidFill>
                <a:schemeClr val="tx2"/>
              </a:solidFill>
            </a:endParaRPr>
          </a:p>
        </p:txBody>
      </p:sp>
    </p:spTree>
    <p:extLst>
      <p:ext uri="{BB962C8B-B14F-4D97-AF65-F5344CB8AC3E}">
        <p14:creationId xmlns:p14="http://schemas.microsoft.com/office/powerpoint/2010/main" val="22186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For List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F0315D-10CA-45D6-A9A9-CF9E3922A784}"/>
              </a:ext>
            </a:extLst>
          </p:cNvPr>
          <p:cNvSpPr txBox="1"/>
          <p:nvPr userDrawn="1"/>
        </p:nvSpPr>
        <p:spPr>
          <a:xfrm>
            <a:off x="864000" y="2782669"/>
            <a:ext cx="103887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2"/>
                </a:solidFill>
              </a:rPr>
              <a:t>Thank you for listening</a:t>
            </a:r>
            <a:endParaRPr lang="en-GB" sz="3600" b="1" dirty="0">
              <a:solidFill>
                <a:schemeClr val="tx2"/>
              </a:solidFill>
            </a:endParaRPr>
          </a:p>
        </p:txBody>
      </p:sp>
      <p:sp>
        <p:nvSpPr>
          <p:cNvPr id="3" name="TextBox 2">
            <a:extLst>
              <a:ext uri="{FF2B5EF4-FFF2-40B4-BE49-F238E27FC236}">
                <a16:creationId xmlns:a16="http://schemas.microsoft.com/office/drawing/2014/main" id="{76CEEFA7-2B8D-49FB-931F-93476FA5B885}"/>
              </a:ext>
            </a:extLst>
          </p:cNvPr>
          <p:cNvSpPr txBox="1"/>
          <p:nvPr userDrawn="1"/>
        </p:nvSpPr>
        <p:spPr>
          <a:xfrm>
            <a:off x="864001" y="5492534"/>
            <a:ext cx="2951541" cy="400110"/>
          </a:xfrm>
          <a:prstGeom prst="rect">
            <a:avLst/>
          </a:prstGeom>
          <a:noFill/>
        </p:spPr>
        <p:txBody>
          <a:bodyPr wrap="square" rtlCol="0">
            <a:spAutoFit/>
          </a:bodyPr>
          <a:lstStyle/>
          <a:p>
            <a:pPr algn="l"/>
            <a:r>
              <a:rPr lang="en-US" sz="2000" b="1" dirty="0">
                <a:solidFill>
                  <a:schemeClr val="tx1"/>
                </a:solidFill>
              </a:rPr>
              <a:t>info@pilotstrategy.eu</a:t>
            </a:r>
            <a:endParaRPr lang="en-GB" sz="2000" b="1" dirty="0">
              <a:solidFill>
                <a:schemeClr val="tx1"/>
              </a:solidFill>
            </a:endParaRPr>
          </a:p>
        </p:txBody>
      </p:sp>
      <p:sp>
        <p:nvSpPr>
          <p:cNvPr id="4" name="TextBox 3">
            <a:extLst>
              <a:ext uri="{FF2B5EF4-FFF2-40B4-BE49-F238E27FC236}">
                <a16:creationId xmlns:a16="http://schemas.microsoft.com/office/drawing/2014/main" id="{B97C782A-BE1E-41D4-B866-411A04341D9C}"/>
              </a:ext>
            </a:extLst>
          </p:cNvPr>
          <p:cNvSpPr txBox="1"/>
          <p:nvPr userDrawn="1"/>
        </p:nvSpPr>
        <p:spPr>
          <a:xfrm>
            <a:off x="8163098" y="5492534"/>
            <a:ext cx="3089619" cy="400110"/>
          </a:xfrm>
          <a:prstGeom prst="rect">
            <a:avLst/>
          </a:prstGeom>
          <a:noFill/>
        </p:spPr>
        <p:txBody>
          <a:bodyPr wrap="square" rtlCol="0">
            <a:spAutoFit/>
          </a:bodyPr>
          <a:lstStyle/>
          <a:p>
            <a:pPr algn="r"/>
            <a:r>
              <a:rPr lang="en-US" sz="2000" b="1" dirty="0">
                <a:solidFill>
                  <a:schemeClr val="tx1"/>
                </a:solidFill>
              </a:rPr>
              <a:t>www.pilotstrategy.eu</a:t>
            </a:r>
            <a:endParaRPr lang="en-GB" sz="2000" b="1" dirty="0">
              <a:solidFill>
                <a:schemeClr val="tx1"/>
              </a:solidFill>
            </a:endParaRPr>
          </a:p>
        </p:txBody>
      </p:sp>
      <p:sp>
        <p:nvSpPr>
          <p:cNvPr id="5" name="Content Placeholder 12">
            <a:extLst>
              <a:ext uri="{FF2B5EF4-FFF2-40B4-BE49-F238E27FC236}">
                <a16:creationId xmlns:a16="http://schemas.microsoft.com/office/drawing/2014/main" id="{439F556D-9D5C-4338-BC5C-23EB42863F7D}"/>
              </a:ext>
            </a:extLst>
          </p:cNvPr>
          <p:cNvSpPr>
            <a:spLocks noGrp="1"/>
          </p:cNvSpPr>
          <p:nvPr>
            <p:ph sz="quarter" idx="14" hasCustomPrompt="1"/>
          </p:nvPr>
        </p:nvSpPr>
        <p:spPr>
          <a:xfrm>
            <a:off x="2430956" y="3728035"/>
            <a:ext cx="7254806" cy="732731"/>
          </a:xfrm>
        </p:spPr>
        <p:txBody>
          <a:bodyPr>
            <a:noAutofit/>
          </a:bodyPr>
          <a:lstStyle>
            <a:lvl1pPr marL="0" indent="0" algn="ctr">
              <a:buNone/>
              <a:defRPr sz="2000">
                <a:solidFill>
                  <a:schemeClr val="tx1"/>
                </a:solidFill>
              </a:defRPr>
            </a:lvl1pPr>
            <a:lvl2pPr>
              <a:defRPr sz="1400"/>
            </a:lvl2pPr>
            <a:lvl3pPr>
              <a:defRPr sz="1400"/>
            </a:lvl3pPr>
            <a:lvl4pPr>
              <a:defRPr sz="1400"/>
            </a:lvl4pPr>
            <a:lvl5pPr>
              <a:defRPr sz="1400"/>
            </a:lvl5pPr>
          </a:lstStyle>
          <a:p>
            <a:r>
              <a:rPr lang="en-US" sz="1400" b="0" dirty="0"/>
              <a:t>Presenter Name, Presenter Email Address</a:t>
            </a:r>
            <a:endParaRPr lang="en-GB" sz="1400" b="0" dirty="0"/>
          </a:p>
        </p:txBody>
      </p:sp>
      <p:sp>
        <p:nvSpPr>
          <p:cNvPr id="6" name="TextBox 5">
            <a:extLst>
              <a:ext uri="{FF2B5EF4-FFF2-40B4-BE49-F238E27FC236}">
                <a16:creationId xmlns:a16="http://schemas.microsoft.com/office/drawing/2014/main" id="{42F76F4B-A95F-46DE-A8FC-2F6E8615E196}"/>
              </a:ext>
            </a:extLst>
          </p:cNvPr>
          <p:cNvSpPr txBox="1"/>
          <p:nvPr userDrawn="1"/>
        </p:nvSpPr>
        <p:spPr>
          <a:xfrm>
            <a:off x="4620229" y="5492534"/>
            <a:ext cx="2951541" cy="400110"/>
          </a:xfrm>
          <a:prstGeom prst="rect">
            <a:avLst/>
          </a:prstGeom>
          <a:noFill/>
        </p:spPr>
        <p:txBody>
          <a:bodyPr wrap="square" rtlCol="0">
            <a:spAutoFit/>
          </a:bodyPr>
          <a:lstStyle/>
          <a:p>
            <a:pPr algn="ctr"/>
            <a:r>
              <a:rPr lang="en-US" sz="2000" b="1" dirty="0">
                <a:solidFill>
                  <a:schemeClr val="tx1"/>
                </a:solidFill>
              </a:rPr>
              <a:t>@pilotstrategy</a:t>
            </a:r>
            <a:endParaRPr lang="en-GB" sz="2000" b="1" dirty="0">
              <a:solidFill>
                <a:schemeClr val="tx1"/>
              </a:solidFill>
            </a:endParaRPr>
          </a:p>
        </p:txBody>
      </p:sp>
    </p:spTree>
    <p:extLst>
      <p:ext uri="{BB962C8B-B14F-4D97-AF65-F5344CB8AC3E}">
        <p14:creationId xmlns:p14="http://schemas.microsoft.com/office/powerpoint/2010/main" val="196831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ith Image Te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E428B-7652-2041-878F-90FCC2A66E16}"/>
              </a:ext>
            </a:extLst>
          </p:cNvPr>
          <p:cNvSpPr>
            <a:spLocks noGrp="1"/>
          </p:cNvSpPr>
          <p:nvPr>
            <p:ph type="ctrTitle" hasCustomPrompt="1"/>
          </p:nvPr>
        </p:nvSpPr>
        <p:spPr>
          <a:xfrm>
            <a:off x="864001" y="1679510"/>
            <a:ext cx="6357894" cy="3769568"/>
          </a:xfrm>
        </p:spPr>
        <p:txBody>
          <a:bodyPr anchor="t" anchorCtr="0">
            <a:normAutofit/>
          </a:bodyPr>
          <a:lstStyle>
            <a:lvl1pPr algn="l">
              <a:defRPr sz="2000" b="0">
                <a:solidFill>
                  <a:schemeClr val="bg1"/>
                </a:solidFill>
                <a:latin typeface="+mj-lt"/>
                <a:cs typeface="Calibri Light" panose="020F0302020204030204" pitchFamily="34" charset="0"/>
              </a:defRPr>
            </a:lvl1pPr>
          </a:lstStyle>
          <a:p>
            <a:r>
              <a:rPr lang="en-US" dirty="0"/>
              <a:t>Click to edit slide content</a:t>
            </a:r>
            <a:endParaRPr lang="en-GB" dirty="0"/>
          </a:p>
        </p:txBody>
      </p:sp>
      <p:sp>
        <p:nvSpPr>
          <p:cNvPr id="7" name="Text Placeholder 8">
            <a:extLst>
              <a:ext uri="{FF2B5EF4-FFF2-40B4-BE49-F238E27FC236}">
                <a16:creationId xmlns:a16="http://schemas.microsoft.com/office/drawing/2014/main" id="{86293F6B-1DFB-3D4C-86AF-9888D9614794}"/>
              </a:ext>
            </a:extLst>
          </p:cNvPr>
          <p:cNvSpPr>
            <a:spLocks noGrp="1"/>
          </p:cNvSpPr>
          <p:nvPr>
            <p:ph type="body" sz="quarter" idx="13" hasCustomPrompt="1"/>
          </p:nvPr>
        </p:nvSpPr>
        <p:spPr>
          <a:xfrm>
            <a:off x="864001" y="709127"/>
            <a:ext cx="6357894" cy="839755"/>
          </a:xfrm>
        </p:spPr>
        <p:txBody>
          <a:bodyPr anchor="ctr" anchorCtr="0">
            <a:normAutofit/>
          </a:bodyPr>
          <a:lstStyle>
            <a:lvl1pPr marL="0" indent="0" algn="l">
              <a:buFontTx/>
              <a:buNone/>
              <a:defRPr sz="2800" b="1">
                <a:solidFill>
                  <a:schemeClr val="bg1"/>
                </a:solidFill>
              </a:defRPr>
            </a:lvl1pPr>
          </a:lstStyle>
          <a:p>
            <a:r>
              <a:rPr lang="en-US" dirty="0"/>
              <a:t>Click to edit slide title</a:t>
            </a:r>
            <a:endParaRPr lang="en-GB" dirty="0"/>
          </a:p>
        </p:txBody>
      </p:sp>
      <p:sp>
        <p:nvSpPr>
          <p:cNvPr id="9" name="Picture Placeholder 10">
            <a:extLst>
              <a:ext uri="{FF2B5EF4-FFF2-40B4-BE49-F238E27FC236}">
                <a16:creationId xmlns:a16="http://schemas.microsoft.com/office/drawing/2014/main" id="{A4D92A51-37C3-E547-B701-393AD65DAB85}"/>
              </a:ext>
            </a:extLst>
          </p:cNvPr>
          <p:cNvSpPr>
            <a:spLocks noGrp="1"/>
          </p:cNvSpPr>
          <p:nvPr>
            <p:ph type="pic" sz="quarter" idx="14"/>
          </p:nvPr>
        </p:nvSpPr>
        <p:spPr>
          <a:xfrm>
            <a:off x="7510463" y="709126"/>
            <a:ext cx="3843337" cy="4739951"/>
          </a:xfrm>
          <a:solidFill>
            <a:schemeClr val="bg1">
              <a:lumMod val="85000"/>
            </a:schemeClr>
          </a:solidFill>
        </p:spPr>
        <p:txBody>
          <a:bodyPr/>
          <a:lstStyle/>
          <a:p>
            <a:endParaRPr lang="en-GB" dirty="0"/>
          </a:p>
        </p:txBody>
      </p:sp>
      <p:sp>
        <p:nvSpPr>
          <p:cNvPr id="11" name="TextBox 10">
            <a:extLst>
              <a:ext uri="{FF2B5EF4-FFF2-40B4-BE49-F238E27FC236}">
                <a16:creationId xmlns:a16="http://schemas.microsoft.com/office/drawing/2014/main" id="{37B12CBD-A756-804B-AF1B-872AA2A00F68}"/>
              </a:ext>
            </a:extLst>
          </p:cNvPr>
          <p:cNvSpPr txBox="1"/>
          <p:nvPr userDrawn="1"/>
        </p:nvSpPr>
        <p:spPr>
          <a:xfrm>
            <a:off x="5684520" y="6157816"/>
            <a:ext cx="56692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www.pilotstrategy.eu |  </a:t>
            </a:r>
            <a:fld id="{27458A2B-6024-4D56-B11F-B6ACA35F072B}" type="slidenum">
              <a:rPr lang="en-GB" sz="1200" b="1" smtClean="0"/>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GB" sz="1200" b="1" dirty="0"/>
          </a:p>
        </p:txBody>
      </p:sp>
    </p:spTree>
    <p:extLst>
      <p:ext uri="{BB962C8B-B14F-4D97-AF65-F5344CB8AC3E}">
        <p14:creationId xmlns:p14="http://schemas.microsoft.com/office/powerpoint/2010/main" val="301879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e">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75F36785-ECEB-4602-B519-97E502E1764C}"/>
              </a:ext>
            </a:extLst>
          </p:cNvPr>
          <p:cNvSpPr>
            <a:spLocks noGrp="1"/>
          </p:cNvSpPr>
          <p:nvPr>
            <p:ph type="sldNum" sz="quarter" idx="4"/>
          </p:nvPr>
        </p:nvSpPr>
        <p:spPr>
          <a:xfrm>
            <a:off x="4724400" y="6311900"/>
            <a:ext cx="2743200" cy="365125"/>
          </a:xfrm>
          <a:prstGeom prst="rect">
            <a:avLst/>
          </a:prstGeom>
        </p:spPr>
        <p:txBody>
          <a:bodyPr/>
          <a:lstStyle>
            <a:lvl1pPr>
              <a:defRPr/>
            </a:lvl1pPr>
          </a:lstStyle>
          <a:p>
            <a:pPr algn="ctr"/>
            <a:fld id="{F350894E-0509-424B-B937-9012733DE64A}" type="slidenum">
              <a:rPr lang="fr-FR" sz="1200" smtClean="0">
                <a:solidFill>
                  <a:schemeClr val="bg1">
                    <a:lumMod val="50000"/>
                  </a:schemeClr>
                </a:solidFill>
              </a:rPr>
              <a:pPr algn="ctr"/>
              <a:t>‹N°›</a:t>
            </a:fld>
            <a:endParaRPr lang="fr-FR" sz="1200" dirty="0">
              <a:solidFill>
                <a:schemeClr val="bg1">
                  <a:lumMod val="50000"/>
                </a:schemeClr>
              </a:solidFill>
            </a:endParaRPr>
          </a:p>
        </p:txBody>
      </p:sp>
    </p:spTree>
    <p:extLst>
      <p:ext uri="{BB962C8B-B14F-4D97-AF65-F5344CB8AC3E}">
        <p14:creationId xmlns:p14="http://schemas.microsoft.com/office/powerpoint/2010/main" val="18447645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01CCD-BB08-403A-87FA-4C252A465A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6350A1A-2B5E-4B21-B24D-D4F43B841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5148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5" r:id="rId6"/>
    <p:sldLayoutId id="2147483654" r:id="rId7"/>
    <p:sldLayoutId id="2147483657" r:id="rId8"/>
    <p:sldLayoutId id="2147483658"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8" Type="http://schemas.openxmlformats.org/officeDocument/2006/relationships/hyperlink" Target="https://unsplash.com/s/photos/writing?utm_source=unsplash&amp;utm_medium=referral&amp;utm_content=creditCopyText" TargetMode="External"/><Relationship Id="rId13" Type="http://schemas.openxmlformats.org/officeDocument/2006/relationships/hyperlink" Target="https://pilotstrategy.eu/sites/default/files/2022-11/PilotSTRATEGY%20Deliverable%206-2-final_211122_clean.pdf" TargetMode="External"/><Relationship Id="rId3" Type="http://schemas.openxmlformats.org/officeDocument/2006/relationships/image" Target="../media/image19.jpeg"/><Relationship Id="rId7" Type="http://schemas.openxmlformats.org/officeDocument/2006/relationships/hyperlink" Target="https://unsplash.com/@3tnik?utm_source=unsplash&amp;utm_medium=referral&amp;utm_content=creditCopyText" TargetMode="External"/><Relationship Id="rId12" Type="http://schemas.openxmlformats.org/officeDocument/2006/relationships/hyperlink" Target="https://pilotstrategy.eu/sites/default/files/2022-05/WP6-1-RegulatoryFramework-DeliverableApril2022_final.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unsplash.com/@markuswinkler?utm_source=unsplash&amp;utm_medium=referral&amp;utm_content=creditCopyText" TargetMode="External"/><Relationship Id="rId11" Type="http://schemas.openxmlformats.org/officeDocument/2006/relationships/image" Target="../media/image22.jpeg"/><Relationship Id="rId5" Type="http://schemas.openxmlformats.org/officeDocument/2006/relationships/hyperlink" Target="https://unsplash.com/@christinhumephoto?utm_source=unsplash&amp;utm_medium=referral&amp;utm_content=creditCopyText" TargetMode="External"/><Relationship Id="rId10" Type="http://schemas.openxmlformats.org/officeDocument/2006/relationships/image" Target="../media/image21.jpeg"/><Relationship Id="rId4" Type="http://schemas.openxmlformats.org/officeDocument/2006/relationships/hyperlink" Target="https://unsplash.com/es/@byfortytwo?utm_source=unsplash&amp;utm_medium=referral&amp;utm_content=creditCopyText" TargetMode="Externa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522B94-A22D-425C-996B-19C2C4FAD559}"/>
              </a:ext>
            </a:extLst>
          </p:cNvPr>
          <p:cNvSpPr>
            <a:spLocks noGrp="1"/>
          </p:cNvSpPr>
          <p:nvPr>
            <p:ph type="ctrTitle"/>
          </p:nvPr>
        </p:nvSpPr>
        <p:spPr>
          <a:xfrm>
            <a:off x="820236" y="1853255"/>
            <a:ext cx="8591183" cy="839755"/>
          </a:xfrm>
        </p:spPr>
        <p:txBody>
          <a:bodyPr>
            <a:normAutofit fontScale="90000"/>
          </a:bodyPr>
          <a:lstStyle/>
          <a:p>
            <a:r>
              <a:rPr lang="en-GB" dirty="0" smtClean="0"/>
              <a:t>CO</a:t>
            </a:r>
            <a:r>
              <a:rPr lang="en-GB" baseline="-25000" dirty="0" smtClean="0"/>
              <a:t>2</a:t>
            </a:r>
            <a:r>
              <a:rPr lang="en-GB" dirty="0" smtClean="0"/>
              <a:t> Geological Storage Pilots in Strategic Territories</a:t>
            </a:r>
            <a:endParaRPr lang="en-GB" dirty="0"/>
          </a:p>
        </p:txBody>
      </p:sp>
      <p:sp>
        <p:nvSpPr>
          <p:cNvPr id="5" name="Text Placeholder 4">
            <a:extLst>
              <a:ext uri="{FF2B5EF4-FFF2-40B4-BE49-F238E27FC236}">
                <a16:creationId xmlns:a16="http://schemas.microsoft.com/office/drawing/2014/main" id="{3D7DAA54-CA2F-4A44-AA27-F3375CC1ADF3}"/>
              </a:ext>
            </a:extLst>
          </p:cNvPr>
          <p:cNvSpPr>
            <a:spLocks noGrp="1"/>
          </p:cNvSpPr>
          <p:nvPr>
            <p:ph type="body" sz="quarter" idx="13"/>
          </p:nvPr>
        </p:nvSpPr>
        <p:spPr>
          <a:xfrm>
            <a:off x="923754" y="4420529"/>
            <a:ext cx="7254806" cy="732731"/>
          </a:xfrm>
        </p:spPr>
        <p:txBody>
          <a:bodyPr>
            <a:normAutofit lnSpcReduction="10000"/>
          </a:bodyPr>
          <a:lstStyle/>
          <a:p>
            <a:r>
              <a:rPr lang="en-US" dirty="0"/>
              <a:t>2nd European Underground </a:t>
            </a:r>
            <a:r>
              <a:rPr lang="en-US" dirty="0" smtClean="0"/>
              <a:t>Energy Storage Workshop</a:t>
            </a:r>
          </a:p>
          <a:p>
            <a:r>
              <a:rPr lang="en-US" dirty="0" smtClean="0"/>
              <a:t>23/05/2023 - Paris </a:t>
            </a:r>
            <a:endParaRPr lang="en-GB" dirty="0"/>
          </a:p>
        </p:txBody>
      </p:sp>
      <p:sp>
        <p:nvSpPr>
          <p:cNvPr id="6" name="Content Placeholder 5">
            <a:extLst>
              <a:ext uri="{FF2B5EF4-FFF2-40B4-BE49-F238E27FC236}">
                <a16:creationId xmlns:a16="http://schemas.microsoft.com/office/drawing/2014/main" id="{F93A8175-F6C9-4AD5-BF74-3C15B02C5A10}"/>
              </a:ext>
            </a:extLst>
          </p:cNvPr>
          <p:cNvSpPr>
            <a:spLocks noGrp="1"/>
          </p:cNvSpPr>
          <p:nvPr>
            <p:ph sz="quarter" idx="14"/>
          </p:nvPr>
        </p:nvSpPr>
        <p:spPr>
          <a:xfrm>
            <a:off x="820237" y="3455453"/>
            <a:ext cx="8175981" cy="732731"/>
          </a:xfrm>
        </p:spPr>
        <p:txBody>
          <a:bodyPr/>
          <a:lstStyle/>
          <a:p>
            <a:r>
              <a:rPr lang="en-GB" sz="1800" dirty="0"/>
              <a:t>Fernanda M.L. Veloso (project coordinator and French team leader)</a:t>
            </a:r>
          </a:p>
        </p:txBody>
      </p:sp>
      <p:pic>
        <p:nvPicPr>
          <p:cNvPr id="1028" name="Picture 4"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9050" y="3388916"/>
            <a:ext cx="1028623" cy="3600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62814" y="1275674"/>
            <a:ext cx="5814412" cy="369332"/>
          </a:xfrm>
          <a:prstGeom prst="rect">
            <a:avLst/>
          </a:prstGeom>
        </p:spPr>
        <p:txBody>
          <a:bodyPr wrap="none">
            <a:spAutoFit/>
          </a:bodyPr>
          <a:lstStyle/>
          <a:p>
            <a:r>
              <a:rPr lang="fr-FR" dirty="0">
                <a:solidFill>
                  <a:srgbClr val="BDBDBD"/>
                </a:solidFill>
                <a:latin typeface="eui-default"/>
              </a:rPr>
              <a:t>H2020-LC-SC3-NZE-6-2020: </a:t>
            </a:r>
            <a:r>
              <a:rPr lang="fr-FR" dirty="0" err="1">
                <a:solidFill>
                  <a:srgbClr val="BDBDBD"/>
                </a:solidFill>
                <a:latin typeface="eui-default"/>
              </a:rPr>
              <a:t>Geological</a:t>
            </a:r>
            <a:r>
              <a:rPr lang="fr-FR" dirty="0">
                <a:solidFill>
                  <a:srgbClr val="BDBDBD"/>
                </a:solidFill>
                <a:latin typeface="eui-default"/>
              </a:rPr>
              <a:t> Storage Pilots</a:t>
            </a:r>
            <a:endParaRPr lang="fr-FR" b="0" i="0" dirty="0">
              <a:solidFill>
                <a:srgbClr val="BDBDBD"/>
              </a:solidFill>
              <a:effectLst/>
              <a:latin typeface="eui-default"/>
            </a:endParaRPr>
          </a:p>
        </p:txBody>
      </p:sp>
    </p:spTree>
    <p:extLst>
      <p:ext uri="{BB962C8B-B14F-4D97-AF65-F5344CB8AC3E}">
        <p14:creationId xmlns:p14="http://schemas.microsoft.com/office/powerpoint/2010/main" val="13744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en-US" dirty="0" smtClean="0"/>
              <a:t>Perspectives</a:t>
            </a:r>
            <a:endParaRPr lang="fr-FR" dirty="0"/>
          </a:p>
        </p:txBody>
      </p:sp>
      <p:sp>
        <p:nvSpPr>
          <p:cNvPr id="12" name="Espace réservé pour une image  11"/>
          <p:cNvSpPr>
            <a:spLocks noGrp="1"/>
          </p:cNvSpPr>
          <p:nvPr>
            <p:ph type="pic" sz="quarter" idx="14"/>
          </p:nvPr>
        </p:nvSpPr>
        <p:spPr/>
      </p:sp>
      <p:sp>
        <p:nvSpPr>
          <p:cNvPr id="5" name="Textfeld 6"/>
          <p:cNvSpPr txBox="1"/>
          <p:nvPr/>
        </p:nvSpPr>
        <p:spPr>
          <a:xfrm>
            <a:off x="1045464" y="1482207"/>
            <a:ext cx="5736336" cy="4401205"/>
          </a:xfrm>
          <a:prstGeom prst="rect">
            <a:avLst/>
          </a:prstGeom>
          <a:noFill/>
        </p:spPr>
        <p:txBody>
          <a:bodyPr wrap="square" rtlCol="0">
            <a:spAutoFit/>
          </a:bodyPr>
          <a:lstStyle/>
          <a:p>
            <a:pPr marL="285750" indent="-285750">
              <a:buClr>
                <a:schemeClr val="accent6">
                  <a:lumMod val="75000"/>
                </a:schemeClr>
              </a:buClr>
              <a:buFont typeface="Arial" panose="020B0604020202020204" pitchFamily="34" charset="0"/>
              <a:buChar char="•"/>
            </a:pPr>
            <a:r>
              <a:rPr lang="en-US" sz="2400" dirty="0">
                <a:solidFill>
                  <a:schemeClr val="accent6">
                    <a:lumMod val="75000"/>
                  </a:schemeClr>
                </a:solidFill>
              </a:rPr>
              <a:t>Have a pilot scale CCS operating </a:t>
            </a:r>
            <a:r>
              <a:rPr lang="en-US" sz="2400">
                <a:solidFill>
                  <a:schemeClr val="accent6">
                    <a:lumMod val="75000"/>
                  </a:schemeClr>
                </a:solidFill>
              </a:rPr>
              <a:t>by </a:t>
            </a:r>
            <a:r>
              <a:rPr lang="en-US" sz="2400" smtClean="0">
                <a:solidFill>
                  <a:schemeClr val="accent6">
                    <a:lumMod val="75000"/>
                  </a:schemeClr>
                </a:solidFill>
              </a:rPr>
              <a:t>2027</a:t>
            </a:r>
            <a:endParaRPr lang="en-US" sz="2400" dirty="0" smtClean="0">
              <a:solidFill>
                <a:schemeClr val="accent6">
                  <a:lumMod val="75000"/>
                </a:schemeClr>
              </a:solidFill>
            </a:endParaRPr>
          </a:p>
          <a:p>
            <a:pPr marL="285750" indent="-285750">
              <a:buClr>
                <a:schemeClr val="accent6">
                  <a:lumMod val="75000"/>
                </a:schemeClr>
              </a:buClr>
              <a:buFont typeface="Arial" panose="020B0604020202020204" pitchFamily="34" charset="0"/>
              <a:buChar char="•"/>
            </a:pPr>
            <a:endParaRPr lang="en-US" sz="2400" dirty="0">
              <a:solidFill>
                <a:schemeClr val="accent6">
                  <a:lumMod val="75000"/>
                </a:schemeClr>
              </a:solidFill>
            </a:endParaRPr>
          </a:p>
          <a:p>
            <a:pPr marL="285750" indent="-285750">
              <a:buClr>
                <a:schemeClr val="accent6">
                  <a:lumMod val="75000"/>
                </a:schemeClr>
              </a:buClr>
              <a:buFont typeface="Arial" panose="020B0604020202020204" pitchFamily="34" charset="0"/>
              <a:buChar char="•"/>
            </a:pPr>
            <a:r>
              <a:rPr lang="en-US" sz="2400" dirty="0" smtClean="0">
                <a:solidFill>
                  <a:schemeClr val="accent6">
                    <a:lumMod val="75000"/>
                  </a:schemeClr>
                </a:solidFill>
              </a:rPr>
              <a:t>Research permit </a:t>
            </a:r>
          </a:p>
          <a:p>
            <a:pPr marL="742950" lvl="1" indent="-285750">
              <a:buClr>
                <a:schemeClr val="accent6">
                  <a:lumMod val="75000"/>
                </a:schemeClr>
              </a:buClr>
              <a:buFont typeface="Arial" panose="020B0604020202020204" pitchFamily="34" charset="0"/>
              <a:buChar char="•"/>
            </a:pPr>
            <a:r>
              <a:rPr lang="en-US" sz="2400" dirty="0" smtClean="0">
                <a:solidFill>
                  <a:schemeClr val="accent6">
                    <a:lumMod val="75000"/>
                  </a:schemeClr>
                </a:solidFill>
              </a:rPr>
              <a:t>Drilling the appraisal well by 2026</a:t>
            </a:r>
          </a:p>
          <a:p>
            <a:pPr marL="742950" lvl="1" indent="-285750">
              <a:buClr>
                <a:schemeClr val="accent6">
                  <a:lumMod val="75000"/>
                </a:schemeClr>
              </a:buClr>
              <a:buFont typeface="Arial" panose="020B0604020202020204" pitchFamily="34" charset="0"/>
              <a:buChar char="•"/>
            </a:pPr>
            <a:r>
              <a:rPr lang="en-US" sz="2400" dirty="0" smtClean="0">
                <a:solidFill>
                  <a:schemeClr val="accent6">
                    <a:lumMod val="75000"/>
                  </a:schemeClr>
                </a:solidFill>
              </a:rPr>
              <a:t>Inject 100 </a:t>
            </a:r>
            <a:r>
              <a:rPr lang="en-US" sz="2400" dirty="0" err="1" smtClean="0">
                <a:solidFill>
                  <a:schemeClr val="accent6">
                    <a:lumMod val="75000"/>
                  </a:schemeClr>
                </a:solidFill>
              </a:rPr>
              <a:t>kt</a:t>
            </a:r>
            <a:r>
              <a:rPr lang="en-US" sz="2400" dirty="0" smtClean="0">
                <a:solidFill>
                  <a:schemeClr val="accent6">
                    <a:lumMod val="75000"/>
                  </a:schemeClr>
                </a:solidFill>
              </a:rPr>
              <a:t> of CO</a:t>
            </a:r>
            <a:r>
              <a:rPr lang="en-US" sz="2400" baseline="-25000" dirty="0" smtClean="0">
                <a:solidFill>
                  <a:schemeClr val="accent6">
                    <a:lumMod val="75000"/>
                  </a:schemeClr>
                </a:solidFill>
              </a:rPr>
              <a:t>2</a:t>
            </a:r>
          </a:p>
          <a:p>
            <a:pPr marL="742950" lvl="1" indent="-285750">
              <a:buClr>
                <a:schemeClr val="accent6">
                  <a:lumMod val="75000"/>
                </a:schemeClr>
              </a:buClr>
              <a:buFont typeface="Arial" panose="020B0604020202020204" pitchFamily="34" charset="0"/>
              <a:buChar char="•"/>
            </a:pPr>
            <a:endParaRPr lang="en-US" sz="2400" baseline="-25000" dirty="0">
              <a:solidFill>
                <a:schemeClr val="accent6">
                  <a:lumMod val="75000"/>
                </a:schemeClr>
              </a:solidFill>
            </a:endParaRPr>
          </a:p>
          <a:p>
            <a:pPr marL="285750" indent="-285750">
              <a:buClr>
                <a:schemeClr val="accent6">
                  <a:lumMod val="75000"/>
                </a:schemeClr>
              </a:buClr>
              <a:buFont typeface="Arial" panose="020B0604020202020204" pitchFamily="34" charset="0"/>
              <a:buChar char="•"/>
            </a:pPr>
            <a:r>
              <a:rPr lang="en-US" sz="2400" dirty="0" smtClean="0">
                <a:solidFill>
                  <a:schemeClr val="accent6">
                    <a:lumMod val="75000"/>
                  </a:schemeClr>
                </a:solidFill>
              </a:rPr>
              <a:t>Challenges</a:t>
            </a:r>
          </a:p>
          <a:p>
            <a:pPr marL="742950" lvl="1" indent="-285750">
              <a:buClr>
                <a:schemeClr val="accent6">
                  <a:lumMod val="75000"/>
                </a:schemeClr>
              </a:buClr>
              <a:buFont typeface="Arial" panose="020B0604020202020204" pitchFamily="34" charset="0"/>
              <a:buChar char="•"/>
            </a:pPr>
            <a:r>
              <a:rPr lang="en-US" sz="2400" dirty="0" smtClean="0">
                <a:solidFill>
                  <a:schemeClr val="accent6">
                    <a:lumMod val="75000"/>
                  </a:schemeClr>
                </a:solidFill>
              </a:rPr>
              <a:t>Permitting: update of environmental code</a:t>
            </a:r>
          </a:p>
          <a:p>
            <a:pPr marL="742950" lvl="1" indent="-285750">
              <a:buClr>
                <a:schemeClr val="accent6">
                  <a:lumMod val="75000"/>
                </a:schemeClr>
              </a:buClr>
              <a:buFont typeface="Arial" panose="020B0604020202020204" pitchFamily="34" charset="0"/>
              <a:buChar char="•"/>
            </a:pPr>
            <a:r>
              <a:rPr lang="en-US" sz="2400" dirty="0" smtClean="0">
                <a:solidFill>
                  <a:schemeClr val="accent6">
                    <a:lumMod val="75000"/>
                  </a:schemeClr>
                </a:solidFill>
              </a:rPr>
              <a:t>Funding schema not defined</a:t>
            </a:r>
            <a:r>
              <a:rPr lang="en-US" sz="2400" dirty="0">
                <a:solidFill>
                  <a:schemeClr val="accent6">
                    <a:lumMod val="75000"/>
                  </a:schemeClr>
                </a:solidFill>
              </a:rPr>
              <a:t/>
            </a:r>
            <a:br>
              <a:rPr lang="en-US" sz="2400" dirty="0">
                <a:solidFill>
                  <a:schemeClr val="accent6">
                    <a:lumMod val="75000"/>
                  </a:schemeClr>
                </a:solidFill>
              </a:rPr>
            </a:br>
            <a:endParaRPr lang="de-DE" sz="2400" dirty="0">
              <a:solidFill>
                <a:schemeClr val="accent6">
                  <a:lumMod val="75000"/>
                </a:schemeClr>
              </a:solidFill>
            </a:endParaRPr>
          </a:p>
        </p:txBody>
      </p:sp>
      <p:pic>
        <p:nvPicPr>
          <p:cNvPr id="10" name="Picture Placeholder 5">
            <a:extLst>
              <a:ext uri="{FF2B5EF4-FFF2-40B4-BE49-F238E27FC236}">
                <a16:creationId xmlns:a16="http://schemas.microsoft.com/office/drawing/2014/main" id="{5F62E633-2376-9248-94F3-FD9CB3040D82}"/>
              </a:ext>
            </a:extLst>
          </p:cNvPr>
          <p:cNvPicPr>
            <a:picLocks noChangeAspect="1"/>
          </p:cNvPicPr>
          <p:nvPr/>
        </p:nvPicPr>
        <p:blipFill rotWithShape="1">
          <a:blip r:embed="rId2">
            <a:extLst>
              <a:ext uri="{28A0092B-C50C-407E-A947-70E740481C1C}">
                <a14:useLocalDpi xmlns:a14="http://schemas.microsoft.com/office/drawing/2010/main" val="0"/>
              </a:ext>
            </a:extLst>
          </a:blip>
          <a:srcRect l="-6" r="55735"/>
          <a:stretch/>
        </p:blipFill>
        <p:spPr>
          <a:xfrm>
            <a:off x="7483367" y="0"/>
            <a:ext cx="4708634" cy="6858000"/>
          </a:xfrm>
          <a:prstGeom prst="rect">
            <a:avLst/>
          </a:prstGeom>
          <a:solidFill>
            <a:schemeClr val="bg1">
              <a:lumMod val="85000"/>
            </a:schemeClr>
          </a:solidFill>
        </p:spPr>
      </p:pic>
    </p:spTree>
    <p:extLst>
      <p:ext uri="{BB962C8B-B14F-4D97-AF65-F5344CB8AC3E}">
        <p14:creationId xmlns:p14="http://schemas.microsoft.com/office/powerpoint/2010/main" val="66887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4"/>
          </p:nvPr>
        </p:nvSpPr>
        <p:spPr/>
        <p:txBody>
          <a:bodyPr/>
          <a:lstStyle/>
          <a:p>
            <a:endParaRPr lang="fr-FR"/>
          </a:p>
        </p:txBody>
      </p:sp>
    </p:spTree>
    <p:extLst>
      <p:ext uri="{BB962C8B-B14F-4D97-AF65-F5344CB8AC3E}">
        <p14:creationId xmlns:p14="http://schemas.microsoft.com/office/powerpoint/2010/main" val="656741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84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373BC2B-89FF-4322-5344-5ED3651E9D62}"/>
              </a:ext>
            </a:extLst>
          </p:cNvPr>
          <p:cNvGrpSpPr>
            <a:grpSpLocks noChangeAspect="1"/>
          </p:cNvGrpSpPr>
          <p:nvPr/>
        </p:nvGrpSpPr>
        <p:grpSpPr>
          <a:xfrm>
            <a:off x="6090161" y="1350268"/>
            <a:ext cx="5186191" cy="3822458"/>
            <a:chOff x="11352200" y="2969568"/>
            <a:chExt cx="12073048" cy="8854040"/>
          </a:xfrm>
        </p:grpSpPr>
        <p:pic>
          <p:nvPicPr>
            <p:cNvPr id="17" name="Picture 16">
              <a:extLst>
                <a:ext uri="{FF2B5EF4-FFF2-40B4-BE49-F238E27FC236}">
                  <a16:creationId xmlns:a16="http://schemas.microsoft.com/office/drawing/2014/main" id="{6224E41C-9A1C-E2D8-9523-2791CC05DCD4}"/>
                </a:ext>
              </a:extLst>
            </p:cNvPr>
            <p:cNvPicPr>
              <a:picLocks noChangeAspect="1"/>
            </p:cNvPicPr>
            <p:nvPr/>
          </p:nvPicPr>
          <p:blipFill>
            <a:blip r:embed="rId3"/>
            <a:stretch>
              <a:fillRect/>
            </a:stretch>
          </p:blipFill>
          <p:spPr>
            <a:xfrm>
              <a:off x="11355210" y="2969568"/>
              <a:ext cx="11836128" cy="8854040"/>
            </a:xfrm>
            <a:prstGeom prst="rect">
              <a:avLst/>
            </a:prstGeom>
            <a:ln>
              <a:solidFill>
                <a:srgbClr val="0070C0"/>
              </a:solidFill>
            </a:ln>
          </p:spPr>
        </p:pic>
        <p:sp>
          <p:nvSpPr>
            <p:cNvPr id="22" name="TextBox 21">
              <a:extLst>
                <a:ext uri="{FF2B5EF4-FFF2-40B4-BE49-F238E27FC236}">
                  <a16:creationId xmlns:a16="http://schemas.microsoft.com/office/drawing/2014/main" id="{5E06AD78-8180-D5B3-DD48-A67AED075B57}"/>
                </a:ext>
              </a:extLst>
            </p:cNvPr>
            <p:cNvSpPr txBox="1"/>
            <p:nvPr/>
          </p:nvSpPr>
          <p:spPr>
            <a:xfrm>
              <a:off x="14856295" y="7730433"/>
              <a:ext cx="3542804" cy="470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GB" sz="1250" b="1" dirty="0">
                  <a:solidFill>
                    <a:srgbClr val="225563"/>
                  </a:solidFill>
                  <a:latin typeface="Roboto"/>
                  <a:ea typeface="Roboto"/>
                  <a:cs typeface="Roboto"/>
                  <a:sym typeface="Roboto"/>
                </a:rPr>
                <a:t>Paris Basin</a:t>
              </a:r>
            </a:p>
          </p:txBody>
        </p:sp>
        <p:sp>
          <p:nvSpPr>
            <p:cNvPr id="23" name="TextBox 22">
              <a:extLst>
                <a:ext uri="{FF2B5EF4-FFF2-40B4-BE49-F238E27FC236}">
                  <a16:creationId xmlns:a16="http://schemas.microsoft.com/office/drawing/2014/main" id="{CACB9064-F1BA-F58C-B612-69FB7C005936}"/>
                </a:ext>
              </a:extLst>
            </p:cNvPr>
            <p:cNvSpPr txBox="1"/>
            <p:nvPr/>
          </p:nvSpPr>
          <p:spPr>
            <a:xfrm>
              <a:off x="12147942" y="9400806"/>
              <a:ext cx="3542804" cy="470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GB" sz="1250" b="1" dirty="0">
                  <a:solidFill>
                    <a:srgbClr val="225563"/>
                  </a:solidFill>
                </a:rPr>
                <a:t>Lusitania</a:t>
              </a:r>
              <a:r>
                <a:rPr lang="en-GB" sz="1250" b="1" dirty="0">
                  <a:solidFill>
                    <a:srgbClr val="225563"/>
                  </a:solidFill>
                  <a:latin typeface="Roboto"/>
                  <a:ea typeface="Roboto"/>
                  <a:cs typeface="Roboto"/>
                  <a:sym typeface="Roboto"/>
                </a:rPr>
                <a:t> Basin</a:t>
              </a:r>
            </a:p>
          </p:txBody>
        </p:sp>
        <p:sp>
          <p:nvSpPr>
            <p:cNvPr id="24" name="TextBox 23">
              <a:extLst>
                <a:ext uri="{FF2B5EF4-FFF2-40B4-BE49-F238E27FC236}">
                  <a16:creationId xmlns:a16="http://schemas.microsoft.com/office/drawing/2014/main" id="{ED964F70-2A63-1B30-272C-131581D0D552}"/>
                </a:ext>
              </a:extLst>
            </p:cNvPr>
            <p:cNvSpPr txBox="1"/>
            <p:nvPr/>
          </p:nvSpPr>
          <p:spPr>
            <a:xfrm>
              <a:off x="15216335" y="10049113"/>
              <a:ext cx="3542804" cy="470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GB" sz="1250" b="1" dirty="0">
                  <a:solidFill>
                    <a:srgbClr val="225563"/>
                  </a:solidFill>
                </a:rPr>
                <a:t>Ebro</a:t>
              </a:r>
              <a:r>
                <a:rPr lang="en-GB" sz="1250" b="1" dirty="0">
                  <a:solidFill>
                    <a:srgbClr val="225563"/>
                  </a:solidFill>
                  <a:latin typeface="Roboto"/>
                  <a:ea typeface="Roboto"/>
                  <a:cs typeface="Roboto"/>
                  <a:sym typeface="Roboto"/>
                </a:rPr>
                <a:t> Basin</a:t>
              </a:r>
            </a:p>
          </p:txBody>
        </p:sp>
        <p:sp>
          <p:nvSpPr>
            <p:cNvPr id="25" name="TextBox 24">
              <a:extLst>
                <a:ext uri="{FF2B5EF4-FFF2-40B4-BE49-F238E27FC236}">
                  <a16:creationId xmlns:a16="http://schemas.microsoft.com/office/drawing/2014/main" id="{D0DEBE37-C714-2AD5-D43B-74A6F182F183}"/>
                </a:ext>
              </a:extLst>
            </p:cNvPr>
            <p:cNvSpPr txBox="1"/>
            <p:nvPr/>
          </p:nvSpPr>
          <p:spPr>
            <a:xfrm>
              <a:off x="19016898" y="7243120"/>
              <a:ext cx="3542804" cy="470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GB" sz="1250" dirty="0">
                  <a:solidFill>
                    <a:srgbClr val="225563"/>
                  </a:solidFill>
                  <a:latin typeface="Roboto"/>
                  <a:ea typeface="Roboto"/>
                  <a:cs typeface="Roboto"/>
                  <a:sym typeface="Roboto"/>
                </a:rPr>
                <a:t>Upper Silesia</a:t>
              </a:r>
            </a:p>
          </p:txBody>
        </p:sp>
        <p:sp>
          <p:nvSpPr>
            <p:cNvPr id="26" name="TextBox 25">
              <a:extLst>
                <a:ext uri="{FF2B5EF4-FFF2-40B4-BE49-F238E27FC236}">
                  <a16:creationId xmlns:a16="http://schemas.microsoft.com/office/drawing/2014/main" id="{757813D0-CB7D-C69A-0D8D-3996332B0DFA}"/>
                </a:ext>
              </a:extLst>
            </p:cNvPr>
            <p:cNvSpPr txBox="1"/>
            <p:nvPr/>
          </p:nvSpPr>
          <p:spPr>
            <a:xfrm>
              <a:off x="19882444" y="10634641"/>
              <a:ext cx="3542804" cy="470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GB" sz="1250" dirty="0">
                  <a:solidFill>
                    <a:srgbClr val="225563"/>
                  </a:solidFill>
                  <a:latin typeface="Roboto"/>
                  <a:ea typeface="Roboto"/>
                  <a:cs typeface="Roboto"/>
                  <a:sym typeface="Roboto"/>
                </a:rPr>
                <a:t>Macedonia</a:t>
              </a:r>
            </a:p>
          </p:txBody>
        </p:sp>
        <p:pic>
          <p:nvPicPr>
            <p:cNvPr id="6" name="Picture 5">
              <a:extLst>
                <a:ext uri="{FF2B5EF4-FFF2-40B4-BE49-F238E27FC236}">
                  <a16:creationId xmlns:a16="http://schemas.microsoft.com/office/drawing/2014/main" id="{8F68B7A5-2C20-8A63-DA57-DE94DF67C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2200" y="3080109"/>
              <a:ext cx="3905795" cy="724001"/>
            </a:xfrm>
            <a:prstGeom prst="rect">
              <a:avLst/>
            </a:prstGeom>
          </p:spPr>
        </p:pic>
      </p:grpSp>
      <p:pic>
        <p:nvPicPr>
          <p:cNvPr id="2" name="Picture 1">
            <a:extLst>
              <a:ext uri="{FF2B5EF4-FFF2-40B4-BE49-F238E27FC236}">
                <a16:creationId xmlns:a16="http://schemas.microsoft.com/office/drawing/2014/main" id="{C1C5D670-BAA9-78D7-23A3-B6C647D54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718" y="334814"/>
            <a:ext cx="4509030" cy="830750"/>
          </a:xfrm>
          <a:prstGeom prst="rect">
            <a:avLst/>
          </a:prstGeom>
        </p:spPr>
      </p:pic>
      <p:pic>
        <p:nvPicPr>
          <p:cNvPr id="27" name="Picture 8">
            <a:extLst>
              <a:ext uri="{FF2B5EF4-FFF2-40B4-BE49-F238E27FC236}">
                <a16:creationId xmlns:a16="http://schemas.microsoft.com/office/drawing/2014/main" id="{69C26A6D-7B7E-A573-5E93-BC34DD7AF5D4}"/>
              </a:ext>
            </a:extLst>
          </p:cNvPr>
          <p:cNvPicPr>
            <a:picLocks noChangeAspect="1"/>
          </p:cNvPicPr>
          <p:nvPr/>
        </p:nvPicPr>
        <p:blipFill rotWithShape="1">
          <a:blip r:embed="rId5">
            <a:clrChange>
              <a:clrFrom>
                <a:srgbClr val="FFFFFF"/>
              </a:clrFrom>
              <a:clrTo>
                <a:srgbClr val="FFFFFF">
                  <a:alpha val="0"/>
                </a:srgbClr>
              </a:clrTo>
            </a:clrChange>
          </a:blip>
          <a:srcRect l="420" r="436" b="11313"/>
          <a:stretch/>
        </p:blipFill>
        <p:spPr>
          <a:xfrm>
            <a:off x="1698059" y="5859617"/>
            <a:ext cx="7511585" cy="943041"/>
          </a:xfrm>
          <a:prstGeom prst="rect">
            <a:avLst/>
          </a:prstGeom>
        </p:spPr>
      </p:pic>
      <p:sp>
        <p:nvSpPr>
          <p:cNvPr id="9" name="AutoShape 2" descr="https://frc-powerpoint.officeapps.live.com/pods/GetClipboardImage.ashx?Id=a5c4d7a8-caa4-4c5d-b8ae-8bc9b436ade0&amp;DC=FR4&amp;pkey=1342f61f-8601-4171-966f-04ae59add88d&amp;wdwaccluster=FR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TextBox 29">
            <a:extLst>
              <a:ext uri="{FF2B5EF4-FFF2-40B4-BE49-F238E27FC236}">
                <a16:creationId xmlns:a16="http://schemas.microsoft.com/office/drawing/2014/main" id="{6CD0FF47-9690-408B-9311-C6245C8B43C8}"/>
              </a:ext>
            </a:extLst>
          </p:cNvPr>
          <p:cNvSpPr txBox="1"/>
          <p:nvPr/>
        </p:nvSpPr>
        <p:spPr>
          <a:xfrm>
            <a:off x="6261951" y="5190083"/>
            <a:ext cx="4884492" cy="600164"/>
          </a:xfrm>
          <a:prstGeom prst="rect">
            <a:avLst/>
          </a:prstGeom>
          <a:noFill/>
        </p:spPr>
        <p:txBody>
          <a:bodyPr wrap="square" rtlCol="0">
            <a:spAutoFit/>
          </a:bodyPr>
          <a:lstStyle/>
          <a:p>
            <a:r>
              <a:rPr lang="nl-NL" sz="1100" dirty="0" smtClean="0">
                <a:solidFill>
                  <a:schemeClr val="accent2">
                    <a:lumMod val="75000"/>
                  </a:schemeClr>
                </a:solidFill>
              </a:rPr>
              <a:t>16 partners (+ 3 FR third parties)</a:t>
            </a:r>
            <a:endParaRPr lang="nl-NL" sz="1100" dirty="0">
              <a:solidFill>
                <a:schemeClr val="accent2">
                  <a:lumMod val="75000"/>
                </a:schemeClr>
              </a:solidFill>
            </a:endParaRPr>
          </a:p>
          <a:p>
            <a:r>
              <a:rPr lang="en-US" sz="1100" b="1" dirty="0">
                <a:solidFill>
                  <a:schemeClr val="accent2">
                    <a:lumMod val="75000"/>
                  </a:schemeClr>
                </a:solidFill>
              </a:rPr>
              <a:t>Budget</a:t>
            </a:r>
            <a:r>
              <a:rPr lang="en-US" sz="1100" b="1" dirty="0" smtClean="0">
                <a:solidFill>
                  <a:schemeClr val="accent2">
                    <a:lumMod val="75000"/>
                  </a:schemeClr>
                </a:solidFill>
              </a:rPr>
              <a:t>: </a:t>
            </a:r>
            <a:r>
              <a:rPr lang="en-US" sz="1100" dirty="0" smtClean="0">
                <a:solidFill>
                  <a:schemeClr val="accent2">
                    <a:lumMod val="75000"/>
                  </a:schemeClr>
                </a:solidFill>
              </a:rPr>
              <a:t>€ </a:t>
            </a:r>
            <a:r>
              <a:rPr lang="en-US" sz="1100" dirty="0">
                <a:solidFill>
                  <a:schemeClr val="accent2">
                    <a:lumMod val="75000"/>
                  </a:schemeClr>
                </a:solidFill>
              </a:rPr>
              <a:t>10,022,547.50</a:t>
            </a:r>
          </a:p>
          <a:p>
            <a:r>
              <a:rPr lang="en-US" sz="1100" b="1" dirty="0" smtClean="0">
                <a:solidFill>
                  <a:schemeClr val="accent2">
                    <a:lumMod val="75000"/>
                  </a:schemeClr>
                </a:solidFill>
              </a:rPr>
              <a:t>Duration:</a:t>
            </a:r>
            <a:r>
              <a:rPr lang="en-US" sz="1100" dirty="0" smtClean="0">
                <a:solidFill>
                  <a:schemeClr val="accent2">
                    <a:lumMod val="75000"/>
                  </a:schemeClr>
                </a:solidFill>
              </a:rPr>
              <a:t> 5 </a:t>
            </a:r>
            <a:r>
              <a:rPr lang="en-US" sz="1100" dirty="0">
                <a:solidFill>
                  <a:schemeClr val="accent2">
                    <a:lumMod val="75000"/>
                  </a:schemeClr>
                </a:solidFill>
              </a:rPr>
              <a:t>years (from May 2021 to April 2026)</a:t>
            </a:r>
            <a:r>
              <a:rPr lang="nl-NL" sz="1100" dirty="0">
                <a:solidFill>
                  <a:schemeClr val="accent2">
                    <a:lumMod val="75000"/>
                  </a:schemeClr>
                </a:solidFill>
              </a:rPr>
              <a:t> </a:t>
            </a:r>
          </a:p>
        </p:txBody>
      </p:sp>
      <p:sp>
        <p:nvSpPr>
          <p:cNvPr id="30" name="ZoneTexte 29">
            <a:extLst>
              <a:ext uri="{FF2B5EF4-FFF2-40B4-BE49-F238E27FC236}">
                <a16:creationId xmlns:a16="http://schemas.microsoft.com/office/drawing/2014/main" id="{BA74A289-8E41-42CA-8BED-88DC6803B9D4}"/>
              </a:ext>
            </a:extLst>
          </p:cNvPr>
          <p:cNvSpPr txBox="1"/>
          <p:nvPr/>
        </p:nvSpPr>
        <p:spPr>
          <a:xfrm>
            <a:off x="365125" y="1568158"/>
            <a:ext cx="5324475" cy="1077218"/>
          </a:xfrm>
          <a:prstGeom prst="rect">
            <a:avLst/>
          </a:prstGeom>
          <a:noFill/>
        </p:spPr>
        <p:txBody>
          <a:bodyPr wrap="square" rtlCol="0" anchor="t" anchorCtr="0">
            <a:spAutoFit/>
          </a:bodyPr>
          <a:lstStyle/>
          <a:p>
            <a:r>
              <a:rPr lang="fr-FR" sz="1600" b="1" dirty="0" err="1">
                <a:solidFill>
                  <a:schemeClr val="bg2">
                    <a:lumMod val="50000"/>
                  </a:schemeClr>
                </a:solidFill>
                <a:latin typeface="Arial" panose="020B0604020202020204" pitchFamily="34" charset="0"/>
                <a:cs typeface="Arial" panose="020B0604020202020204" pitchFamily="34" charset="0"/>
              </a:rPr>
              <a:t>Built</a:t>
            </a:r>
            <a:r>
              <a:rPr lang="fr-FR" sz="1600" b="1" dirty="0">
                <a:solidFill>
                  <a:schemeClr val="bg2">
                    <a:lumMod val="50000"/>
                  </a:schemeClr>
                </a:solidFill>
                <a:latin typeface="Arial" panose="020B0604020202020204" pitchFamily="34" charset="0"/>
                <a:cs typeface="Arial" panose="020B0604020202020204" pitchFamily="34" charset="0"/>
              </a:rPr>
              <a:t> </a:t>
            </a:r>
            <a:r>
              <a:rPr lang="fr-FR" sz="1600" b="1" dirty="0" err="1">
                <a:solidFill>
                  <a:schemeClr val="bg2">
                    <a:lumMod val="50000"/>
                  </a:schemeClr>
                </a:solidFill>
                <a:latin typeface="Arial" panose="020B0604020202020204" pitchFamily="34" charset="0"/>
                <a:cs typeface="Arial" panose="020B0604020202020204" pitchFamily="34" charset="0"/>
              </a:rPr>
              <a:t>from</a:t>
            </a:r>
            <a:r>
              <a:rPr lang="fr-FR" sz="1600" b="1" dirty="0">
                <a:solidFill>
                  <a:schemeClr val="bg2">
                    <a:lumMod val="50000"/>
                  </a:schemeClr>
                </a:solidFill>
                <a:latin typeface="Arial" panose="020B0604020202020204" pitchFamily="34" charset="0"/>
                <a:cs typeface="Arial" panose="020B0604020202020204" pitchFamily="34" charset="0"/>
              </a:rPr>
              <a:t> STRATEGY CCUS (H2020, CSA 2019-2022</a:t>
            </a:r>
            <a:r>
              <a:rPr lang="fr-FR" sz="1600" b="1" dirty="0" smtClean="0">
                <a:solidFill>
                  <a:schemeClr val="bg2">
                    <a:lumMod val="50000"/>
                  </a:schemeClr>
                </a:solidFill>
                <a:latin typeface="Arial" panose="020B0604020202020204" pitchFamily="34" charset="0"/>
                <a:cs typeface="Arial" panose="020B0604020202020204" pitchFamily="34" charset="0"/>
              </a:rPr>
              <a:t>)</a:t>
            </a:r>
          </a:p>
          <a:p>
            <a:r>
              <a:rPr lang="en-US" sz="1600" dirty="0">
                <a:solidFill>
                  <a:schemeClr val="bg2">
                    <a:lumMod val="50000"/>
                  </a:schemeClr>
                </a:solidFill>
                <a:latin typeface="Arial" panose="020B0604020202020204" pitchFamily="34" charset="0"/>
                <a:cs typeface="Arial" panose="020B0604020202020204" pitchFamily="34" charset="0"/>
              </a:rPr>
              <a:t>CCUS </a:t>
            </a:r>
            <a:r>
              <a:rPr lang="en-US" sz="1600" dirty="0" smtClean="0">
                <a:solidFill>
                  <a:schemeClr val="bg2">
                    <a:lumMod val="50000"/>
                  </a:schemeClr>
                </a:solidFill>
                <a:latin typeface="Arial" panose="020B0604020202020204" pitchFamily="34" charset="0"/>
                <a:cs typeface="Arial" panose="020B0604020202020204" pitchFamily="34" charset="0"/>
              </a:rPr>
              <a:t>economic </a:t>
            </a:r>
            <a:r>
              <a:rPr lang="en-US" sz="1600" dirty="0" smtClean="0">
                <a:solidFill>
                  <a:schemeClr val="bg2">
                    <a:lumMod val="50000"/>
                  </a:schemeClr>
                </a:solidFill>
                <a:latin typeface="Arial" panose="020B0604020202020204" pitchFamily="34" charset="0"/>
                <a:cs typeface="Arial" panose="020B0604020202020204" pitchFamily="34" charset="0"/>
              </a:rPr>
              <a:t>plans: </a:t>
            </a:r>
            <a:r>
              <a:rPr lang="en-US" sz="1600" dirty="0">
                <a:solidFill>
                  <a:schemeClr val="bg2">
                    <a:lumMod val="50000"/>
                  </a:schemeClr>
                </a:solidFill>
                <a:latin typeface="Arial" panose="020B0604020202020204" pitchFamily="34" charset="0"/>
                <a:cs typeface="Arial" panose="020B0604020202020204" pitchFamily="34" charset="0"/>
              </a:rPr>
              <a:t>technical, economical (TEA), environmental (LCA) and societal aspects (Regional Stakeholder Committees) </a:t>
            </a:r>
          </a:p>
        </p:txBody>
      </p:sp>
      <p:grpSp>
        <p:nvGrpSpPr>
          <p:cNvPr id="33" name="Groupe 32"/>
          <p:cNvGrpSpPr/>
          <p:nvPr/>
        </p:nvGrpSpPr>
        <p:grpSpPr>
          <a:xfrm>
            <a:off x="481463" y="2645376"/>
            <a:ext cx="5019225" cy="3029537"/>
            <a:chOff x="5715000" y="1851121"/>
            <a:chExt cx="5765440" cy="3340004"/>
          </a:xfrm>
        </p:grpSpPr>
        <p:pic>
          <p:nvPicPr>
            <p:cNvPr id="34" name="Image 33"/>
            <p:cNvPicPr>
              <a:picLocks noChangeAspect="1"/>
            </p:cNvPicPr>
            <p:nvPr/>
          </p:nvPicPr>
          <p:blipFill>
            <a:blip r:embed="rId6"/>
            <a:stretch>
              <a:fillRect/>
            </a:stretch>
          </p:blipFill>
          <p:spPr>
            <a:xfrm>
              <a:off x="5715000" y="2222449"/>
              <a:ext cx="5765440" cy="2968676"/>
            </a:xfrm>
            <a:prstGeom prst="rect">
              <a:avLst/>
            </a:prstGeom>
          </p:spPr>
        </p:pic>
        <p:sp>
          <p:nvSpPr>
            <p:cNvPr id="35" name="Rectangle 34"/>
            <p:cNvSpPr/>
            <p:nvPr/>
          </p:nvSpPr>
          <p:spPr>
            <a:xfrm>
              <a:off x="5972175" y="1851121"/>
              <a:ext cx="3038475" cy="958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2" name="Picture 2" descr="Hom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81463" y="2982188"/>
            <a:ext cx="1519712" cy="52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0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579893D-8C49-5AEF-EE7D-193326EAB282}"/>
              </a:ext>
            </a:extLst>
          </p:cNvPr>
          <p:cNvGraphicFramePr/>
          <p:nvPr>
            <p:extLst>
              <p:ext uri="{D42A27DB-BD31-4B8C-83A1-F6EECF244321}">
                <p14:modId xmlns:p14="http://schemas.microsoft.com/office/powerpoint/2010/main" val="1166674123"/>
              </p:ext>
            </p:extLst>
          </p:nvPr>
        </p:nvGraphicFramePr>
        <p:xfrm>
          <a:off x="-711198" y="1662544"/>
          <a:ext cx="7878617" cy="4862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0">
            <a:extLst>
              <a:ext uri="{FF2B5EF4-FFF2-40B4-BE49-F238E27FC236}">
                <a16:creationId xmlns:a16="http://schemas.microsoft.com/office/drawing/2014/main" id="{833369AC-4242-E599-AE00-0BCD16DC9FF2}"/>
              </a:ext>
            </a:extLst>
          </p:cNvPr>
          <p:cNvSpPr txBox="1"/>
          <p:nvPr/>
        </p:nvSpPr>
        <p:spPr>
          <a:xfrm>
            <a:off x="6185663" y="1548882"/>
            <a:ext cx="4436155" cy="43611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04800" indent="-304800" defTabSz="1219169">
              <a:lnSpc>
                <a:spcPct val="90000"/>
              </a:lnSpc>
              <a:spcBef>
                <a:spcPts val="1200"/>
              </a:spcBef>
              <a:buSzPct val="123000"/>
              <a:buFontTx/>
              <a:buChar char="•"/>
            </a:pPr>
            <a:r>
              <a:rPr lang="en-GB" sz="2200" b="1" dirty="0" smtClean="0">
                <a:solidFill>
                  <a:schemeClr val="accent6">
                    <a:lumMod val="75000"/>
                  </a:schemeClr>
                </a:solidFill>
                <a:latin typeface="Calibri" panose="020F0502020204030204" pitchFamily="34" charset="0"/>
                <a:cs typeface="Calibri" panose="020F0502020204030204" pitchFamily="34" charset="0"/>
              </a:rPr>
              <a:t>Detailed </a:t>
            </a:r>
            <a:r>
              <a:rPr lang="en-GB" sz="2200" b="1" dirty="0">
                <a:solidFill>
                  <a:schemeClr val="accent6">
                    <a:lumMod val="75000"/>
                  </a:schemeClr>
                </a:solidFill>
                <a:latin typeface="Calibri" panose="020F0502020204030204" pitchFamily="34" charset="0"/>
                <a:cs typeface="Calibri" panose="020F0502020204030204" pitchFamily="34" charset="0"/>
              </a:rPr>
              <a:t>study </a:t>
            </a:r>
            <a:r>
              <a:rPr lang="en-GB" sz="2200" b="1" dirty="0" smtClean="0">
                <a:solidFill>
                  <a:schemeClr val="accent6">
                    <a:lumMod val="75000"/>
                  </a:schemeClr>
                </a:solidFill>
                <a:latin typeface="Calibri" panose="020F0502020204030204" pitchFamily="34" charset="0"/>
                <a:cs typeface="Calibri" panose="020F0502020204030204" pitchFamily="34" charset="0"/>
              </a:rPr>
              <a:t>of </a:t>
            </a:r>
            <a:r>
              <a:rPr lang="en-GB" sz="2200" b="1" dirty="0">
                <a:solidFill>
                  <a:schemeClr val="accent2">
                    <a:lumMod val="75000"/>
                  </a:schemeClr>
                </a:solidFill>
                <a:latin typeface="Calibri" panose="020F0502020204030204" pitchFamily="34" charset="0"/>
                <a:cs typeface="Calibri" panose="020F0502020204030204" pitchFamily="34" charset="0"/>
              </a:rPr>
              <a:t>Deep saline aquifers </a:t>
            </a:r>
            <a:r>
              <a:rPr lang="en-GB" sz="2200" b="1" dirty="0" smtClean="0">
                <a:solidFill>
                  <a:schemeClr val="accent6">
                    <a:lumMod val="75000"/>
                  </a:schemeClr>
                </a:solidFill>
                <a:latin typeface="Calibri" panose="020F0502020204030204" pitchFamily="34" charset="0"/>
                <a:cs typeface="Calibri" panose="020F0502020204030204" pitchFamily="34" charset="0"/>
              </a:rPr>
              <a:t>for CO</a:t>
            </a:r>
            <a:r>
              <a:rPr lang="en-GB" sz="2200" b="1" baseline="-25000" dirty="0" smtClean="0">
                <a:solidFill>
                  <a:schemeClr val="accent6">
                    <a:lumMod val="75000"/>
                  </a:schemeClr>
                </a:solidFill>
                <a:latin typeface="Calibri" panose="020F0502020204030204" pitchFamily="34" charset="0"/>
                <a:cs typeface="Calibri" panose="020F0502020204030204" pitchFamily="34" charset="0"/>
              </a:rPr>
              <a:t>2</a:t>
            </a:r>
            <a:r>
              <a:rPr lang="en-GB" sz="2200" b="1" dirty="0" smtClean="0">
                <a:solidFill>
                  <a:schemeClr val="accent6">
                    <a:lumMod val="75000"/>
                  </a:schemeClr>
                </a:solidFill>
                <a:latin typeface="Calibri" panose="020F0502020204030204" pitchFamily="34" charset="0"/>
                <a:cs typeface="Calibri" panose="020F0502020204030204" pitchFamily="34" charset="0"/>
              </a:rPr>
              <a:t> geological </a:t>
            </a:r>
            <a:r>
              <a:rPr lang="en-GB" sz="2200" b="1" dirty="0">
                <a:solidFill>
                  <a:schemeClr val="accent6">
                    <a:lumMod val="75000"/>
                  </a:schemeClr>
                </a:solidFill>
                <a:latin typeface="Calibri" panose="020F0502020204030204" pitchFamily="34" charset="0"/>
                <a:cs typeface="Calibri" panose="020F0502020204030204" pitchFamily="34" charset="0"/>
              </a:rPr>
              <a:t>storage pilot sites </a:t>
            </a:r>
            <a:r>
              <a:rPr lang="en-GB" sz="2200" dirty="0" smtClean="0">
                <a:solidFill>
                  <a:schemeClr val="accent6">
                    <a:lumMod val="75000"/>
                  </a:schemeClr>
                </a:solidFill>
                <a:latin typeface="Calibri" panose="020F0502020204030204" pitchFamily="34" charset="0"/>
                <a:cs typeface="Calibri" panose="020F0502020204030204" pitchFamily="34" charset="0"/>
              </a:rPr>
              <a:t>to </a:t>
            </a:r>
            <a:r>
              <a:rPr lang="en-GB" sz="2200" b="1" dirty="0">
                <a:solidFill>
                  <a:schemeClr val="accent6">
                    <a:lumMod val="75000"/>
                  </a:schemeClr>
                </a:solidFill>
                <a:latin typeface="Calibri" panose="020F0502020204030204" pitchFamily="34" charset="0"/>
                <a:cs typeface="Calibri" panose="020F0502020204030204" pitchFamily="34" charset="0"/>
              </a:rPr>
              <a:t>support development</a:t>
            </a:r>
            <a:r>
              <a:rPr lang="en-GB" sz="2200" dirty="0">
                <a:solidFill>
                  <a:schemeClr val="accent6">
                    <a:lumMod val="75000"/>
                  </a:schemeClr>
                </a:solidFill>
                <a:latin typeface="Calibri" panose="020F0502020204030204" pitchFamily="34" charset="0"/>
                <a:cs typeface="Calibri" panose="020F0502020204030204" pitchFamily="34" charset="0"/>
              </a:rPr>
              <a:t> of carbon capture and storage (CCS</a:t>
            </a:r>
            <a:r>
              <a:rPr lang="en-GB" sz="2200" dirty="0" smtClean="0">
                <a:solidFill>
                  <a:schemeClr val="accent6">
                    <a:lumMod val="75000"/>
                  </a:schemeClr>
                </a:solidFill>
                <a:latin typeface="Calibri" panose="020F0502020204030204" pitchFamily="34" charset="0"/>
                <a:cs typeface="Calibri" panose="020F0502020204030204" pitchFamily="34" charset="0"/>
              </a:rPr>
              <a:t>)</a:t>
            </a:r>
          </a:p>
          <a:p>
            <a:pPr marL="304800" indent="-304800" defTabSz="1219169">
              <a:lnSpc>
                <a:spcPct val="90000"/>
              </a:lnSpc>
              <a:spcBef>
                <a:spcPts val="1200"/>
              </a:spcBef>
              <a:buSzPct val="123000"/>
              <a:buFontTx/>
              <a:buChar char="•"/>
            </a:pPr>
            <a:r>
              <a:rPr lang="en-GB" sz="2200" b="1" dirty="0" smtClean="0">
                <a:solidFill>
                  <a:schemeClr val="accent2">
                    <a:lumMod val="75000"/>
                  </a:schemeClr>
                </a:solidFill>
                <a:latin typeface="Calibri" panose="020F0502020204030204" pitchFamily="34" charset="0"/>
                <a:cs typeface="Calibri" panose="020F0502020204030204" pitchFamily="34" charset="0"/>
              </a:rPr>
              <a:t>Class IV </a:t>
            </a:r>
            <a:r>
              <a:rPr lang="en-GB" sz="2200" dirty="0" smtClean="0">
                <a:solidFill>
                  <a:schemeClr val="accent6">
                    <a:lumMod val="75000"/>
                  </a:schemeClr>
                </a:solidFill>
                <a:latin typeface="Calibri" panose="020F0502020204030204" pitchFamily="34" charset="0"/>
                <a:cs typeface="Calibri" panose="020F0502020204030204" pitchFamily="34" charset="0"/>
              </a:rPr>
              <a:t>Economic evaluation of </a:t>
            </a:r>
            <a:r>
              <a:rPr lang="en-GB" sz="2200" b="1" dirty="0" smtClean="0">
                <a:solidFill>
                  <a:schemeClr val="accent6">
                    <a:lumMod val="75000"/>
                  </a:schemeClr>
                </a:solidFill>
                <a:latin typeface="Calibri" panose="020F0502020204030204" pitchFamily="34" charset="0"/>
                <a:cs typeface="Calibri" panose="020F0502020204030204" pitchFamily="34" charset="0"/>
              </a:rPr>
              <a:t>CCS concept </a:t>
            </a:r>
            <a:r>
              <a:rPr lang="en-GB" sz="2200" dirty="0" smtClean="0">
                <a:solidFill>
                  <a:schemeClr val="accent6">
                    <a:lumMod val="75000"/>
                  </a:schemeClr>
                </a:solidFill>
                <a:latin typeface="Calibri" panose="020F0502020204030204" pitchFamily="34" charset="0"/>
                <a:cs typeface="Calibri" panose="020F0502020204030204" pitchFamily="34" charset="0"/>
              </a:rPr>
              <a:t>for</a:t>
            </a:r>
            <a:r>
              <a:rPr lang="en-GB" sz="2200" dirty="0" smtClean="0">
                <a:solidFill>
                  <a:schemeClr val="accent6">
                    <a:lumMod val="75000"/>
                  </a:schemeClr>
                </a:solidFill>
                <a:latin typeface="Calibri" panose="020F0502020204030204" pitchFamily="34" charset="0"/>
                <a:cs typeface="Calibri" panose="020F0502020204030204" pitchFamily="34" charset="0"/>
              </a:rPr>
              <a:t> </a:t>
            </a:r>
            <a:r>
              <a:rPr lang="en-GB" sz="2200" dirty="0" smtClean="0">
                <a:solidFill>
                  <a:schemeClr val="accent6">
                    <a:lumMod val="75000"/>
                  </a:schemeClr>
                </a:solidFill>
                <a:latin typeface="Calibri" panose="020F0502020204030204" pitchFamily="34" charset="0"/>
                <a:cs typeface="Calibri" panose="020F0502020204030204" pitchFamily="34" charset="0"/>
              </a:rPr>
              <a:t>storage sites in FR, PT and ES</a:t>
            </a:r>
            <a:endParaRPr lang="en-GB" sz="2200" dirty="0">
              <a:solidFill>
                <a:schemeClr val="accent6">
                  <a:lumMod val="75000"/>
                </a:schemeClr>
              </a:solidFill>
              <a:latin typeface="Calibri" panose="020F0502020204030204" pitchFamily="34" charset="0"/>
              <a:cs typeface="Calibri" panose="020F0502020204030204" pitchFamily="34" charset="0"/>
            </a:endParaRPr>
          </a:p>
          <a:p>
            <a:pPr marL="304800" indent="-304800" defTabSz="1219169">
              <a:lnSpc>
                <a:spcPct val="90000"/>
              </a:lnSpc>
              <a:spcBef>
                <a:spcPts val="1200"/>
              </a:spcBef>
              <a:buSzPct val="123000"/>
              <a:buFontTx/>
              <a:buChar char="•"/>
            </a:pPr>
            <a:r>
              <a:rPr lang="en-GB" sz="2200" b="1" dirty="0">
                <a:solidFill>
                  <a:schemeClr val="accent2">
                    <a:lumMod val="75000"/>
                  </a:schemeClr>
                </a:solidFill>
                <a:latin typeface="Calibri" panose="020F0502020204030204" pitchFamily="34" charset="0"/>
                <a:cs typeface="Calibri" panose="020F0502020204030204" pitchFamily="34" charset="0"/>
              </a:rPr>
              <a:t>Pre-investment </a:t>
            </a:r>
            <a:r>
              <a:rPr lang="en-GB" sz="2200" b="1" dirty="0" smtClean="0">
                <a:solidFill>
                  <a:schemeClr val="accent2">
                    <a:lumMod val="75000"/>
                  </a:schemeClr>
                </a:solidFill>
                <a:latin typeface="Calibri" panose="020F0502020204030204" pitchFamily="34" charset="0"/>
                <a:cs typeface="Calibri" panose="020F0502020204030204" pitchFamily="34" charset="0"/>
              </a:rPr>
              <a:t>proposal </a:t>
            </a:r>
            <a:r>
              <a:rPr lang="en-GB" sz="2200" dirty="0" smtClean="0">
                <a:solidFill>
                  <a:schemeClr val="accent6">
                    <a:lumMod val="75000"/>
                  </a:schemeClr>
                </a:solidFill>
                <a:latin typeface="Calibri" panose="020F0502020204030204" pitchFamily="34" charset="0"/>
                <a:cs typeface="Calibri" panose="020F0502020204030204" pitchFamily="34" charset="0"/>
              </a:rPr>
              <a:t>for </a:t>
            </a:r>
            <a:r>
              <a:rPr lang="en-GB" sz="2200" dirty="0">
                <a:solidFill>
                  <a:schemeClr val="accent6">
                    <a:lumMod val="75000"/>
                  </a:schemeClr>
                </a:solidFill>
                <a:latin typeface="Calibri" panose="020F0502020204030204" pitchFamily="34" charset="0"/>
                <a:cs typeface="Calibri" panose="020F0502020204030204" pitchFamily="34" charset="0"/>
              </a:rPr>
              <a:t>the </a:t>
            </a:r>
            <a:r>
              <a:rPr lang="en-GB" sz="2200" b="1" dirty="0">
                <a:solidFill>
                  <a:schemeClr val="accent6">
                    <a:lumMod val="75000"/>
                  </a:schemeClr>
                </a:solidFill>
                <a:latin typeface="Calibri" panose="020F0502020204030204" pitchFamily="34" charset="0"/>
                <a:cs typeface="Calibri" panose="020F0502020204030204" pitchFamily="34" charset="0"/>
              </a:rPr>
              <a:t>3 pilots</a:t>
            </a:r>
            <a:r>
              <a:rPr lang="en-GB" sz="2200" dirty="0">
                <a:solidFill>
                  <a:schemeClr val="accent6">
                    <a:lumMod val="75000"/>
                  </a:schemeClr>
                </a:solidFill>
                <a:latin typeface="Calibri" panose="020F0502020204030204" pitchFamily="34" charset="0"/>
                <a:cs typeface="Calibri" panose="020F0502020204030204" pitchFamily="34" charset="0"/>
              </a:rPr>
              <a:t> in </a:t>
            </a:r>
            <a:r>
              <a:rPr lang="en-GB" sz="2200" b="1" dirty="0">
                <a:solidFill>
                  <a:schemeClr val="accent6">
                    <a:lumMod val="75000"/>
                  </a:schemeClr>
                </a:solidFill>
                <a:latin typeface="Calibri" panose="020F0502020204030204" pitchFamily="34" charset="0"/>
                <a:cs typeface="Calibri" panose="020F0502020204030204" pitchFamily="34" charset="0"/>
              </a:rPr>
              <a:t>France, Portugal and Spain</a:t>
            </a:r>
            <a:r>
              <a:rPr lang="en-GB" sz="2200" dirty="0">
                <a:solidFill>
                  <a:schemeClr val="accent6">
                    <a:lumMod val="75000"/>
                  </a:schemeClr>
                </a:solidFill>
                <a:latin typeface="Calibri" panose="020F0502020204030204" pitchFamily="34" charset="0"/>
                <a:cs typeface="Calibri" panose="020F0502020204030204" pitchFamily="34" charset="0"/>
              </a:rPr>
              <a:t>, and development concept proposal for Poland and Greece regions</a:t>
            </a:r>
            <a:r>
              <a:rPr lang="en-GB" sz="2200" dirty="0" smtClean="0">
                <a:solidFill>
                  <a:schemeClr val="accent6">
                    <a:lumMod val="75000"/>
                  </a:schemeClr>
                </a:solidFill>
                <a:latin typeface="Calibri" panose="020F0502020204030204" pitchFamily="34" charset="0"/>
                <a:cs typeface="Calibri" panose="020F0502020204030204" pitchFamily="34" charset="0"/>
              </a:rPr>
              <a:t>.</a:t>
            </a:r>
            <a:endParaRPr lang="en-GB" sz="2200" dirty="0">
              <a:solidFill>
                <a:schemeClr val="accent6">
                  <a:lumMod val="75000"/>
                </a:schemeClr>
              </a:solidFill>
              <a:latin typeface="Calibri" panose="020F0502020204030204" pitchFamily="34" charset="0"/>
              <a:cs typeface="Calibri" panose="020F0502020204030204" pitchFamily="34" charset="0"/>
            </a:endParaRPr>
          </a:p>
        </p:txBody>
      </p:sp>
      <p:sp>
        <p:nvSpPr>
          <p:cNvPr id="9" name="Espace réservé du texte 8"/>
          <p:cNvSpPr>
            <a:spLocks noGrp="1"/>
          </p:cNvSpPr>
          <p:nvPr>
            <p:ph type="body" sz="quarter" idx="13"/>
          </p:nvPr>
        </p:nvSpPr>
        <p:spPr/>
        <p:txBody>
          <a:bodyPr>
            <a:normAutofit lnSpcReduction="10000"/>
          </a:bodyPr>
          <a:lstStyle/>
          <a:p>
            <a:r>
              <a:rPr lang="en-US" dirty="0" smtClean="0"/>
              <a:t>PilotSTRATEGY </a:t>
            </a:r>
            <a:r>
              <a:rPr lang="en-US" dirty="0" smtClean="0"/>
              <a:t>Objectives and Multi-criteria approach</a:t>
            </a:r>
            <a:endParaRPr lang="fr-FR" dirty="0"/>
          </a:p>
        </p:txBody>
      </p:sp>
    </p:spTree>
    <p:extLst>
      <p:ext uri="{BB962C8B-B14F-4D97-AF65-F5344CB8AC3E}">
        <p14:creationId xmlns:p14="http://schemas.microsoft.com/office/powerpoint/2010/main" val="2505105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F7222-D74E-AF44-B485-1616FE7D891E}"/>
              </a:ext>
            </a:extLst>
          </p:cNvPr>
          <p:cNvSpPr>
            <a:spLocks noGrp="1"/>
          </p:cNvSpPr>
          <p:nvPr>
            <p:ph type="body" sz="quarter" idx="13"/>
          </p:nvPr>
        </p:nvSpPr>
        <p:spPr/>
        <p:txBody>
          <a:bodyPr/>
          <a:lstStyle/>
          <a:p>
            <a:r>
              <a:rPr lang="en-GB" dirty="0"/>
              <a:t>W</a:t>
            </a:r>
            <a:r>
              <a:rPr lang="en-GB" dirty="0" smtClean="0"/>
              <a:t>ere we are in 2023</a:t>
            </a:r>
            <a:endParaRPr lang="en-GB" dirty="0"/>
          </a:p>
        </p:txBody>
      </p:sp>
      <p:sp>
        <p:nvSpPr>
          <p:cNvPr id="6" name="Rectangle 5"/>
          <p:cNvSpPr/>
          <p:nvPr/>
        </p:nvSpPr>
        <p:spPr>
          <a:xfrm>
            <a:off x="974838" y="1811789"/>
            <a:ext cx="4996872" cy="3908762"/>
          </a:xfrm>
          <a:prstGeom prst="rect">
            <a:avLst/>
          </a:prstGeom>
        </p:spPr>
        <p:txBody>
          <a:bodyPr wrap="square">
            <a:spAutoFit/>
          </a:bodyPr>
          <a:lstStyle/>
          <a:p>
            <a:pPr marL="285750" indent="-285750">
              <a:spcAft>
                <a:spcPts val="1200"/>
              </a:spcAft>
              <a:buClr>
                <a:schemeClr val="tx1"/>
              </a:buClr>
              <a:buFont typeface="Wingdings" panose="05000000000000000000" pitchFamily="2" charset="2"/>
              <a:buChar char="Ø"/>
            </a:pPr>
            <a:r>
              <a:rPr lang="en-GB" dirty="0">
                <a:solidFill>
                  <a:schemeClr val="accent6">
                    <a:lumMod val="75000"/>
                  </a:schemeClr>
                </a:solidFill>
              </a:rPr>
              <a:t>Portugal and Spain decision on storage </a:t>
            </a:r>
            <a:r>
              <a:rPr lang="en-GB" dirty="0" smtClean="0">
                <a:solidFill>
                  <a:schemeClr val="accent6">
                    <a:lumMod val="75000"/>
                  </a:schemeClr>
                </a:solidFill>
              </a:rPr>
              <a:t>site: Portugal offshore and Spain onshore</a:t>
            </a:r>
            <a:endParaRPr lang="en-GB" dirty="0">
              <a:solidFill>
                <a:schemeClr val="accent6">
                  <a:lumMod val="75000"/>
                </a:schemeClr>
              </a:solidFill>
            </a:endParaRPr>
          </a:p>
          <a:p>
            <a:pPr marL="285750" indent="-285750">
              <a:spcAft>
                <a:spcPts val="1200"/>
              </a:spcAft>
              <a:buClr>
                <a:schemeClr val="tx1"/>
              </a:buClr>
              <a:buFont typeface="Wingdings" panose="05000000000000000000" pitchFamily="2" charset="2"/>
              <a:buChar char="Ø"/>
            </a:pPr>
            <a:r>
              <a:rPr lang="en-GB" dirty="0" smtClean="0">
                <a:solidFill>
                  <a:schemeClr val="accent6">
                    <a:lumMod val="75000"/>
                  </a:schemeClr>
                </a:solidFill>
              </a:rPr>
              <a:t>Storage </a:t>
            </a:r>
            <a:r>
              <a:rPr lang="en-GB" dirty="0">
                <a:solidFill>
                  <a:schemeClr val="accent6">
                    <a:lumMod val="75000"/>
                  </a:schemeClr>
                </a:solidFill>
              </a:rPr>
              <a:t>complex characterization: sampling, log analysis, experimental data, geophysical data </a:t>
            </a:r>
          </a:p>
          <a:p>
            <a:pPr marL="285750" indent="-285750">
              <a:spcAft>
                <a:spcPts val="1200"/>
              </a:spcAft>
              <a:buClr>
                <a:schemeClr val="tx1"/>
              </a:buClr>
              <a:buFont typeface="Wingdings" panose="05000000000000000000" pitchFamily="2" charset="2"/>
              <a:buChar char="Ø"/>
            </a:pPr>
            <a:r>
              <a:rPr lang="en-GB" dirty="0" smtClean="0">
                <a:solidFill>
                  <a:schemeClr val="accent6">
                    <a:lumMod val="75000"/>
                  </a:schemeClr>
                </a:solidFill>
              </a:rPr>
              <a:t>Launching </a:t>
            </a:r>
            <a:r>
              <a:rPr lang="en-GB" dirty="0">
                <a:solidFill>
                  <a:schemeClr val="accent6">
                    <a:lumMod val="75000"/>
                  </a:schemeClr>
                </a:solidFill>
              </a:rPr>
              <a:t>numerical models: models purposes and software</a:t>
            </a:r>
          </a:p>
          <a:p>
            <a:pPr marL="285750" indent="-285750">
              <a:spcAft>
                <a:spcPts val="1200"/>
              </a:spcAft>
              <a:buClr>
                <a:schemeClr val="tx1"/>
              </a:buClr>
              <a:buFont typeface="Wingdings" panose="05000000000000000000" pitchFamily="2" charset="2"/>
              <a:buChar char="Ø"/>
            </a:pPr>
            <a:r>
              <a:rPr lang="en-GB" dirty="0" smtClean="0">
                <a:solidFill>
                  <a:schemeClr val="accent6">
                    <a:lumMod val="75000"/>
                  </a:schemeClr>
                </a:solidFill>
              </a:rPr>
              <a:t>Building </a:t>
            </a:r>
            <a:r>
              <a:rPr lang="en-GB" dirty="0">
                <a:solidFill>
                  <a:schemeClr val="accent6">
                    <a:lumMod val="75000"/>
                  </a:schemeClr>
                </a:solidFill>
              </a:rPr>
              <a:t>CCS concept for the storage pilot</a:t>
            </a:r>
          </a:p>
          <a:p>
            <a:pPr marL="285750" indent="-285750">
              <a:spcAft>
                <a:spcPts val="1200"/>
              </a:spcAft>
              <a:buClr>
                <a:schemeClr val="tx1"/>
              </a:buClr>
              <a:buFont typeface="Wingdings" panose="05000000000000000000" pitchFamily="2" charset="2"/>
              <a:buChar char="Ø"/>
            </a:pPr>
            <a:r>
              <a:rPr lang="en-GB" dirty="0" smtClean="0">
                <a:solidFill>
                  <a:schemeClr val="accent6">
                    <a:lumMod val="75000"/>
                  </a:schemeClr>
                </a:solidFill>
              </a:rPr>
              <a:t>Risk </a:t>
            </a:r>
            <a:r>
              <a:rPr lang="en-GB" dirty="0">
                <a:solidFill>
                  <a:schemeClr val="accent6">
                    <a:lumMod val="75000"/>
                  </a:schemeClr>
                </a:solidFill>
              </a:rPr>
              <a:t>identification and Risk register </a:t>
            </a:r>
          </a:p>
          <a:p>
            <a:pPr marL="285750" indent="-285750">
              <a:spcAft>
                <a:spcPts val="1200"/>
              </a:spcAft>
              <a:buClr>
                <a:schemeClr val="tx1"/>
              </a:buClr>
              <a:buFont typeface="Wingdings" panose="05000000000000000000" pitchFamily="2" charset="2"/>
              <a:buChar char="Ø"/>
            </a:pPr>
            <a:r>
              <a:rPr lang="en-GB" dirty="0" smtClean="0">
                <a:solidFill>
                  <a:schemeClr val="accent6">
                    <a:lumMod val="75000"/>
                  </a:schemeClr>
                </a:solidFill>
              </a:rPr>
              <a:t>Community </a:t>
            </a:r>
            <a:r>
              <a:rPr lang="en-GB" dirty="0">
                <a:solidFill>
                  <a:schemeClr val="accent6">
                    <a:lumMod val="75000"/>
                  </a:schemeClr>
                </a:solidFill>
              </a:rPr>
              <a:t>profile &amp; Regional Stakeholder </a:t>
            </a:r>
            <a:r>
              <a:rPr lang="en-GB" dirty="0" smtClean="0">
                <a:solidFill>
                  <a:schemeClr val="accent6">
                    <a:lumMod val="75000"/>
                  </a:schemeClr>
                </a:solidFill>
              </a:rPr>
              <a:t>Committees</a:t>
            </a:r>
            <a:endParaRPr lang="en-GB" dirty="0">
              <a:solidFill>
                <a:schemeClr val="accent6">
                  <a:lumMod val="75000"/>
                </a:schemeClr>
              </a:solidFill>
            </a:endParaRPr>
          </a:p>
        </p:txBody>
      </p:sp>
      <p:pic>
        <p:nvPicPr>
          <p:cNvPr id="1026" name="Picture 2" descr="Seismic campaign in Spain's Ebro Ba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213" y="1660564"/>
            <a:ext cx="5112616" cy="3834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92212" y="5482827"/>
            <a:ext cx="5112617" cy="461665"/>
          </a:xfrm>
          <a:prstGeom prst="rect">
            <a:avLst/>
          </a:prstGeom>
        </p:spPr>
        <p:txBody>
          <a:bodyPr wrap="square">
            <a:spAutoFit/>
          </a:bodyPr>
          <a:lstStyle/>
          <a:p>
            <a:r>
              <a:rPr lang="en-US" sz="1200" i="1" dirty="0">
                <a:solidFill>
                  <a:srgbClr val="19525F"/>
                </a:solidFill>
                <a:latin typeface="Calibri" panose="020F0502020204030204" pitchFamily="34" charset="0"/>
              </a:rPr>
              <a:t>Picture: Fieldwork commences south of Aragon in Spain's Ebro Basin. </a:t>
            </a:r>
            <a:endParaRPr lang="en-US" sz="1200" i="1" dirty="0" smtClean="0">
              <a:solidFill>
                <a:srgbClr val="19525F"/>
              </a:solidFill>
              <a:latin typeface="Calibri" panose="020F0502020204030204" pitchFamily="34" charset="0"/>
            </a:endParaRPr>
          </a:p>
          <a:p>
            <a:r>
              <a:rPr lang="en-US" sz="1200" i="1" dirty="0" smtClean="0">
                <a:solidFill>
                  <a:srgbClr val="19525F"/>
                </a:solidFill>
                <a:latin typeface="Calibri" panose="020F0502020204030204" pitchFamily="34" charset="0"/>
              </a:rPr>
              <a:t>Credit</a:t>
            </a:r>
            <a:r>
              <a:rPr lang="en-US" sz="1200" i="1" dirty="0">
                <a:solidFill>
                  <a:srgbClr val="19525F"/>
                </a:solidFill>
                <a:latin typeface="Calibri" panose="020F0502020204030204" pitchFamily="34" charset="0"/>
              </a:rPr>
              <a:t>: IGME</a:t>
            </a:r>
            <a:endParaRPr lang="fr-FR" sz="1200" dirty="0"/>
          </a:p>
        </p:txBody>
      </p:sp>
    </p:spTree>
    <p:extLst>
      <p:ext uri="{BB962C8B-B14F-4D97-AF65-F5344CB8AC3E}">
        <p14:creationId xmlns:p14="http://schemas.microsoft.com/office/powerpoint/2010/main" val="16869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863999" y="1679510"/>
            <a:ext cx="9250059" cy="3769568"/>
          </a:xfrm>
        </p:spPr>
        <p:txBody>
          <a:bodyPr/>
          <a:lstStyle/>
          <a:p>
            <a:r>
              <a:rPr lang="en-US" dirty="0" smtClean="0"/>
              <a:t>CCS pilot – Fertilizer plant &gt; 300 </a:t>
            </a:r>
            <a:r>
              <a:rPr lang="en-US" dirty="0" err="1" smtClean="0"/>
              <a:t>kt</a:t>
            </a:r>
            <a:r>
              <a:rPr lang="en-US" dirty="0" smtClean="0"/>
              <a:t>/CO2 per year</a:t>
            </a:r>
            <a:endParaRPr lang="fr-FR" dirty="0"/>
          </a:p>
        </p:txBody>
      </p:sp>
      <p:sp>
        <p:nvSpPr>
          <p:cNvPr id="3" name="Espace réservé du texte 2"/>
          <p:cNvSpPr>
            <a:spLocks noGrp="1"/>
          </p:cNvSpPr>
          <p:nvPr>
            <p:ph type="body" sz="quarter" idx="13"/>
          </p:nvPr>
        </p:nvSpPr>
        <p:spPr/>
        <p:txBody>
          <a:bodyPr>
            <a:normAutofit/>
          </a:bodyPr>
          <a:lstStyle/>
          <a:p>
            <a:r>
              <a:rPr lang="en-GB" dirty="0" smtClean="0"/>
              <a:t>Paris Basin </a:t>
            </a:r>
            <a:r>
              <a:rPr lang="en-GB" dirty="0" err="1" smtClean="0"/>
              <a:t>Grandpuits</a:t>
            </a:r>
            <a:r>
              <a:rPr lang="en-GB" dirty="0" smtClean="0"/>
              <a:t> - French region</a:t>
            </a:r>
            <a:endParaRPr lang="en-GB" dirty="0"/>
          </a:p>
        </p:txBody>
      </p:sp>
      <p:grpSp>
        <p:nvGrpSpPr>
          <p:cNvPr id="23" name="Groupe 22"/>
          <p:cNvGrpSpPr/>
          <p:nvPr/>
        </p:nvGrpSpPr>
        <p:grpSpPr>
          <a:xfrm>
            <a:off x="1862511" y="2300577"/>
            <a:ext cx="8492777" cy="3896744"/>
            <a:chOff x="850679" y="2570921"/>
            <a:chExt cx="8492777" cy="3896744"/>
          </a:xfrm>
        </p:grpSpPr>
        <p:pic>
          <p:nvPicPr>
            <p:cNvPr id="6" name="Image 5"/>
            <p:cNvPicPr>
              <a:picLocks noChangeAspect="1"/>
            </p:cNvPicPr>
            <p:nvPr/>
          </p:nvPicPr>
          <p:blipFill>
            <a:blip r:embed="rId2"/>
            <a:stretch>
              <a:fillRect/>
            </a:stretch>
          </p:blipFill>
          <p:spPr>
            <a:xfrm>
              <a:off x="850679" y="2570921"/>
              <a:ext cx="4243388" cy="3738093"/>
            </a:xfrm>
            <a:prstGeom prst="rect">
              <a:avLst/>
            </a:prstGeom>
          </p:spPr>
        </p:pic>
        <p:sp>
          <p:nvSpPr>
            <p:cNvPr id="11" name="Rectangle 10"/>
            <p:cNvSpPr/>
            <p:nvPr/>
          </p:nvSpPr>
          <p:spPr>
            <a:xfrm>
              <a:off x="3040911" y="3571335"/>
              <a:ext cx="223284" cy="23512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flipH="1">
              <a:off x="3264195" y="3180920"/>
              <a:ext cx="1395735" cy="3904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flipV="1">
              <a:off x="3264195" y="3806456"/>
              <a:ext cx="1395734" cy="26612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9929" y="3153395"/>
              <a:ext cx="4683527" cy="3314270"/>
            </a:xfrm>
            <a:prstGeom prst="rect">
              <a:avLst/>
            </a:prstGeom>
          </p:spPr>
        </p:pic>
      </p:grpSp>
    </p:spTree>
    <p:extLst>
      <p:ext uri="{BB962C8B-B14F-4D97-AF65-F5344CB8AC3E}">
        <p14:creationId xmlns:p14="http://schemas.microsoft.com/office/powerpoint/2010/main" val="279806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normAutofit/>
          </a:bodyPr>
          <a:lstStyle/>
          <a:p>
            <a:r>
              <a:rPr lang="en-GB" dirty="0"/>
              <a:t>Paris Basin </a:t>
            </a:r>
            <a:r>
              <a:rPr lang="en-GB" dirty="0" err="1"/>
              <a:t>Grandpuits</a:t>
            </a:r>
            <a:r>
              <a:rPr lang="en-GB" dirty="0"/>
              <a:t> </a:t>
            </a:r>
            <a:r>
              <a:rPr lang="en-GB" dirty="0" smtClean="0"/>
              <a:t>(France)</a:t>
            </a:r>
            <a:endParaRPr lang="en-GB" dirty="0"/>
          </a:p>
        </p:txBody>
      </p:sp>
      <p:grpSp>
        <p:nvGrpSpPr>
          <p:cNvPr id="13" name="Groupe 12"/>
          <p:cNvGrpSpPr/>
          <p:nvPr/>
        </p:nvGrpSpPr>
        <p:grpSpPr>
          <a:xfrm>
            <a:off x="5449418" y="1845079"/>
            <a:ext cx="5507355" cy="4874467"/>
            <a:chOff x="5449418" y="1845079"/>
            <a:chExt cx="5507355" cy="4874467"/>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5449418" y="1845079"/>
              <a:ext cx="5507355" cy="4610735"/>
            </a:xfrm>
            <a:prstGeom prst="rect">
              <a:avLst/>
            </a:prstGeom>
          </p:spPr>
        </p:pic>
        <p:sp>
          <p:nvSpPr>
            <p:cNvPr id="7" name="Rectangle 6"/>
            <p:cNvSpPr/>
            <p:nvPr/>
          </p:nvSpPr>
          <p:spPr>
            <a:xfrm>
              <a:off x="7138950" y="6457936"/>
              <a:ext cx="1184940" cy="261610"/>
            </a:xfrm>
            <a:prstGeom prst="rect">
              <a:avLst/>
            </a:prstGeom>
          </p:spPr>
          <p:txBody>
            <a:bodyPr wrap="none">
              <a:spAutoFit/>
            </a:bodyPr>
            <a:lstStyle/>
            <a:p>
              <a:r>
                <a:rPr lang="fr-FR" sz="1100" i="1" dirty="0">
                  <a:solidFill>
                    <a:schemeClr val="bg2"/>
                  </a:solidFill>
                </a:rPr>
                <a:t>Mas et al., 2022</a:t>
              </a:r>
            </a:p>
          </p:txBody>
        </p:sp>
        <p:sp>
          <p:nvSpPr>
            <p:cNvPr id="8" name="Étoile à 5 branches 7"/>
            <p:cNvSpPr/>
            <p:nvPr/>
          </p:nvSpPr>
          <p:spPr>
            <a:xfrm>
              <a:off x="7323151" y="5184250"/>
              <a:ext cx="87465" cy="87465"/>
            </a:xfrm>
            <a:prstGeom prst="star5">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à 5 branches 8"/>
            <p:cNvSpPr/>
            <p:nvPr/>
          </p:nvSpPr>
          <p:spPr>
            <a:xfrm>
              <a:off x="6977433" y="5742170"/>
              <a:ext cx="87465" cy="87465"/>
            </a:xfrm>
            <a:prstGeom prst="star5">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8954491" y="3468098"/>
              <a:ext cx="87465" cy="87465"/>
            </a:xfrm>
            <a:prstGeom prst="star5">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Rectangle 10"/>
          <p:cNvSpPr/>
          <p:nvPr/>
        </p:nvSpPr>
        <p:spPr>
          <a:xfrm>
            <a:off x="548671" y="1770968"/>
            <a:ext cx="5625528" cy="4462760"/>
          </a:xfrm>
          <a:prstGeom prst="rect">
            <a:avLst/>
          </a:prstGeom>
        </p:spPr>
        <p:txBody>
          <a:bodyPr wrap="square">
            <a:spAutoFit/>
          </a:bodyPr>
          <a:lstStyle/>
          <a:p>
            <a:pPr marL="285750" lvl="0" indent="-285750">
              <a:spcAft>
                <a:spcPts val="600"/>
              </a:spcAft>
              <a:buClr>
                <a:srgbClr val="E87B1C"/>
              </a:buClr>
              <a:buFont typeface="Wingdings" panose="05000000000000000000" pitchFamily="2" charset="2"/>
              <a:buChar char="Ø"/>
            </a:pPr>
            <a:r>
              <a:rPr lang="en-US" dirty="0">
                <a:solidFill>
                  <a:schemeClr val="bg1"/>
                </a:solidFill>
              </a:rPr>
              <a:t>Dogger </a:t>
            </a:r>
            <a:r>
              <a:rPr lang="en-US" dirty="0" smtClean="0">
                <a:solidFill>
                  <a:schemeClr val="bg1"/>
                </a:solidFill>
              </a:rPr>
              <a:t>Reservoir</a:t>
            </a:r>
          </a:p>
          <a:p>
            <a:pPr marL="285750" lvl="0" indent="-285750">
              <a:spcAft>
                <a:spcPts val="600"/>
              </a:spcAft>
              <a:buClr>
                <a:srgbClr val="E87B1C"/>
              </a:buClr>
              <a:buFont typeface="Wingdings" panose="05000000000000000000" pitchFamily="2" charset="2"/>
              <a:buChar char="Ø"/>
            </a:pPr>
            <a:r>
              <a:rPr lang="en-US" dirty="0" smtClean="0">
                <a:solidFill>
                  <a:schemeClr val="bg1"/>
                </a:solidFill>
              </a:rPr>
              <a:t>intensely </a:t>
            </a:r>
            <a:r>
              <a:rPr lang="en-US" dirty="0">
                <a:solidFill>
                  <a:schemeClr val="bg1"/>
                </a:solidFill>
              </a:rPr>
              <a:t>exploited reservoir : </a:t>
            </a:r>
            <a:endParaRPr lang="en-US" dirty="0" smtClean="0">
              <a:solidFill>
                <a:schemeClr val="bg1"/>
              </a:solidFill>
            </a:endParaRPr>
          </a:p>
          <a:p>
            <a:pPr marL="742950" lvl="1" indent="-285750">
              <a:spcAft>
                <a:spcPts val="600"/>
              </a:spcAft>
              <a:buClr>
                <a:srgbClr val="E87B1C"/>
              </a:buClr>
              <a:buFont typeface="Arial" panose="020B0604020202020204" pitchFamily="34" charset="0"/>
              <a:buChar char="•"/>
            </a:pPr>
            <a:r>
              <a:rPr lang="en-US" dirty="0" smtClean="0">
                <a:solidFill>
                  <a:schemeClr val="bg1"/>
                </a:solidFill>
              </a:rPr>
              <a:t>geothermal </a:t>
            </a:r>
            <a:r>
              <a:rPr lang="en-US" dirty="0">
                <a:solidFill>
                  <a:schemeClr val="bg1"/>
                </a:solidFill>
              </a:rPr>
              <a:t>for </a:t>
            </a:r>
            <a:r>
              <a:rPr lang="en-US" dirty="0" smtClean="0">
                <a:solidFill>
                  <a:schemeClr val="bg1"/>
                </a:solidFill>
              </a:rPr>
              <a:t>decades,</a:t>
            </a:r>
          </a:p>
          <a:p>
            <a:pPr marL="742950" lvl="1" indent="-285750">
              <a:spcAft>
                <a:spcPts val="600"/>
              </a:spcAft>
              <a:buClr>
                <a:srgbClr val="E87B1C"/>
              </a:buClr>
              <a:buFont typeface="Arial" panose="020B0604020202020204" pitchFamily="34" charset="0"/>
              <a:buChar char="•"/>
            </a:pPr>
            <a:r>
              <a:rPr lang="en-US" dirty="0" smtClean="0">
                <a:solidFill>
                  <a:schemeClr val="bg1"/>
                </a:solidFill>
              </a:rPr>
              <a:t>Oil &amp; gas exploration/production</a:t>
            </a:r>
          </a:p>
          <a:p>
            <a:pPr marL="742950" lvl="1" indent="-285750">
              <a:spcAft>
                <a:spcPts val="600"/>
              </a:spcAft>
              <a:buClr>
                <a:srgbClr val="E87B1C"/>
              </a:buClr>
              <a:buFont typeface="Arial" panose="020B0604020202020204" pitchFamily="34" charset="0"/>
              <a:buChar char="•"/>
            </a:pPr>
            <a:r>
              <a:rPr lang="en-US" dirty="0" smtClean="0">
                <a:solidFill>
                  <a:schemeClr val="bg1"/>
                </a:solidFill>
              </a:rPr>
              <a:t>Dynamic </a:t>
            </a:r>
            <a:r>
              <a:rPr lang="en-US" dirty="0">
                <a:solidFill>
                  <a:schemeClr val="bg1"/>
                </a:solidFill>
              </a:rPr>
              <a:t>data (</a:t>
            </a:r>
            <a:r>
              <a:rPr lang="en-US" dirty="0" smtClean="0">
                <a:solidFill>
                  <a:schemeClr val="bg1"/>
                </a:solidFill>
              </a:rPr>
              <a:t>geothermal)</a:t>
            </a:r>
          </a:p>
          <a:p>
            <a:pPr marL="742950" lvl="1" indent="-285750">
              <a:spcAft>
                <a:spcPts val="600"/>
              </a:spcAft>
              <a:buClr>
                <a:srgbClr val="E87B1C"/>
              </a:buClr>
              <a:buFont typeface="Arial" panose="020B0604020202020204" pitchFamily="34" charset="0"/>
              <a:buChar char="•"/>
            </a:pPr>
            <a:r>
              <a:rPr lang="en-US" dirty="0" smtClean="0">
                <a:solidFill>
                  <a:schemeClr val="bg1"/>
                </a:solidFill>
              </a:rPr>
              <a:t>Cores </a:t>
            </a:r>
            <a:r>
              <a:rPr lang="en-US" dirty="0">
                <a:solidFill>
                  <a:schemeClr val="bg1"/>
                </a:solidFill>
              </a:rPr>
              <a:t>and </a:t>
            </a:r>
            <a:r>
              <a:rPr lang="en-US" dirty="0" err="1">
                <a:solidFill>
                  <a:schemeClr val="bg1"/>
                </a:solidFill>
              </a:rPr>
              <a:t>petrophysics</a:t>
            </a:r>
            <a:r>
              <a:rPr lang="en-US" dirty="0">
                <a:solidFill>
                  <a:schemeClr val="bg1"/>
                </a:solidFill>
              </a:rPr>
              <a:t> (oil reservoir)</a:t>
            </a:r>
            <a:br>
              <a:rPr lang="en-US" dirty="0">
                <a:solidFill>
                  <a:schemeClr val="bg1"/>
                </a:solidFill>
              </a:rPr>
            </a:br>
            <a:endParaRPr lang="en-US" dirty="0" smtClean="0">
              <a:solidFill>
                <a:schemeClr val="bg1"/>
              </a:solidFill>
            </a:endParaRPr>
          </a:p>
          <a:p>
            <a:pPr marL="285750" lvl="0" indent="-285750">
              <a:spcAft>
                <a:spcPts val="600"/>
              </a:spcAft>
              <a:buClr>
                <a:srgbClr val="E87B1C"/>
              </a:buClr>
              <a:buFont typeface="Wingdings" panose="05000000000000000000" pitchFamily="2" charset="2"/>
              <a:buChar char="Ø"/>
            </a:pPr>
            <a:r>
              <a:rPr lang="en-US" dirty="0" smtClean="0">
                <a:solidFill>
                  <a:schemeClr val="bg1"/>
                </a:solidFill>
              </a:rPr>
              <a:t> </a:t>
            </a:r>
            <a:r>
              <a:rPr lang="en-US" dirty="0">
                <a:solidFill>
                  <a:schemeClr val="bg1"/>
                </a:solidFill>
              </a:rPr>
              <a:t>New knowledge, new data of the storage complex, </a:t>
            </a:r>
          </a:p>
          <a:p>
            <a:pPr marL="742950" lvl="1" indent="-285750">
              <a:spcAft>
                <a:spcPts val="600"/>
              </a:spcAft>
              <a:buClr>
                <a:srgbClr val="E87B1C"/>
              </a:buClr>
              <a:buFont typeface="Arial" panose="020B0604020202020204" pitchFamily="34" charset="0"/>
              <a:buChar char="•"/>
            </a:pPr>
            <a:r>
              <a:rPr lang="en-US" dirty="0">
                <a:solidFill>
                  <a:schemeClr val="bg1"/>
                </a:solidFill>
              </a:rPr>
              <a:t>3D seismic acquisition in June 2022</a:t>
            </a:r>
          </a:p>
          <a:p>
            <a:pPr marL="742950" lvl="1" indent="-285750">
              <a:spcAft>
                <a:spcPts val="600"/>
              </a:spcAft>
              <a:buClr>
                <a:srgbClr val="E87B1C"/>
              </a:buClr>
              <a:buFont typeface="Arial" panose="020B0604020202020204" pitchFamily="34" charset="0"/>
              <a:buChar char="•"/>
            </a:pPr>
            <a:r>
              <a:rPr lang="en-US" dirty="0">
                <a:solidFill>
                  <a:schemeClr val="bg1"/>
                </a:solidFill>
              </a:rPr>
              <a:t>Geochemical experimental data</a:t>
            </a:r>
          </a:p>
          <a:p>
            <a:pPr marL="742950" lvl="1" indent="-285750">
              <a:spcAft>
                <a:spcPts val="600"/>
              </a:spcAft>
              <a:buClr>
                <a:srgbClr val="E87B1C"/>
              </a:buClr>
              <a:buFont typeface="Arial" panose="020B0604020202020204" pitchFamily="34" charset="0"/>
              <a:buChar char="•"/>
            </a:pPr>
            <a:r>
              <a:rPr lang="en-US" dirty="0" err="1">
                <a:solidFill>
                  <a:schemeClr val="bg1"/>
                </a:solidFill>
              </a:rPr>
              <a:t>Geomechanical</a:t>
            </a:r>
            <a:r>
              <a:rPr lang="en-US" dirty="0">
                <a:solidFill>
                  <a:schemeClr val="bg1"/>
                </a:solidFill>
              </a:rPr>
              <a:t> tests</a:t>
            </a:r>
          </a:p>
          <a:p>
            <a:pPr marL="285750" indent="-285750">
              <a:spcAft>
                <a:spcPts val="600"/>
              </a:spcAft>
              <a:buClr>
                <a:srgbClr val="E87B1C"/>
              </a:buClr>
              <a:buFont typeface="Wingdings" panose="05000000000000000000" pitchFamily="2" charset="2"/>
              <a:buChar char="Ø"/>
            </a:pPr>
            <a:endParaRPr lang="en-US" dirty="0">
              <a:solidFill>
                <a:schemeClr val="bg1"/>
              </a:solidFill>
            </a:endParaRPr>
          </a:p>
        </p:txBody>
      </p:sp>
    </p:spTree>
    <p:extLst>
      <p:ext uri="{BB962C8B-B14F-4D97-AF65-F5344CB8AC3E}">
        <p14:creationId xmlns:p14="http://schemas.microsoft.com/office/powerpoint/2010/main" val="285139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95BAC1-125D-DE45-921A-0E9E5C78B2F2}"/>
              </a:ext>
            </a:extLst>
          </p:cNvPr>
          <p:cNvSpPr>
            <a:spLocks noGrp="1"/>
          </p:cNvSpPr>
          <p:nvPr>
            <p:ph type="body" sz="quarter" idx="13"/>
          </p:nvPr>
        </p:nvSpPr>
        <p:spPr>
          <a:xfrm>
            <a:off x="5442688" y="772187"/>
            <a:ext cx="5087006" cy="839755"/>
          </a:xfrm>
        </p:spPr>
        <p:txBody>
          <a:bodyPr>
            <a:normAutofit lnSpcReduction="10000"/>
          </a:bodyPr>
          <a:lstStyle/>
          <a:p>
            <a:r>
              <a:rPr lang="en-GB" dirty="0" smtClean="0"/>
              <a:t>Paris Basin </a:t>
            </a:r>
            <a:r>
              <a:rPr lang="en-GB" dirty="0" err="1" smtClean="0"/>
              <a:t>Grandpuits</a:t>
            </a:r>
            <a:r>
              <a:rPr lang="en-GB" dirty="0" smtClean="0"/>
              <a:t> - French region</a:t>
            </a:r>
            <a:endParaRPr lang="en-GB" dirty="0"/>
          </a:p>
        </p:txBody>
      </p:sp>
      <p:sp>
        <p:nvSpPr>
          <p:cNvPr id="5" name="Rectangle 4"/>
          <p:cNvSpPr/>
          <p:nvPr/>
        </p:nvSpPr>
        <p:spPr>
          <a:xfrm>
            <a:off x="5442688" y="1822403"/>
            <a:ext cx="5625528" cy="4093428"/>
          </a:xfrm>
          <a:prstGeom prst="rect">
            <a:avLst/>
          </a:prstGeom>
        </p:spPr>
        <p:txBody>
          <a:bodyPr wrap="square">
            <a:spAutoFit/>
          </a:bodyPr>
          <a:lstStyle/>
          <a:p>
            <a:pPr marL="285750" indent="-285750">
              <a:spcAft>
                <a:spcPts val="600"/>
              </a:spcAft>
              <a:buClr>
                <a:srgbClr val="E87B1C"/>
              </a:buClr>
              <a:buFont typeface="Wingdings" panose="05000000000000000000" pitchFamily="2" charset="2"/>
              <a:buChar char="Ø"/>
            </a:pPr>
            <a:r>
              <a:rPr lang="en-US" sz="2000" dirty="0" smtClean="0">
                <a:solidFill>
                  <a:schemeClr val="bg1"/>
                </a:solidFill>
              </a:rPr>
              <a:t>CCS concept and pilot design</a:t>
            </a:r>
          </a:p>
          <a:p>
            <a:pPr marL="742950" lvl="1" indent="-285750">
              <a:spcAft>
                <a:spcPts val="600"/>
              </a:spcAft>
              <a:buClr>
                <a:srgbClr val="E87B1C"/>
              </a:buClr>
              <a:buFont typeface="Arial" panose="020B0604020202020204" pitchFamily="34" charset="0"/>
              <a:buChar char="•"/>
            </a:pPr>
            <a:r>
              <a:rPr lang="en-US" sz="2000" dirty="0" smtClean="0">
                <a:solidFill>
                  <a:schemeClr val="bg1"/>
                </a:solidFill>
              </a:rPr>
              <a:t>CO</a:t>
            </a:r>
            <a:r>
              <a:rPr lang="en-US" sz="2000" baseline="-25000" dirty="0" smtClean="0">
                <a:solidFill>
                  <a:schemeClr val="bg1"/>
                </a:solidFill>
              </a:rPr>
              <a:t>2</a:t>
            </a:r>
            <a:r>
              <a:rPr lang="en-US" sz="2000" dirty="0" smtClean="0">
                <a:solidFill>
                  <a:schemeClr val="bg1"/>
                </a:solidFill>
              </a:rPr>
              <a:t> source: Fertilizer plant</a:t>
            </a:r>
          </a:p>
          <a:p>
            <a:pPr marL="742950" lvl="1" indent="-285750">
              <a:spcAft>
                <a:spcPts val="600"/>
              </a:spcAft>
              <a:buClr>
                <a:srgbClr val="E87B1C"/>
              </a:buClr>
              <a:buFont typeface="Arial" panose="020B0604020202020204" pitchFamily="34" charset="0"/>
              <a:buChar char="•"/>
            </a:pPr>
            <a:r>
              <a:rPr lang="en-US" sz="2000" dirty="0" smtClean="0">
                <a:solidFill>
                  <a:schemeClr val="bg1"/>
                </a:solidFill>
              </a:rPr>
              <a:t>Transport: new pipeline or truck (economic and societal insights)*</a:t>
            </a:r>
          </a:p>
          <a:p>
            <a:pPr marL="742950" lvl="1" indent="-285750">
              <a:spcAft>
                <a:spcPts val="600"/>
              </a:spcAft>
              <a:buClr>
                <a:srgbClr val="E87B1C"/>
              </a:buClr>
              <a:buFont typeface="Arial" panose="020B0604020202020204" pitchFamily="34" charset="0"/>
              <a:buChar char="•"/>
            </a:pPr>
            <a:r>
              <a:rPr lang="en-US" sz="2000" dirty="0" smtClean="0">
                <a:solidFill>
                  <a:schemeClr val="bg1"/>
                </a:solidFill>
              </a:rPr>
              <a:t>Wellbore design: location, equipment, profile</a:t>
            </a:r>
            <a:endParaRPr lang="en-US" sz="2000" dirty="0">
              <a:solidFill>
                <a:schemeClr val="bg1"/>
              </a:solidFill>
            </a:endParaRPr>
          </a:p>
          <a:p>
            <a:pPr marL="285750" lvl="0" indent="-285750">
              <a:spcAft>
                <a:spcPts val="600"/>
              </a:spcAft>
              <a:buClr>
                <a:srgbClr val="E87B1C"/>
              </a:buClr>
              <a:buFont typeface="Wingdings" panose="05000000000000000000" pitchFamily="2" charset="2"/>
              <a:buChar char="Ø"/>
            </a:pPr>
            <a:r>
              <a:rPr lang="en-US" sz="2000" dirty="0" smtClean="0">
                <a:solidFill>
                  <a:schemeClr val="bg1"/>
                </a:solidFill>
              </a:rPr>
              <a:t>Risk Register and likelihood calculation, </a:t>
            </a:r>
            <a:endParaRPr lang="en-US" sz="2000" dirty="0">
              <a:solidFill>
                <a:schemeClr val="bg1"/>
              </a:solidFill>
            </a:endParaRPr>
          </a:p>
          <a:p>
            <a:pPr marL="742950" lvl="1" indent="-285750">
              <a:spcAft>
                <a:spcPts val="600"/>
              </a:spcAft>
              <a:buClr>
                <a:srgbClr val="E87B1C"/>
              </a:buClr>
              <a:buFont typeface="Arial" panose="020B0604020202020204" pitchFamily="34" charset="0"/>
              <a:buChar char="•"/>
            </a:pPr>
            <a:r>
              <a:rPr lang="en-US" sz="2000" dirty="0" smtClean="0">
                <a:solidFill>
                  <a:schemeClr val="bg1"/>
                </a:solidFill>
              </a:rPr>
              <a:t>Technical risks</a:t>
            </a:r>
            <a:endParaRPr lang="en-US" sz="2000" dirty="0">
              <a:solidFill>
                <a:schemeClr val="bg1"/>
              </a:solidFill>
            </a:endParaRPr>
          </a:p>
          <a:p>
            <a:pPr marL="742950" lvl="1" indent="-285750">
              <a:spcAft>
                <a:spcPts val="600"/>
              </a:spcAft>
              <a:buClr>
                <a:srgbClr val="E87B1C"/>
              </a:buClr>
              <a:buFont typeface="Arial" panose="020B0604020202020204" pitchFamily="34" charset="0"/>
              <a:buChar char="•"/>
            </a:pPr>
            <a:r>
              <a:rPr lang="en-US" sz="2000" dirty="0" smtClean="0">
                <a:solidFill>
                  <a:schemeClr val="bg1"/>
                </a:solidFill>
              </a:rPr>
              <a:t>Quantitative approach (and qualitative)</a:t>
            </a:r>
          </a:p>
          <a:p>
            <a:pPr marL="742950" lvl="1" indent="-285750">
              <a:spcAft>
                <a:spcPts val="600"/>
              </a:spcAft>
              <a:buClr>
                <a:srgbClr val="E87B1C"/>
              </a:buClr>
              <a:buFont typeface="Arial" panose="020B0604020202020204" pitchFamily="34" charset="0"/>
              <a:buChar char="•"/>
            </a:pPr>
            <a:r>
              <a:rPr lang="en-US" sz="2000" dirty="0" smtClean="0">
                <a:solidFill>
                  <a:schemeClr val="bg1"/>
                </a:solidFill>
              </a:rPr>
              <a:t>Stakeholder consultation</a:t>
            </a:r>
          </a:p>
          <a:p>
            <a:pPr marL="285750" indent="-285750">
              <a:spcAft>
                <a:spcPts val="600"/>
              </a:spcAft>
              <a:buClr>
                <a:srgbClr val="E87B1C"/>
              </a:buClr>
              <a:buFont typeface="Wingdings" panose="05000000000000000000" pitchFamily="2" charset="2"/>
              <a:buChar char="Ø"/>
            </a:pPr>
            <a:endParaRPr lang="en-US" sz="2000" dirty="0">
              <a:solidFill>
                <a:schemeClr val="bg1"/>
              </a:solidFill>
            </a:endParaRPr>
          </a:p>
        </p:txBody>
      </p:sp>
      <p:pic>
        <p:nvPicPr>
          <p:cNvPr id="6" name="Image 5"/>
          <p:cNvPicPr>
            <a:picLocks noChangeAspect="1"/>
          </p:cNvPicPr>
          <p:nvPr/>
        </p:nvPicPr>
        <p:blipFill>
          <a:blip r:embed="rId3"/>
          <a:stretch>
            <a:fillRect/>
          </a:stretch>
        </p:blipFill>
        <p:spPr>
          <a:xfrm>
            <a:off x="720568" y="606165"/>
            <a:ext cx="4421948" cy="2675247"/>
          </a:xfrm>
          <a:prstGeom prst="rect">
            <a:avLst/>
          </a:prstGeom>
        </p:spPr>
      </p:pic>
      <p:pic>
        <p:nvPicPr>
          <p:cNvPr id="7" name="Image 6"/>
          <p:cNvPicPr/>
          <p:nvPr/>
        </p:nvPicPr>
        <p:blipFill rotWithShape="1">
          <a:blip r:embed="rId4" cstate="print">
            <a:extLst>
              <a:ext uri="{28A0092B-C50C-407E-A947-70E740481C1C}">
                <a14:useLocalDpi xmlns:a14="http://schemas.microsoft.com/office/drawing/2010/main" val="0"/>
              </a:ext>
            </a:extLst>
          </a:blip>
          <a:srcRect t="48423"/>
          <a:stretch/>
        </p:blipFill>
        <p:spPr>
          <a:xfrm>
            <a:off x="527759" y="3411110"/>
            <a:ext cx="4807566" cy="2851854"/>
          </a:xfrm>
          <a:prstGeom prst="rect">
            <a:avLst/>
          </a:prstGeom>
        </p:spPr>
      </p:pic>
    </p:spTree>
    <p:extLst>
      <p:ext uri="{BB962C8B-B14F-4D97-AF65-F5344CB8AC3E}">
        <p14:creationId xmlns:p14="http://schemas.microsoft.com/office/powerpoint/2010/main" val="426601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normAutofit lnSpcReduction="10000"/>
          </a:bodyPr>
          <a:lstStyle/>
          <a:p>
            <a:r>
              <a:rPr lang="de-DE" dirty="0" err="1" smtClean="0"/>
              <a:t>Overview</a:t>
            </a:r>
            <a:r>
              <a:rPr lang="de-DE" dirty="0" smtClean="0"/>
              <a:t> on </a:t>
            </a:r>
            <a:r>
              <a:rPr lang="de-DE" dirty="0" err="1" smtClean="0"/>
              <a:t>societal</a:t>
            </a:r>
            <a:r>
              <a:rPr lang="de-DE" dirty="0" smtClean="0"/>
              <a:t> </a:t>
            </a:r>
            <a:r>
              <a:rPr lang="de-DE" dirty="0" err="1" smtClean="0"/>
              <a:t>participation</a:t>
            </a:r>
            <a:r>
              <a:rPr lang="de-DE" dirty="0" smtClean="0"/>
              <a:t> </a:t>
            </a:r>
            <a:r>
              <a:rPr lang="de-DE" dirty="0" err="1" smtClean="0"/>
              <a:t>and</a:t>
            </a:r>
            <a:r>
              <a:rPr lang="de-DE" dirty="0" smtClean="0"/>
              <a:t> </a:t>
            </a:r>
            <a:r>
              <a:rPr lang="de-DE" dirty="0" err="1" smtClean="0"/>
              <a:t>engagement</a:t>
            </a:r>
            <a:r>
              <a:rPr lang="de-DE" dirty="0" smtClean="0"/>
              <a:t> in PilotSTRATEGY</a:t>
            </a:r>
            <a:endParaRPr lang="de-DE" dirty="0"/>
          </a:p>
        </p:txBody>
      </p:sp>
      <p:pic>
        <p:nvPicPr>
          <p:cNvPr id="8" name="Bildplatzhalter 7"/>
          <p:cNvPicPr>
            <a:picLocks noGrp="1" noChangeAspect="1"/>
          </p:cNvPicPr>
          <p:nvPr>
            <p:ph type="pic" sz="quarter" idx="4294967295"/>
          </p:nvPr>
        </p:nvPicPr>
        <p:blipFill>
          <a:blip r:embed="rId3" cstate="hqprint">
            <a:extLst>
              <a:ext uri="{28A0092B-C50C-407E-A947-70E740481C1C}">
                <a14:useLocalDpi xmlns:a14="http://schemas.microsoft.com/office/drawing/2010/main" val="0"/>
              </a:ext>
            </a:extLst>
          </a:blip>
          <a:srcRect l="22965" r="22965"/>
          <a:stretch>
            <a:fillRect/>
          </a:stretch>
        </p:blipFill>
        <p:spPr>
          <a:xfrm>
            <a:off x="10283825" y="1543050"/>
            <a:ext cx="1908175" cy="1973263"/>
          </a:xfrm>
          <a:prstGeom prst="rect">
            <a:avLst/>
          </a:prstGeom>
        </p:spPr>
      </p:pic>
      <p:sp>
        <p:nvSpPr>
          <p:cNvPr id="7" name="Rechteck 6"/>
          <p:cNvSpPr/>
          <p:nvPr/>
        </p:nvSpPr>
        <p:spPr>
          <a:xfrm>
            <a:off x="6771803" y="6475256"/>
            <a:ext cx="5304657" cy="246221"/>
          </a:xfrm>
          <a:prstGeom prst="rect">
            <a:avLst/>
          </a:prstGeom>
        </p:spPr>
        <p:txBody>
          <a:bodyPr wrap="none">
            <a:spAutoFit/>
          </a:bodyPr>
          <a:lstStyle/>
          <a:p>
            <a:r>
              <a:rPr lang="en-US" sz="1000" smtClean="0">
                <a:solidFill>
                  <a:schemeClr val="accent5"/>
                </a:solidFill>
                <a:latin typeface="-apple-system"/>
              </a:rPr>
              <a:t>Photos by </a:t>
            </a:r>
            <a:r>
              <a:rPr lang="de-DE" sz="1000">
                <a:solidFill>
                  <a:srgbClr val="111111"/>
                </a:solidFill>
                <a:latin typeface="-apple-system"/>
              </a:rPr>
              <a:t> </a:t>
            </a:r>
            <a:r>
              <a:rPr lang="de-DE" sz="1000" smtClean="0">
                <a:solidFill>
                  <a:srgbClr val="767676"/>
                </a:solidFill>
                <a:latin typeface="-apple-system"/>
                <a:hlinkClick r:id="rId4"/>
              </a:rPr>
              <a:t>FORTYTWO</a:t>
            </a:r>
            <a:r>
              <a:rPr lang="de-DE" sz="1000" smtClean="0">
                <a:solidFill>
                  <a:srgbClr val="767676"/>
                </a:solidFill>
                <a:latin typeface="-apple-system"/>
              </a:rPr>
              <a:t>, by</a:t>
            </a:r>
            <a:r>
              <a:rPr lang="de-DE" sz="1000">
                <a:solidFill>
                  <a:srgbClr val="111111"/>
                </a:solidFill>
                <a:latin typeface="-apple-system"/>
              </a:rPr>
              <a:t> </a:t>
            </a:r>
            <a:r>
              <a:rPr lang="en-US" sz="1000">
                <a:solidFill>
                  <a:schemeClr val="accent5"/>
                </a:solidFill>
                <a:latin typeface="-apple-system"/>
              </a:rPr>
              <a:t> </a:t>
            </a:r>
            <a:r>
              <a:rPr lang="en-US" sz="1000">
                <a:solidFill>
                  <a:schemeClr val="accent5"/>
                </a:solidFill>
                <a:latin typeface="-apple-system"/>
                <a:hlinkClick r:id="rId5"/>
              </a:rPr>
              <a:t>Christin Hume</a:t>
            </a:r>
            <a:r>
              <a:rPr lang="en-US" sz="1000">
                <a:solidFill>
                  <a:schemeClr val="accent5"/>
                </a:solidFill>
                <a:latin typeface="-apple-system"/>
              </a:rPr>
              <a:t> </a:t>
            </a:r>
            <a:r>
              <a:rPr lang="de-DE" sz="1000">
                <a:solidFill>
                  <a:schemeClr val="accent5"/>
                </a:solidFill>
              </a:rPr>
              <a:t>by </a:t>
            </a:r>
            <a:r>
              <a:rPr lang="de-DE" sz="1000">
                <a:solidFill>
                  <a:schemeClr val="accent5"/>
                </a:solidFill>
                <a:hlinkClick r:id="rId6"/>
              </a:rPr>
              <a:t>Markus </a:t>
            </a:r>
            <a:r>
              <a:rPr lang="de-DE" sz="1000" smtClean="0">
                <a:solidFill>
                  <a:schemeClr val="accent5"/>
                </a:solidFill>
                <a:hlinkClick r:id="rId6"/>
              </a:rPr>
              <a:t>Winkler</a:t>
            </a:r>
            <a:r>
              <a:rPr lang="de-DE" sz="1000" smtClean="0">
                <a:solidFill>
                  <a:schemeClr val="accent5"/>
                </a:solidFill>
              </a:rPr>
              <a:t> by</a:t>
            </a:r>
            <a:r>
              <a:rPr lang="de-DE" sz="1000">
                <a:solidFill>
                  <a:schemeClr val="accent5"/>
                </a:solidFill>
              </a:rPr>
              <a:t> </a:t>
            </a:r>
            <a:r>
              <a:rPr lang="de-DE" sz="1000">
                <a:solidFill>
                  <a:schemeClr val="accent5"/>
                </a:solidFill>
                <a:hlinkClick r:id="rId7"/>
              </a:rPr>
              <a:t>Ave </a:t>
            </a:r>
            <a:r>
              <a:rPr lang="de-DE" sz="1000" smtClean="0">
                <a:solidFill>
                  <a:schemeClr val="accent5"/>
                </a:solidFill>
                <a:hlinkClick r:id="rId7"/>
              </a:rPr>
              <a:t>Calvar</a:t>
            </a:r>
            <a:r>
              <a:rPr lang="de-DE" sz="1000" smtClean="0">
                <a:solidFill>
                  <a:schemeClr val="accent5"/>
                </a:solidFill>
              </a:rPr>
              <a:t> </a:t>
            </a:r>
            <a:r>
              <a:rPr lang="en-US" sz="1000" smtClean="0">
                <a:solidFill>
                  <a:schemeClr val="accent5"/>
                </a:solidFill>
                <a:latin typeface="-apple-system"/>
              </a:rPr>
              <a:t>on</a:t>
            </a:r>
            <a:r>
              <a:rPr lang="en-US" sz="1000">
                <a:solidFill>
                  <a:schemeClr val="accent5"/>
                </a:solidFill>
                <a:latin typeface="-apple-system"/>
              </a:rPr>
              <a:t> </a:t>
            </a:r>
            <a:r>
              <a:rPr lang="en-US" sz="1000">
                <a:solidFill>
                  <a:schemeClr val="accent5"/>
                </a:solidFill>
                <a:latin typeface="-apple-system"/>
                <a:hlinkClick r:id="rId8"/>
              </a:rPr>
              <a:t>Unsplash</a:t>
            </a:r>
            <a:endParaRPr lang="de-DE" sz="1000">
              <a:solidFill>
                <a:schemeClr val="accent5"/>
              </a:solidFill>
            </a:endParaRPr>
          </a:p>
        </p:txBody>
      </p:sp>
      <p:pic>
        <p:nvPicPr>
          <p:cNvPr id="20" name="Grafik 1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226006" y="4415930"/>
            <a:ext cx="2588150" cy="1725433"/>
          </a:xfrm>
          <a:prstGeom prst="rect">
            <a:avLst/>
          </a:prstGeom>
        </p:spPr>
      </p:pic>
      <p:pic>
        <p:nvPicPr>
          <p:cNvPr id="4" name="Grafik 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251459" y="1351779"/>
            <a:ext cx="2559720" cy="1708951"/>
          </a:xfrm>
          <a:prstGeom prst="rect">
            <a:avLst/>
          </a:prstGeom>
        </p:spPr>
      </p:pic>
      <p:pic>
        <p:nvPicPr>
          <p:cNvPr id="19" name="Grafik 18"/>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385128" y="3311216"/>
            <a:ext cx="2212451" cy="1474967"/>
          </a:xfrm>
          <a:prstGeom prst="rect">
            <a:avLst/>
          </a:prstGeom>
        </p:spPr>
      </p:pic>
      <p:grpSp>
        <p:nvGrpSpPr>
          <p:cNvPr id="110" name="Gruppieren 109"/>
          <p:cNvGrpSpPr/>
          <p:nvPr/>
        </p:nvGrpSpPr>
        <p:grpSpPr>
          <a:xfrm>
            <a:off x="851257" y="2462314"/>
            <a:ext cx="1935338" cy="1212283"/>
            <a:chOff x="3606" y="1517933"/>
            <a:chExt cx="1576954" cy="1212283"/>
          </a:xfrm>
        </p:grpSpPr>
        <p:sp>
          <p:nvSpPr>
            <p:cNvPr id="111" name="Abgerundetes Rechteck 110"/>
            <p:cNvSpPr/>
            <p:nvPr/>
          </p:nvSpPr>
          <p:spPr>
            <a:xfrm>
              <a:off x="3606" y="1517933"/>
              <a:ext cx="1576954" cy="1212283"/>
            </a:xfrm>
            <a:prstGeom prst="roundRect">
              <a:avLst>
                <a:gd name="adj" fmla="val 10000"/>
              </a:avLst>
            </a:prstGeom>
            <a:solidFill>
              <a:srgbClr val="B1C80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112" name="Abgerundetes Rechteck 4"/>
            <p:cNvSpPr txBox="1"/>
            <p:nvPr/>
          </p:nvSpPr>
          <p:spPr>
            <a:xfrm>
              <a:off x="39113" y="1553440"/>
              <a:ext cx="1505940" cy="114126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 typeface="Wingdings" pitchFamily="2" charset="2"/>
                <a:buNone/>
                <a:tabLst/>
                <a:defRPr/>
              </a:pPr>
              <a:r>
                <a:rPr kumimoji="0" lang="de-DE" sz="1600" b="0" i="0" u="none" strike="noStrike" kern="0" cap="none" spc="0" normalizeH="0" baseline="0" noProof="0" smtClean="0">
                  <a:ln>
                    <a:noFill/>
                  </a:ln>
                  <a:solidFill>
                    <a:srgbClr val="FFFFFF"/>
                  </a:solidFill>
                  <a:effectLst/>
                  <a:uLnTx/>
                  <a:uFillTx/>
                  <a:latin typeface="Frutiger LT Com 55 Roman"/>
                  <a:ea typeface="+mn-ea"/>
                  <a:cs typeface="+mn-cs"/>
                  <a:hlinkClick r:id="rId12"/>
                </a:rPr>
                <a:t>Analysis</a:t>
              </a:r>
              <a:r>
                <a:rPr kumimoji="0" lang="de-DE" sz="1600" b="0" i="0" u="none" strike="noStrike" kern="0" cap="none" spc="0" normalizeH="0" baseline="0" noProof="0" smtClean="0">
                  <a:ln>
                    <a:noFill/>
                  </a:ln>
                  <a:solidFill>
                    <a:srgbClr val="FFFFFF"/>
                  </a:solidFill>
                  <a:effectLst/>
                  <a:uLnTx/>
                  <a:uFillTx/>
                  <a:latin typeface="Frutiger LT Com 55 Roman"/>
                  <a:ea typeface="+mn-ea"/>
                  <a:cs typeface="+mn-cs"/>
                </a:rPr>
                <a:t> of European and national policy alignment</a:t>
              </a:r>
            </a:p>
          </p:txBody>
        </p:sp>
      </p:grpSp>
      <p:grpSp>
        <p:nvGrpSpPr>
          <p:cNvPr id="113" name="Gruppieren 112"/>
          <p:cNvGrpSpPr/>
          <p:nvPr/>
        </p:nvGrpSpPr>
        <p:grpSpPr>
          <a:xfrm>
            <a:off x="3329120" y="3830466"/>
            <a:ext cx="1935338" cy="1212283"/>
            <a:chOff x="2211342" y="1517933"/>
            <a:chExt cx="1576954" cy="1212283"/>
          </a:xfrm>
        </p:grpSpPr>
        <p:sp>
          <p:nvSpPr>
            <p:cNvPr id="114" name="Abgerundetes Rechteck 113"/>
            <p:cNvSpPr/>
            <p:nvPr/>
          </p:nvSpPr>
          <p:spPr>
            <a:xfrm>
              <a:off x="2211342" y="1517933"/>
              <a:ext cx="1576954" cy="1212283"/>
            </a:xfrm>
            <a:prstGeom prst="roundRect">
              <a:avLst>
                <a:gd name="adj" fmla="val 10000"/>
              </a:avLst>
            </a:prstGeom>
            <a:solidFill>
              <a:srgbClr val="25BAE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115" name="Abgerundetes Rechteck 4"/>
            <p:cNvSpPr txBox="1"/>
            <p:nvPr/>
          </p:nvSpPr>
          <p:spPr>
            <a:xfrm>
              <a:off x="2246849" y="1553440"/>
              <a:ext cx="1505940" cy="114126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 typeface="Wingdings" pitchFamily="2" charset="2"/>
                <a:buNone/>
                <a:tabLst/>
                <a:defRPr/>
              </a:pPr>
              <a:r>
                <a:rPr kumimoji="0" lang="de-DE" sz="1600" b="0" i="0" u="none" strike="noStrike" kern="0" cap="none" spc="0" normalizeH="0" baseline="0" noProof="0" smtClean="0">
                  <a:ln>
                    <a:noFill/>
                  </a:ln>
                  <a:solidFill>
                    <a:srgbClr val="FFFFFF"/>
                  </a:solidFill>
                  <a:effectLst/>
                  <a:uLnTx/>
                  <a:uFillTx/>
                  <a:latin typeface="Frutiger LT Com 55 Roman"/>
                  <a:ea typeface="+mn-ea"/>
                  <a:cs typeface="+mn-cs"/>
                </a:rPr>
                <a:t>Citizen engagement in the regions</a:t>
              </a:r>
            </a:p>
          </p:txBody>
        </p:sp>
      </p:grpSp>
      <p:grpSp>
        <p:nvGrpSpPr>
          <p:cNvPr id="116" name="Gruppieren 115"/>
          <p:cNvGrpSpPr/>
          <p:nvPr/>
        </p:nvGrpSpPr>
        <p:grpSpPr>
          <a:xfrm>
            <a:off x="3329120" y="2462314"/>
            <a:ext cx="1935338" cy="1212283"/>
            <a:chOff x="4415728" y="719656"/>
            <a:chExt cx="1576954" cy="1212283"/>
          </a:xfrm>
        </p:grpSpPr>
        <p:sp>
          <p:nvSpPr>
            <p:cNvPr id="117" name="Abgerundetes Rechteck 116"/>
            <p:cNvSpPr/>
            <p:nvPr/>
          </p:nvSpPr>
          <p:spPr>
            <a:xfrm>
              <a:off x="4415728" y="719656"/>
              <a:ext cx="1576954" cy="1212283"/>
            </a:xfrm>
            <a:prstGeom prst="roundRect">
              <a:avLst>
                <a:gd name="adj" fmla="val 10000"/>
              </a:avLst>
            </a:prstGeom>
            <a:solidFill>
              <a:srgbClr val="179C7D">
                <a:hueOff val="0"/>
                <a:satOff val="0"/>
                <a:lumOff val="0"/>
                <a:alphaOff val="0"/>
              </a:srgbClr>
            </a:solidFill>
            <a:ln w="25400" cap="flat" cmpd="sng" algn="ctr">
              <a:solidFill>
                <a:srgbClr val="FFFFFF">
                  <a:hueOff val="0"/>
                  <a:satOff val="0"/>
                  <a:lumOff val="0"/>
                  <a:alphaOff val="0"/>
                </a:srgbClr>
              </a:solidFill>
              <a:prstDash val="solid"/>
            </a:ln>
            <a:effectLst/>
          </p:spPr>
        </p:sp>
        <p:sp>
          <p:nvSpPr>
            <p:cNvPr id="118" name="Abgerundetes Rechteck 4"/>
            <p:cNvSpPr txBox="1"/>
            <p:nvPr/>
          </p:nvSpPr>
          <p:spPr>
            <a:xfrm>
              <a:off x="4451235" y="755163"/>
              <a:ext cx="1505940" cy="114126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 typeface="Wingdings" pitchFamily="2" charset="2"/>
                <a:buNone/>
                <a:tabLst/>
                <a:defRPr/>
              </a:pPr>
              <a:r>
                <a:rPr kumimoji="0" lang="de-DE" sz="1600" b="0" i="0" u="none" strike="noStrike" kern="0" cap="none" spc="0" normalizeH="0" baseline="0" noProof="0" smtClean="0">
                  <a:ln>
                    <a:noFill/>
                  </a:ln>
                  <a:solidFill>
                    <a:srgbClr val="FFFFFF"/>
                  </a:solidFill>
                  <a:effectLst/>
                  <a:uLnTx/>
                  <a:uFillTx/>
                  <a:latin typeface="Frutiger LT Com 55 Roman"/>
                  <a:ea typeface="+mn-ea"/>
                  <a:cs typeface="+mn-cs"/>
                </a:rPr>
                <a:t>Stakeholder engagement through regional stakeholder committees</a:t>
              </a:r>
            </a:p>
          </p:txBody>
        </p:sp>
      </p:grpSp>
      <p:grpSp>
        <p:nvGrpSpPr>
          <p:cNvPr id="119" name="Gruppieren 118"/>
          <p:cNvGrpSpPr/>
          <p:nvPr/>
        </p:nvGrpSpPr>
        <p:grpSpPr>
          <a:xfrm>
            <a:off x="851257" y="5232402"/>
            <a:ext cx="6561176" cy="470272"/>
            <a:chOff x="4465311" y="2015805"/>
            <a:chExt cx="1576954" cy="659768"/>
          </a:xfrm>
          <a:solidFill>
            <a:srgbClr val="D4E6F4">
              <a:lumMod val="25000"/>
            </a:srgbClr>
          </a:solidFill>
        </p:grpSpPr>
        <p:sp>
          <p:nvSpPr>
            <p:cNvPr id="120" name="Abgerundetes Rechteck 119"/>
            <p:cNvSpPr/>
            <p:nvPr/>
          </p:nvSpPr>
          <p:spPr>
            <a:xfrm>
              <a:off x="4465311" y="2015805"/>
              <a:ext cx="1576954" cy="659768"/>
            </a:xfrm>
            <a:prstGeom prst="roundRect">
              <a:avLst>
                <a:gd name="adj" fmla="val 10000"/>
              </a:avLst>
            </a:prstGeom>
            <a:grpFill/>
            <a:ln w="25400" cap="flat" cmpd="sng" algn="ctr">
              <a:solidFill>
                <a:srgbClr val="FFFFFF">
                  <a:hueOff val="0"/>
                  <a:satOff val="0"/>
                  <a:lumOff val="0"/>
                  <a:alphaOff val="0"/>
                </a:srgbClr>
              </a:solidFill>
              <a:prstDash val="solid"/>
            </a:ln>
            <a:effectLst/>
          </p:spPr>
        </p:sp>
        <p:sp>
          <p:nvSpPr>
            <p:cNvPr id="121" name="Abgerundetes Rechteck 4"/>
            <p:cNvSpPr txBox="1"/>
            <p:nvPr/>
          </p:nvSpPr>
          <p:spPr>
            <a:xfrm>
              <a:off x="4500818" y="2051312"/>
              <a:ext cx="1505940" cy="523237"/>
            </a:xfrm>
            <a:prstGeom prst="rect">
              <a:avLst/>
            </a:prstGeom>
            <a:grpFill/>
            <a:ln>
              <a:noFill/>
            </a:ln>
            <a:effectLst/>
          </p:spPr>
          <p:txBody>
            <a:bodyPr spcFirstLastPara="0" vert="horz" wrap="square" lIns="68580" tIns="68580" rIns="68580" bIns="6858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 typeface="Wingdings" pitchFamily="2" charset="2"/>
                <a:buNone/>
                <a:tabLst/>
                <a:defRPr/>
              </a:pPr>
              <a:r>
                <a:rPr kumimoji="0" lang="de-DE" sz="1600" b="0" i="0" u="none" strike="noStrike" kern="0" cap="none" spc="0" normalizeH="0" baseline="0" noProof="0" smtClean="0">
                  <a:ln>
                    <a:noFill/>
                  </a:ln>
                  <a:solidFill>
                    <a:srgbClr val="FFFFFF"/>
                  </a:solidFill>
                  <a:effectLst/>
                  <a:uLnTx/>
                  <a:uFillTx/>
                  <a:latin typeface="Frutiger LT Com 55 Roman"/>
                  <a:ea typeface="+mn-ea"/>
                  <a:cs typeface="+mn-cs"/>
                </a:rPr>
                <a:t>Monitoring public acceptance through surveys</a:t>
              </a:r>
            </a:p>
          </p:txBody>
        </p:sp>
      </p:grpSp>
      <p:grpSp>
        <p:nvGrpSpPr>
          <p:cNvPr id="122" name="Gruppieren 121"/>
          <p:cNvGrpSpPr/>
          <p:nvPr/>
        </p:nvGrpSpPr>
        <p:grpSpPr>
          <a:xfrm>
            <a:off x="5349289" y="3542434"/>
            <a:ext cx="334314" cy="391084"/>
            <a:chOff x="1738256" y="1928532"/>
            <a:chExt cx="334314" cy="391084"/>
          </a:xfrm>
          <a:solidFill>
            <a:srgbClr val="007A87"/>
          </a:solidFill>
        </p:grpSpPr>
        <p:sp>
          <p:nvSpPr>
            <p:cNvPr id="123" name="Pfeil nach rechts 122"/>
            <p:cNvSpPr/>
            <p:nvPr/>
          </p:nvSpPr>
          <p:spPr>
            <a:xfrm>
              <a:off x="1738256" y="1928532"/>
              <a:ext cx="334314" cy="391084"/>
            </a:xfrm>
            <a:prstGeom prst="rightArrow">
              <a:avLst>
                <a:gd name="adj1" fmla="val 60000"/>
                <a:gd name="adj2" fmla="val 50000"/>
              </a:avLst>
            </a:prstGeom>
            <a:grpFill/>
            <a:ln>
              <a:solidFill>
                <a:srgbClr val="B1C800">
                  <a:lumMod val="60000"/>
                  <a:lumOff val="40000"/>
                </a:srgbClr>
              </a:solidFill>
            </a:ln>
            <a:effectLst/>
          </p:spPr>
        </p:sp>
        <p:sp>
          <p:nvSpPr>
            <p:cNvPr id="124" name="Pfeil nach rechts 4"/>
            <p:cNvSpPr txBox="1"/>
            <p:nvPr/>
          </p:nvSpPr>
          <p:spPr>
            <a:xfrm>
              <a:off x="1738256" y="2006749"/>
              <a:ext cx="234020" cy="234650"/>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 typeface="Wingdings" pitchFamily="2" charset="2"/>
                <a:buNone/>
                <a:tabLst/>
                <a:defRPr/>
              </a:pPr>
              <a:endParaRPr kumimoji="0" lang="de-DE" sz="1400" b="0" i="0" u="none" strike="noStrike" kern="0" cap="none" spc="0" normalizeH="0" baseline="0" noProof="0" smtClean="0">
                <a:ln>
                  <a:noFill/>
                </a:ln>
                <a:solidFill>
                  <a:srgbClr val="FFFFFF"/>
                </a:solidFill>
                <a:effectLst/>
                <a:uLnTx/>
                <a:uFillTx/>
                <a:latin typeface="Frutiger LT Com 55 Roman"/>
                <a:ea typeface="+mn-ea"/>
                <a:cs typeface="+mn-cs"/>
              </a:endParaRPr>
            </a:p>
          </p:txBody>
        </p:sp>
      </p:grpSp>
      <p:grpSp>
        <p:nvGrpSpPr>
          <p:cNvPr id="125" name="Gruppieren 124"/>
          <p:cNvGrpSpPr/>
          <p:nvPr/>
        </p:nvGrpSpPr>
        <p:grpSpPr>
          <a:xfrm rot="20507098">
            <a:off x="2932273" y="3740343"/>
            <a:ext cx="334314" cy="391084"/>
            <a:chOff x="1738256" y="1928532"/>
            <a:chExt cx="334314" cy="391084"/>
          </a:xfrm>
          <a:solidFill>
            <a:srgbClr val="007A87"/>
          </a:solidFill>
        </p:grpSpPr>
        <p:sp>
          <p:nvSpPr>
            <p:cNvPr id="126" name="Pfeil nach rechts 125"/>
            <p:cNvSpPr/>
            <p:nvPr/>
          </p:nvSpPr>
          <p:spPr>
            <a:xfrm>
              <a:off x="1738256" y="1928532"/>
              <a:ext cx="334314" cy="391084"/>
            </a:xfrm>
            <a:prstGeom prst="rightArrow">
              <a:avLst>
                <a:gd name="adj1" fmla="val 60000"/>
                <a:gd name="adj2" fmla="val 50000"/>
              </a:avLst>
            </a:prstGeom>
            <a:grpFill/>
            <a:ln>
              <a:solidFill>
                <a:srgbClr val="B1C800">
                  <a:lumMod val="60000"/>
                  <a:lumOff val="40000"/>
                </a:srgbClr>
              </a:solidFill>
            </a:ln>
            <a:effectLst/>
          </p:spPr>
        </p:sp>
        <p:sp>
          <p:nvSpPr>
            <p:cNvPr id="127" name="Pfeil nach rechts 4"/>
            <p:cNvSpPr txBox="1"/>
            <p:nvPr/>
          </p:nvSpPr>
          <p:spPr>
            <a:xfrm>
              <a:off x="1738256" y="2006749"/>
              <a:ext cx="234020" cy="234650"/>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 typeface="Wingdings" pitchFamily="2" charset="2"/>
                <a:buNone/>
                <a:tabLst/>
                <a:defRPr/>
              </a:pPr>
              <a:endParaRPr kumimoji="0" lang="de-DE" sz="1200" b="0" i="0" u="none" strike="noStrike" kern="0" cap="none" spc="0" normalizeH="0" baseline="0" noProof="0" smtClean="0">
                <a:ln>
                  <a:noFill/>
                </a:ln>
                <a:solidFill>
                  <a:srgbClr val="FFFFFF"/>
                </a:solidFill>
                <a:effectLst/>
                <a:uLnTx/>
                <a:uFillTx/>
                <a:latin typeface="Frutiger LT Com 55 Roman"/>
                <a:ea typeface="+mn-ea"/>
                <a:cs typeface="+mn-cs"/>
              </a:endParaRPr>
            </a:p>
          </p:txBody>
        </p:sp>
      </p:grpSp>
      <p:grpSp>
        <p:nvGrpSpPr>
          <p:cNvPr id="128" name="Gruppieren 127"/>
          <p:cNvGrpSpPr/>
          <p:nvPr/>
        </p:nvGrpSpPr>
        <p:grpSpPr>
          <a:xfrm>
            <a:off x="851257" y="3830466"/>
            <a:ext cx="1935338" cy="1212283"/>
            <a:chOff x="3606" y="1517933"/>
            <a:chExt cx="1576954" cy="1212283"/>
          </a:xfrm>
          <a:solidFill>
            <a:srgbClr val="179C7D">
              <a:lumMod val="60000"/>
              <a:lumOff val="40000"/>
            </a:srgbClr>
          </a:solidFill>
        </p:grpSpPr>
        <p:sp>
          <p:nvSpPr>
            <p:cNvPr id="129" name="Abgerundetes Rechteck 128"/>
            <p:cNvSpPr/>
            <p:nvPr/>
          </p:nvSpPr>
          <p:spPr>
            <a:xfrm>
              <a:off x="3606" y="1517933"/>
              <a:ext cx="1576954" cy="1212283"/>
            </a:xfrm>
            <a:prstGeom prst="roundRect">
              <a:avLst>
                <a:gd name="adj" fmla="val 10000"/>
              </a:avLst>
            </a:prstGeom>
            <a:grpFill/>
            <a:ln w="25400" cap="flat" cmpd="sng" algn="ctr">
              <a:solidFill>
                <a:srgbClr val="FFFFFF">
                  <a:hueOff val="0"/>
                  <a:satOff val="0"/>
                  <a:lumOff val="0"/>
                  <a:alphaOff val="0"/>
                </a:srgbClr>
              </a:solidFill>
              <a:prstDash val="solid"/>
            </a:ln>
            <a:effectLst/>
          </p:spPr>
        </p:sp>
        <p:sp>
          <p:nvSpPr>
            <p:cNvPr id="130" name="Abgerundetes Rechteck 4"/>
            <p:cNvSpPr txBox="1"/>
            <p:nvPr/>
          </p:nvSpPr>
          <p:spPr>
            <a:xfrm>
              <a:off x="39113" y="1553440"/>
              <a:ext cx="1505940" cy="1141269"/>
            </a:xfrm>
            <a:prstGeom prst="rect">
              <a:avLst/>
            </a:prstGeom>
            <a:grpFill/>
            <a:ln>
              <a:noFill/>
            </a:ln>
            <a:effectLst/>
          </p:spPr>
          <p:txBody>
            <a:bodyPr spcFirstLastPara="0" vert="horz" wrap="square" lIns="68580" tIns="68580" rIns="68580" bIns="6858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 typeface="Wingdings" pitchFamily="2" charset="2"/>
                <a:buNone/>
                <a:tabLst/>
                <a:defRPr/>
              </a:pPr>
              <a:r>
                <a:rPr kumimoji="0" lang="de-DE" sz="1600" b="0" i="0" u="none" strike="noStrike" kern="0" cap="none" spc="0" normalizeH="0" baseline="0" noProof="0" smtClean="0">
                  <a:ln>
                    <a:noFill/>
                  </a:ln>
                  <a:solidFill>
                    <a:srgbClr val="FFFFFF"/>
                  </a:solidFill>
                  <a:effectLst/>
                  <a:uLnTx/>
                  <a:uFillTx/>
                  <a:latin typeface="Frutiger LT Com 55 Roman"/>
                  <a:ea typeface="+mn-ea"/>
                  <a:cs typeface="+mn-cs"/>
                  <a:hlinkClick r:id="rId13"/>
                </a:rPr>
                <a:t>Regional profiles </a:t>
              </a:r>
              <a:r>
                <a:rPr kumimoji="0" lang="de-DE" sz="1600" b="0" i="0" u="none" strike="noStrike" kern="0" cap="none" spc="0" normalizeH="0" baseline="0" noProof="0" smtClean="0">
                  <a:ln>
                    <a:noFill/>
                  </a:ln>
                  <a:solidFill>
                    <a:srgbClr val="FFFFFF"/>
                  </a:solidFill>
                  <a:effectLst/>
                  <a:uLnTx/>
                  <a:uFillTx/>
                  <a:latin typeface="Frutiger LT Com 55 Roman"/>
                  <a:ea typeface="+mn-ea"/>
                  <a:cs typeface="+mn-cs"/>
                </a:rPr>
                <a:t>based on interviews, media, documents</a:t>
              </a:r>
            </a:p>
          </p:txBody>
        </p:sp>
      </p:grpSp>
      <p:grpSp>
        <p:nvGrpSpPr>
          <p:cNvPr id="131" name="Gruppieren 130"/>
          <p:cNvGrpSpPr/>
          <p:nvPr/>
        </p:nvGrpSpPr>
        <p:grpSpPr>
          <a:xfrm>
            <a:off x="5730201" y="2426803"/>
            <a:ext cx="2055515" cy="2592288"/>
            <a:chOff x="4415728" y="719656"/>
            <a:chExt cx="1576954" cy="1212283"/>
          </a:xfrm>
          <a:solidFill>
            <a:srgbClr val="D4E6F4">
              <a:lumMod val="75000"/>
            </a:srgbClr>
          </a:solidFill>
        </p:grpSpPr>
        <p:sp>
          <p:nvSpPr>
            <p:cNvPr id="132" name="Abgerundetes Rechteck 131"/>
            <p:cNvSpPr/>
            <p:nvPr/>
          </p:nvSpPr>
          <p:spPr>
            <a:xfrm>
              <a:off x="4415728" y="719656"/>
              <a:ext cx="1576954" cy="1212283"/>
            </a:xfrm>
            <a:prstGeom prst="roundRect">
              <a:avLst>
                <a:gd name="adj" fmla="val 10000"/>
              </a:avLst>
            </a:prstGeom>
            <a:grpFill/>
            <a:ln w="25400" cap="flat" cmpd="sng" algn="ctr">
              <a:solidFill>
                <a:srgbClr val="FFFFFF">
                  <a:hueOff val="0"/>
                  <a:satOff val="0"/>
                  <a:lumOff val="0"/>
                  <a:alphaOff val="0"/>
                </a:srgbClr>
              </a:solidFill>
              <a:prstDash val="solid"/>
            </a:ln>
            <a:effectLst/>
          </p:spPr>
        </p:sp>
        <p:sp>
          <p:nvSpPr>
            <p:cNvPr id="133" name="Abgerundetes Rechteck 4"/>
            <p:cNvSpPr txBox="1"/>
            <p:nvPr/>
          </p:nvSpPr>
          <p:spPr>
            <a:xfrm>
              <a:off x="4457293" y="755163"/>
              <a:ext cx="1505940" cy="1141269"/>
            </a:xfrm>
            <a:prstGeom prst="rect">
              <a:avLst/>
            </a:prstGeom>
            <a:grpFill/>
            <a:ln>
              <a:noFill/>
            </a:ln>
            <a:effectLst/>
          </p:spPr>
          <p:txBody>
            <a:bodyPr spcFirstLastPara="0" vert="horz" wrap="square" lIns="68580" tIns="68580" rIns="68580" bIns="6858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 typeface="Wingdings" pitchFamily="2" charset="2"/>
                <a:buNone/>
                <a:tabLst/>
                <a:defRPr/>
              </a:pPr>
              <a:r>
                <a:rPr kumimoji="0" lang="de-DE" sz="1600" b="0" i="0" u="none" strike="noStrike" kern="0" cap="none" spc="0" normalizeH="0" baseline="0" noProof="0" smtClean="0">
                  <a:ln>
                    <a:noFill/>
                  </a:ln>
                  <a:solidFill>
                    <a:srgbClr val="FFFFFF"/>
                  </a:solidFill>
                  <a:effectLst/>
                  <a:uLnTx/>
                  <a:uFillTx/>
                  <a:latin typeface="Frutiger LT Com 55 Roman"/>
                  <a:ea typeface="+mn-ea"/>
                  <a:cs typeface="+mn-cs"/>
                </a:rPr>
                <a:t>Recommendations for future engagement pathways</a:t>
              </a:r>
            </a:p>
          </p:txBody>
        </p:sp>
      </p:grpSp>
      <p:grpSp>
        <p:nvGrpSpPr>
          <p:cNvPr id="134" name="Gruppieren 133"/>
          <p:cNvGrpSpPr/>
          <p:nvPr/>
        </p:nvGrpSpPr>
        <p:grpSpPr>
          <a:xfrm rot="16200000">
            <a:off x="4173267" y="4929270"/>
            <a:ext cx="334314" cy="391084"/>
            <a:chOff x="1738256" y="1928532"/>
            <a:chExt cx="334314" cy="391084"/>
          </a:xfrm>
          <a:solidFill>
            <a:srgbClr val="007A87"/>
          </a:solidFill>
        </p:grpSpPr>
        <p:sp>
          <p:nvSpPr>
            <p:cNvPr id="135" name="Pfeil nach rechts 134"/>
            <p:cNvSpPr/>
            <p:nvPr/>
          </p:nvSpPr>
          <p:spPr>
            <a:xfrm>
              <a:off x="1738256" y="1928532"/>
              <a:ext cx="334314" cy="391084"/>
            </a:xfrm>
            <a:prstGeom prst="rightArrow">
              <a:avLst>
                <a:gd name="adj1" fmla="val 60000"/>
                <a:gd name="adj2" fmla="val 50000"/>
              </a:avLst>
            </a:prstGeom>
            <a:grpFill/>
            <a:ln>
              <a:solidFill>
                <a:srgbClr val="B1C800">
                  <a:lumMod val="60000"/>
                  <a:lumOff val="40000"/>
                </a:srgbClr>
              </a:solidFill>
            </a:ln>
            <a:effectLst/>
          </p:spPr>
        </p:sp>
        <p:sp>
          <p:nvSpPr>
            <p:cNvPr id="136" name="Pfeil nach rechts 4"/>
            <p:cNvSpPr txBox="1"/>
            <p:nvPr/>
          </p:nvSpPr>
          <p:spPr>
            <a:xfrm>
              <a:off x="1738256" y="2006749"/>
              <a:ext cx="234020" cy="234650"/>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 typeface="Wingdings" pitchFamily="2" charset="2"/>
                <a:buNone/>
                <a:tabLst/>
                <a:defRPr/>
              </a:pPr>
              <a:endParaRPr kumimoji="0" lang="de-DE" sz="1200" b="0" i="0" u="none" strike="noStrike" kern="0" cap="none" spc="0" normalizeH="0" baseline="0" noProof="0" smtClean="0">
                <a:ln>
                  <a:noFill/>
                </a:ln>
                <a:solidFill>
                  <a:srgbClr val="FFFFFF"/>
                </a:solidFill>
                <a:effectLst/>
                <a:uLnTx/>
                <a:uFillTx/>
                <a:latin typeface="Frutiger LT Com 55 Roman"/>
                <a:ea typeface="+mn-ea"/>
                <a:cs typeface="+mn-cs"/>
              </a:endParaRPr>
            </a:p>
          </p:txBody>
        </p:sp>
      </p:grpSp>
      <p:grpSp>
        <p:nvGrpSpPr>
          <p:cNvPr id="137" name="Gruppieren 136"/>
          <p:cNvGrpSpPr/>
          <p:nvPr/>
        </p:nvGrpSpPr>
        <p:grpSpPr>
          <a:xfrm>
            <a:off x="2905947" y="4478538"/>
            <a:ext cx="334314" cy="391084"/>
            <a:chOff x="1738256" y="1928532"/>
            <a:chExt cx="334314" cy="391084"/>
          </a:xfrm>
          <a:solidFill>
            <a:srgbClr val="007A87"/>
          </a:solidFill>
        </p:grpSpPr>
        <p:sp>
          <p:nvSpPr>
            <p:cNvPr id="138" name="Pfeil nach rechts 137"/>
            <p:cNvSpPr/>
            <p:nvPr/>
          </p:nvSpPr>
          <p:spPr>
            <a:xfrm>
              <a:off x="1738256" y="1928532"/>
              <a:ext cx="334314" cy="391084"/>
            </a:xfrm>
            <a:prstGeom prst="rightArrow">
              <a:avLst>
                <a:gd name="adj1" fmla="val 60000"/>
                <a:gd name="adj2" fmla="val 50000"/>
              </a:avLst>
            </a:prstGeom>
            <a:grpFill/>
            <a:ln>
              <a:solidFill>
                <a:srgbClr val="B1C800">
                  <a:lumMod val="60000"/>
                  <a:lumOff val="40000"/>
                </a:srgbClr>
              </a:solidFill>
            </a:ln>
            <a:effectLst/>
          </p:spPr>
        </p:sp>
        <p:sp>
          <p:nvSpPr>
            <p:cNvPr id="139" name="Pfeil nach rechts 4"/>
            <p:cNvSpPr txBox="1"/>
            <p:nvPr/>
          </p:nvSpPr>
          <p:spPr>
            <a:xfrm>
              <a:off x="1738256" y="2006749"/>
              <a:ext cx="234020" cy="234650"/>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 typeface="Wingdings" pitchFamily="2" charset="2"/>
                <a:buNone/>
                <a:tabLst/>
                <a:defRPr/>
              </a:pPr>
              <a:endParaRPr kumimoji="0" lang="de-DE" sz="1200" b="0" i="0" u="none" strike="noStrike" kern="0" cap="none" spc="0" normalizeH="0" baseline="0" noProof="0" smtClean="0">
                <a:ln>
                  <a:noFill/>
                </a:ln>
                <a:solidFill>
                  <a:srgbClr val="FFFFFF"/>
                </a:solidFill>
                <a:effectLst/>
                <a:uLnTx/>
                <a:uFillTx/>
                <a:latin typeface="Frutiger LT Com 55 Roman"/>
                <a:ea typeface="+mn-ea"/>
                <a:cs typeface="+mn-cs"/>
              </a:endParaRPr>
            </a:p>
          </p:txBody>
        </p:sp>
      </p:grpSp>
      <p:grpSp>
        <p:nvGrpSpPr>
          <p:cNvPr id="140" name="Gruppieren 139"/>
          <p:cNvGrpSpPr/>
          <p:nvPr/>
        </p:nvGrpSpPr>
        <p:grpSpPr>
          <a:xfrm rot="1092902" flipV="1">
            <a:off x="2933755" y="3384170"/>
            <a:ext cx="334314" cy="391084"/>
            <a:chOff x="1738256" y="1928532"/>
            <a:chExt cx="334314" cy="391084"/>
          </a:xfrm>
          <a:solidFill>
            <a:srgbClr val="007A87"/>
          </a:solidFill>
        </p:grpSpPr>
        <p:sp>
          <p:nvSpPr>
            <p:cNvPr id="141" name="Pfeil nach rechts 140"/>
            <p:cNvSpPr/>
            <p:nvPr/>
          </p:nvSpPr>
          <p:spPr>
            <a:xfrm>
              <a:off x="1738256" y="1928532"/>
              <a:ext cx="334314" cy="391084"/>
            </a:xfrm>
            <a:prstGeom prst="rightArrow">
              <a:avLst>
                <a:gd name="adj1" fmla="val 60000"/>
                <a:gd name="adj2" fmla="val 50000"/>
              </a:avLst>
            </a:prstGeom>
            <a:grpFill/>
            <a:ln>
              <a:solidFill>
                <a:srgbClr val="B1C800">
                  <a:lumMod val="60000"/>
                  <a:lumOff val="40000"/>
                </a:srgbClr>
              </a:solidFill>
            </a:ln>
            <a:effectLst/>
          </p:spPr>
        </p:sp>
        <p:sp>
          <p:nvSpPr>
            <p:cNvPr id="142" name="Pfeil nach rechts 4"/>
            <p:cNvSpPr txBox="1"/>
            <p:nvPr/>
          </p:nvSpPr>
          <p:spPr>
            <a:xfrm>
              <a:off x="1738256" y="2006749"/>
              <a:ext cx="234020" cy="234650"/>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 typeface="Wingdings" pitchFamily="2" charset="2"/>
                <a:buNone/>
                <a:tabLst/>
                <a:defRPr/>
              </a:pPr>
              <a:endParaRPr kumimoji="0" lang="de-DE" sz="1200" b="0" i="0" u="none" strike="noStrike" kern="0" cap="none" spc="0" normalizeH="0" baseline="0" noProof="0" smtClean="0">
                <a:ln>
                  <a:noFill/>
                </a:ln>
                <a:solidFill>
                  <a:srgbClr val="FFFFFF"/>
                </a:solidFill>
                <a:effectLst/>
                <a:uLnTx/>
                <a:uFillTx/>
                <a:latin typeface="Frutiger LT Com 55 Roman"/>
                <a:ea typeface="+mn-ea"/>
                <a:cs typeface="+mn-cs"/>
              </a:endParaRPr>
            </a:p>
          </p:txBody>
        </p:sp>
      </p:grpSp>
      <p:grpSp>
        <p:nvGrpSpPr>
          <p:cNvPr id="143" name="Gruppieren 142"/>
          <p:cNvGrpSpPr/>
          <p:nvPr/>
        </p:nvGrpSpPr>
        <p:grpSpPr>
          <a:xfrm>
            <a:off x="2905947" y="2678338"/>
            <a:ext cx="334314" cy="391084"/>
            <a:chOff x="1738256" y="1928532"/>
            <a:chExt cx="334314" cy="391084"/>
          </a:xfrm>
          <a:solidFill>
            <a:srgbClr val="007A87"/>
          </a:solidFill>
        </p:grpSpPr>
        <p:sp>
          <p:nvSpPr>
            <p:cNvPr id="144" name="Pfeil nach rechts 143"/>
            <p:cNvSpPr/>
            <p:nvPr/>
          </p:nvSpPr>
          <p:spPr>
            <a:xfrm>
              <a:off x="1738256" y="1928532"/>
              <a:ext cx="334314" cy="391084"/>
            </a:xfrm>
            <a:prstGeom prst="rightArrow">
              <a:avLst>
                <a:gd name="adj1" fmla="val 60000"/>
                <a:gd name="adj2" fmla="val 50000"/>
              </a:avLst>
            </a:prstGeom>
            <a:grpFill/>
            <a:ln>
              <a:solidFill>
                <a:srgbClr val="B1C800">
                  <a:lumMod val="60000"/>
                  <a:lumOff val="40000"/>
                </a:srgbClr>
              </a:solidFill>
            </a:ln>
            <a:effectLst/>
          </p:spPr>
        </p:sp>
        <p:sp>
          <p:nvSpPr>
            <p:cNvPr id="145" name="Pfeil nach rechts 4"/>
            <p:cNvSpPr txBox="1"/>
            <p:nvPr/>
          </p:nvSpPr>
          <p:spPr>
            <a:xfrm>
              <a:off x="1738256" y="2006749"/>
              <a:ext cx="234020" cy="234650"/>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 typeface="Wingdings" pitchFamily="2" charset="2"/>
                <a:buNone/>
                <a:tabLst/>
                <a:defRPr/>
              </a:pPr>
              <a:endParaRPr kumimoji="0" lang="de-DE" sz="1200" b="0" i="0" u="none" strike="noStrike" kern="0" cap="none" spc="0" normalizeH="0" baseline="0" noProof="0" smtClean="0">
                <a:ln>
                  <a:noFill/>
                </a:ln>
                <a:solidFill>
                  <a:srgbClr val="FFFFFF"/>
                </a:solidFill>
                <a:effectLst/>
                <a:uLnTx/>
                <a:uFillTx/>
                <a:latin typeface="Frutiger LT Com 55 Roman"/>
                <a:ea typeface="+mn-ea"/>
                <a:cs typeface="+mn-cs"/>
              </a:endParaRPr>
            </a:p>
          </p:txBody>
        </p:sp>
      </p:grpSp>
      <p:grpSp>
        <p:nvGrpSpPr>
          <p:cNvPr id="146" name="Gruppieren 145"/>
          <p:cNvGrpSpPr/>
          <p:nvPr/>
        </p:nvGrpSpPr>
        <p:grpSpPr>
          <a:xfrm rot="16200000">
            <a:off x="1439080" y="4932079"/>
            <a:ext cx="334314" cy="391084"/>
            <a:chOff x="1738256" y="1928532"/>
            <a:chExt cx="334314" cy="391084"/>
          </a:xfrm>
          <a:solidFill>
            <a:srgbClr val="007A87"/>
          </a:solidFill>
        </p:grpSpPr>
        <p:sp>
          <p:nvSpPr>
            <p:cNvPr id="147" name="Pfeil nach rechts 146"/>
            <p:cNvSpPr/>
            <p:nvPr/>
          </p:nvSpPr>
          <p:spPr>
            <a:xfrm>
              <a:off x="1738256" y="1928532"/>
              <a:ext cx="334314" cy="391084"/>
            </a:xfrm>
            <a:prstGeom prst="rightArrow">
              <a:avLst>
                <a:gd name="adj1" fmla="val 60000"/>
                <a:gd name="adj2" fmla="val 50000"/>
              </a:avLst>
            </a:prstGeom>
            <a:grpFill/>
            <a:ln>
              <a:solidFill>
                <a:srgbClr val="B1C800">
                  <a:lumMod val="60000"/>
                  <a:lumOff val="40000"/>
                </a:srgbClr>
              </a:solidFill>
            </a:ln>
            <a:effectLst/>
          </p:spPr>
        </p:sp>
        <p:sp>
          <p:nvSpPr>
            <p:cNvPr id="148" name="Pfeil nach rechts 4"/>
            <p:cNvSpPr txBox="1"/>
            <p:nvPr/>
          </p:nvSpPr>
          <p:spPr>
            <a:xfrm>
              <a:off x="1738256" y="2006749"/>
              <a:ext cx="234020" cy="234650"/>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 typeface="Wingdings" pitchFamily="2" charset="2"/>
                <a:buNone/>
                <a:tabLst/>
                <a:defRPr/>
              </a:pPr>
              <a:endParaRPr kumimoji="0" lang="de-DE" sz="1200" b="0" i="0" u="none" strike="noStrike" kern="0" cap="none" spc="0" normalizeH="0" baseline="0" noProof="0" smtClean="0">
                <a:ln>
                  <a:noFill/>
                </a:ln>
                <a:solidFill>
                  <a:srgbClr val="FFFFFF"/>
                </a:solidFill>
                <a:effectLst/>
                <a:uLnTx/>
                <a:uFillTx/>
                <a:latin typeface="Frutiger LT Com 55 Roman"/>
                <a:ea typeface="+mn-ea"/>
                <a:cs typeface="+mn-cs"/>
              </a:endParaRPr>
            </a:p>
          </p:txBody>
        </p:sp>
      </p:grpSp>
      <p:grpSp>
        <p:nvGrpSpPr>
          <p:cNvPr id="149" name="Gruppieren 148"/>
          <p:cNvGrpSpPr/>
          <p:nvPr/>
        </p:nvGrpSpPr>
        <p:grpSpPr>
          <a:xfrm rot="16200000">
            <a:off x="6213829" y="4932079"/>
            <a:ext cx="334314" cy="391084"/>
            <a:chOff x="1738256" y="1928532"/>
            <a:chExt cx="334314" cy="391084"/>
          </a:xfrm>
          <a:solidFill>
            <a:srgbClr val="007A87"/>
          </a:solidFill>
        </p:grpSpPr>
        <p:sp>
          <p:nvSpPr>
            <p:cNvPr id="150" name="Pfeil nach rechts 149"/>
            <p:cNvSpPr/>
            <p:nvPr/>
          </p:nvSpPr>
          <p:spPr>
            <a:xfrm>
              <a:off x="1738256" y="1928532"/>
              <a:ext cx="334314" cy="391084"/>
            </a:xfrm>
            <a:prstGeom prst="rightArrow">
              <a:avLst>
                <a:gd name="adj1" fmla="val 60000"/>
                <a:gd name="adj2" fmla="val 50000"/>
              </a:avLst>
            </a:prstGeom>
            <a:grpFill/>
            <a:ln>
              <a:solidFill>
                <a:srgbClr val="B1C800">
                  <a:lumMod val="60000"/>
                  <a:lumOff val="40000"/>
                </a:srgbClr>
              </a:solidFill>
            </a:ln>
            <a:effectLst/>
          </p:spPr>
        </p:sp>
        <p:sp>
          <p:nvSpPr>
            <p:cNvPr id="151" name="Pfeil nach rechts 4"/>
            <p:cNvSpPr txBox="1"/>
            <p:nvPr/>
          </p:nvSpPr>
          <p:spPr>
            <a:xfrm>
              <a:off x="1738256" y="2006749"/>
              <a:ext cx="234020" cy="234650"/>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 typeface="Wingdings" pitchFamily="2" charset="2"/>
                <a:buNone/>
                <a:tabLst/>
                <a:defRPr/>
              </a:pPr>
              <a:endParaRPr kumimoji="0" lang="de-DE" sz="1400" b="0" i="0" u="none" strike="noStrike" kern="0" cap="none" spc="0" normalizeH="0" baseline="0" noProof="0" smtClean="0">
                <a:ln>
                  <a:noFill/>
                </a:ln>
                <a:solidFill>
                  <a:srgbClr val="FFFFFF"/>
                </a:solidFill>
                <a:effectLst/>
                <a:uLnTx/>
                <a:uFillTx/>
                <a:latin typeface="Frutiger LT Com 55 Roman"/>
                <a:ea typeface="+mn-ea"/>
                <a:cs typeface="+mn-cs"/>
              </a:endParaRPr>
            </a:p>
          </p:txBody>
        </p:sp>
      </p:grpSp>
      <p:grpSp>
        <p:nvGrpSpPr>
          <p:cNvPr id="152" name="Gruppieren 151"/>
          <p:cNvGrpSpPr/>
          <p:nvPr/>
        </p:nvGrpSpPr>
        <p:grpSpPr>
          <a:xfrm>
            <a:off x="851678" y="1814242"/>
            <a:ext cx="6561176" cy="504056"/>
            <a:chOff x="4465311" y="2520923"/>
            <a:chExt cx="1576954" cy="707165"/>
          </a:xfrm>
        </p:grpSpPr>
        <p:sp>
          <p:nvSpPr>
            <p:cNvPr id="153" name="Abgerundetes Rechteck 152"/>
            <p:cNvSpPr/>
            <p:nvPr/>
          </p:nvSpPr>
          <p:spPr>
            <a:xfrm>
              <a:off x="4465311" y="2520923"/>
              <a:ext cx="1576954" cy="707165"/>
            </a:xfrm>
            <a:prstGeom prst="roundRect">
              <a:avLst>
                <a:gd name="adj" fmla="val 10000"/>
              </a:avLst>
            </a:prstGeom>
            <a:solidFill>
              <a:srgbClr val="D4E6F4">
                <a:hueOff val="0"/>
                <a:satOff val="0"/>
                <a:lumOff val="0"/>
                <a:alphaOff val="0"/>
              </a:srgbClr>
            </a:solidFill>
            <a:ln w="25400" cap="flat" cmpd="sng" algn="ctr">
              <a:solidFill>
                <a:srgbClr val="FFFFFF">
                  <a:hueOff val="0"/>
                  <a:satOff val="0"/>
                  <a:lumOff val="0"/>
                  <a:alphaOff val="0"/>
                </a:srgbClr>
              </a:solidFill>
              <a:prstDash val="solid"/>
            </a:ln>
            <a:effectLst/>
          </p:spPr>
        </p:sp>
        <p:sp>
          <p:nvSpPr>
            <p:cNvPr id="154" name="Abgerundetes Rechteck 4"/>
            <p:cNvSpPr txBox="1"/>
            <p:nvPr/>
          </p:nvSpPr>
          <p:spPr>
            <a:xfrm>
              <a:off x="4500818" y="2621945"/>
              <a:ext cx="1505940" cy="570634"/>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 typeface="Wingdings" pitchFamily="2" charset="2"/>
                <a:buNone/>
                <a:tabLst/>
                <a:defRPr/>
              </a:pPr>
              <a:r>
                <a:rPr kumimoji="0" lang="de-DE" sz="1600" b="0" i="0" u="none" strike="noStrike" kern="0" cap="none" spc="0" normalizeH="0" baseline="0" noProof="0" smtClean="0">
                  <a:ln>
                    <a:noFill/>
                  </a:ln>
                  <a:solidFill>
                    <a:prstClr val="black"/>
                  </a:solidFill>
                  <a:effectLst/>
                  <a:uLnTx/>
                  <a:uFillTx/>
                  <a:latin typeface="Frutiger LT Com 55 Roman"/>
                  <a:ea typeface="+mn-ea"/>
                  <a:cs typeface="+mn-cs"/>
                </a:rPr>
                <a:t>Trans- and interdisciplinary dialogue within consortium: manifesto</a:t>
              </a:r>
            </a:p>
          </p:txBody>
        </p:sp>
      </p:grpSp>
    </p:spTree>
    <p:extLst>
      <p:ext uri="{BB962C8B-B14F-4D97-AF65-F5344CB8AC3E}">
        <p14:creationId xmlns:p14="http://schemas.microsoft.com/office/powerpoint/2010/main" val="127150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de-DE" smtClean="0"/>
              <a:t>Preliminary findings for France</a:t>
            </a:r>
            <a:endParaRPr lang="de-DE"/>
          </a:p>
        </p:txBody>
      </p:sp>
      <p:sp>
        <p:nvSpPr>
          <p:cNvPr id="7" name="Textfeld 6"/>
          <p:cNvSpPr txBox="1"/>
          <p:nvPr/>
        </p:nvSpPr>
        <p:spPr>
          <a:xfrm>
            <a:off x="864001" y="1548882"/>
            <a:ext cx="6180836" cy="4524315"/>
          </a:xfrm>
          <a:prstGeom prst="rect">
            <a:avLst/>
          </a:prstGeom>
          <a:noFill/>
        </p:spPr>
        <p:txBody>
          <a:bodyPr wrap="square" rtlCol="0">
            <a:spAutoFit/>
          </a:bodyPr>
          <a:lstStyle/>
          <a:p>
            <a:pPr marL="285750" indent="-285750">
              <a:buClr>
                <a:schemeClr val="accent2">
                  <a:lumMod val="40000"/>
                  <a:lumOff val="60000"/>
                </a:schemeClr>
              </a:buClr>
              <a:buFont typeface="Arial" panose="020B0604020202020204" pitchFamily="34" charset="0"/>
              <a:buChar char="•"/>
            </a:pPr>
            <a:r>
              <a:rPr lang="en-US" dirty="0">
                <a:solidFill>
                  <a:schemeClr val="bg1"/>
                </a:solidFill>
              </a:rPr>
              <a:t>Regulatory </a:t>
            </a:r>
            <a:r>
              <a:rPr lang="en-US" dirty="0" smtClean="0">
                <a:solidFill>
                  <a:schemeClr val="bg1"/>
                </a:solidFill>
              </a:rPr>
              <a:t>framework is in an </a:t>
            </a:r>
            <a:r>
              <a:rPr lang="en-US" dirty="0">
                <a:solidFill>
                  <a:schemeClr val="bg1"/>
                </a:solidFill>
              </a:rPr>
              <a:t>advanced stage, past and ongoing CCUS </a:t>
            </a:r>
            <a:r>
              <a:rPr lang="en-US" dirty="0" smtClean="0">
                <a:solidFill>
                  <a:schemeClr val="bg1"/>
                </a:solidFill>
              </a:rPr>
              <a:t>project activities</a:t>
            </a:r>
            <a:r>
              <a:rPr lang="en-US" dirty="0">
                <a:solidFill>
                  <a:schemeClr val="bg1"/>
                </a:solidFill>
              </a:rPr>
              <a:t>, relevant </a:t>
            </a:r>
            <a:r>
              <a:rPr lang="en-US" dirty="0" smtClean="0">
                <a:solidFill>
                  <a:schemeClr val="bg1"/>
                </a:solidFill>
              </a:rPr>
              <a:t>industries</a:t>
            </a:r>
          </a:p>
          <a:p>
            <a:pPr marL="285750" indent="-285750">
              <a:buClr>
                <a:schemeClr val="accent2">
                  <a:lumMod val="40000"/>
                  <a:lumOff val="60000"/>
                </a:schemeClr>
              </a:buClr>
              <a:buFont typeface="Arial" panose="020B0604020202020204" pitchFamily="34" charset="0"/>
              <a:buChar char="•"/>
            </a:pPr>
            <a:r>
              <a:rPr lang="en-US" dirty="0" smtClean="0">
                <a:solidFill>
                  <a:schemeClr val="bg1"/>
                </a:solidFill>
              </a:rPr>
              <a:t>Societal discussion</a:t>
            </a:r>
          </a:p>
          <a:p>
            <a:pPr marL="742950" lvl="1" indent="-285750">
              <a:buClr>
                <a:schemeClr val="accent2">
                  <a:lumMod val="40000"/>
                  <a:lumOff val="60000"/>
                </a:schemeClr>
              </a:buClr>
              <a:buFont typeface="Arial" panose="020B0604020202020204" pitchFamily="34" charset="0"/>
              <a:buChar char="•"/>
            </a:pPr>
            <a:r>
              <a:rPr lang="en-US" dirty="0" smtClean="0">
                <a:solidFill>
                  <a:schemeClr val="bg1"/>
                </a:solidFill>
              </a:rPr>
              <a:t>Regular </a:t>
            </a:r>
            <a:r>
              <a:rPr lang="en-US" dirty="0">
                <a:solidFill>
                  <a:schemeClr val="bg1"/>
                </a:solidFill>
              </a:rPr>
              <a:t>and increasing media coverage, comprehensive content, balanced content of online </a:t>
            </a:r>
            <a:r>
              <a:rPr lang="en-US" dirty="0" smtClean="0">
                <a:solidFill>
                  <a:schemeClr val="bg1"/>
                </a:solidFill>
              </a:rPr>
              <a:t>media </a:t>
            </a:r>
            <a:r>
              <a:rPr lang="en-US" dirty="0" err="1" smtClean="0">
                <a:solidFill>
                  <a:schemeClr val="bg1"/>
                </a:solidFill>
              </a:rPr>
              <a:t>analysed</a:t>
            </a:r>
            <a:endParaRPr lang="en-US" dirty="0" smtClean="0">
              <a:solidFill>
                <a:schemeClr val="bg1"/>
              </a:solidFill>
            </a:endParaRPr>
          </a:p>
          <a:p>
            <a:pPr marL="742950" lvl="1" indent="-285750">
              <a:buClr>
                <a:schemeClr val="accent2">
                  <a:lumMod val="40000"/>
                  <a:lumOff val="60000"/>
                </a:schemeClr>
              </a:buClr>
              <a:buFont typeface="Arial" panose="020B0604020202020204" pitchFamily="34" charset="0"/>
              <a:buChar char="•"/>
            </a:pPr>
            <a:r>
              <a:rPr lang="en-US" dirty="0" smtClean="0">
                <a:solidFill>
                  <a:schemeClr val="bg1"/>
                </a:solidFill>
              </a:rPr>
              <a:t>CCS is partly </a:t>
            </a:r>
            <a:r>
              <a:rPr lang="en-US" dirty="0">
                <a:solidFill>
                  <a:schemeClr val="bg1"/>
                </a:solidFill>
              </a:rPr>
              <a:t>perceived </a:t>
            </a:r>
            <a:r>
              <a:rPr lang="en-US" dirty="0" smtClean="0">
                <a:solidFill>
                  <a:schemeClr val="bg1"/>
                </a:solidFill>
              </a:rPr>
              <a:t>by societal stakeholders as </a:t>
            </a:r>
            <a:r>
              <a:rPr lang="en-US" dirty="0">
                <a:solidFill>
                  <a:schemeClr val="bg1"/>
                </a:solidFill>
              </a:rPr>
              <a:t>clashing with other mitigation strategies, </a:t>
            </a:r>
            <a:r>
              <a:rPr lang="en-US" dirty="0" smtClean="0">
                <a:solidFill>
                  <a:schemeClr val="bg1"/>
                </a:solidFill>
              </a:rPr>
              <a:t>but also </a:t>
            </a:r>
            <a:r>
              <a:rPr lang="en-US" dirty="0">
                <a:solidFill>
                  <a:schemeClr val="bg1"/>
                </a:solidFill>
              </a:rPr>
              <a:t>as a benefit for </a:t>
            </a:r>
            <a:r>
              <a:rPr lang="en-US" dirty="0" smtClean="0">
                <a:solidFill>
                  <a:schemeClr val="bg1"/>
                </a:solidFill>
              </a:rPr>
              <a:t>industry to decarbonize and to prosper</a:t>
            </a:r>
          </a:p>
          <a:p>
            <a:pPr marL="742950" lvl="1" indent="-285750">
              <a:buClr>
                <a:schemeClr val="accent2">
                  <a:lumMod val="40000"/>
                  <a:lumOff val="60000"/>
                </a:schemeClr>
              </a:buClr>
              <a:buFont typeface="Arial" panose="020B0604020202020204" pitchFamily="34" charset="0"/>
              <a:buChar char="•"/>
            </a:pPr>
            <a:r>
              <a:rPr lang="en-US" dirty="0" smtClean="0">
                <a:solidFill>
                  <a:schemeClr val="bg1"/>
                </a:solidFill>
              </a:rPr>
              <a:t>Positive </a:t>
            </a:r>
            <a:r>
              <a:rPr lang="en-US" dirty="0">
                <a:solidFill>
                  <a:schemeClr val="bg1"/>
                </a:solidFill>
              </a:rPr>
              <a:t>overall evaluation of </a:t>
            </a:r>
            <a:r>
              <a:rPr lang="en-US" dirty="0" smtClean="0">
                <a:solidFill>
                  <a:schemeClr val="bg1"/>
                </a:solidFill>
              </a:rPr>
              <a:t>CCS and </a:t>
            </a:r>
            <a:r>
              <a:rPr lang="en-US" dirty="0">
                <a:solidFill>
                  <a:schemeClr val="bg1"/>
                </a:solidFill>
              </a:rPr>
              <a:t>high to medium acceptance on </a:t>
            </a:r>
            <a:r>
              <a:rPr lang="en-US" dirty="0" smtClean="0">
                <a:solidFill>
                  <a:schemeClr val="bg1"/>
                </a:solidFill>
              </a:rPr>
              <a:t>a potential regional project in survey study</a:t>
            </a:r>
          </a:p>
          <a:p>
            <a:pPr marL="285750" indent="-285750">
              <a:buClr>
                <a:schemeClr val="accent2">
                  <a:lumMod val="40000"/>
                  <a:lumOff val="60000"/>
                </a:schemeClr>
              </a:buClr>
              <a:buFont typeface="Arial" panose="020B0604020202020204" pitchFamily="34" charset="0"/>
              <a:buChar char="•"/>
            </a:pPr>
            <a:r>
              <a:rPr lang="en-US" b="1" dirty="0" smtClean="0">
                <a:solidFill>
                  <a:schemeClr val="bg1"/>
                </a:solidFill>
              </a:rPr>
              <a:t>Current conclusion</a:t>
            </a:r>
            <a:r>
              <a:rPr lang="en-US" dirty="0" smtClean="0">
                <a:solidFill>
                  <a:schemeClr val="bg1"/>
                </a:solidFill>
              </a:rPr>
              <a:t>: several </a:t>
            </a:r>
            <a:r>
              <a:rPr lang="en-US" dirty="0">
                <a:solidFill>
                  <a:schemeClr val="bg1"/>
                </a:solidFill>
              </a:rPr>
              <a:t>developments </a:t>
            </a:r>
            <a:r>
              <a:rPr lang="en-US" dirty="0" smtClean="0">
                <a:solidFill>
                  <a:schemeClr val="bg1"/>
                </a:solidFill>
              </a:rPr>
              <a:t>are observable towards </a:t>
            </a:r>
            <a:r>
              <a:rPr lang="en-US" dirty="0">
                <a:solidFill>
                  <a:schemeClr val="bg1"/>
                </a:solidFill>
              </a:rPr>
              <a:t>a pathway for CCS, but societal tensions </a:t>
            </a:r>
            <a:r>
              <a:rPr lang="en-US" dirty="0" smtClean="0">
                <a:solidFill>
                  <a:schemeClr val="bg1"/>
                </a:solidFill>
              </a:rPr>
              <a:t>around the topic exist as well that could connect with other debated societal issues</a:t>
            </a:r>
            <a:endParaRPr lang="de-DE" dirty="0">
              <a:solidFill>
                <a:schemeClr val="bg1"/>
              </a:solidFill>
            </a:endParaRPr>
          </a:p>
        </p:txBody>
      </p:sp>
      <p:graphicFrame>
        <p:nvGraphicFramePr>
          <p:cNvPr id="11" name="Diagramm 10"/>
          <p:cNvGraphicFramePr>
            <a:graphicFrameLocks/>
          </p:cNvGraphicFramePr>
          <p:nvPr>
            <p:extLst/>
          </p:nvPr>
        </p:nvGraphicFramePr>
        <p:xfrm>
          <a:off x="7340600" y="3606800"/>
          <a:ext cx="4597400" cy="3009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m 12"/>
          <p:cNvGraphicFramePr>
            <a:graphicFrameLocks/>
          </p:cNvGraphicFramePr>
          <p:nvPr>
            <p:extLst/>
          </p:nvPr>
        </p:nvGraphicFramePr>
        <p:xfrm>
          <a:off x="7327075" y="109846"/>
          <a:ext cx="4560125" cy="3274621"/>
        </p:xfrm>
        <a:graphic>
          <a:graphicData uri="http://schemas.openxmlformats.org/drawingml/2006/chart">
            <c:chart xmlns:c="http://schemas.openxmlformats.org/drawingml/2006/chart" xmlns:r="http://schemas.openxmlformats.org/officeDocument/2006/relationships" r:id="rId3"/>
          </a:graphicData>
        </a:graphic>
      </p:graphicFrame>
      <p:sp>
        <p:nvSpPr>
          <p:cNvPr id="12" name="Abgerundetes Rechteck 11"/>
          <p:cNvSpPr/>
          <p:nvPr/>
        </p:nvSpPr>
        <p:spPr>
          <a:xfrm>
            <a:off x="9868395" y="474023"/>
            <a:ext cx="546265" cy="2412000"/>
          </a:xfrm>
          <a:prstGeom prst="round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8836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19525F"/>
      </a:dk1>
      <a:lt1>
        <a:srgbClr val="F9F6EC"/>
      </a:lt1>
      <a:dk2>
        <a:srgbClr val="31978E"/>
      </a:dk2>
      <a:lt2>
        <a:srgbClr val="EDF2F4"/>
      </a:lt2>
      <a:accent1>
        <a:srgbClr val="A5C752"/>
      </a:accent1>
      <a:accent2>
        <a:srgbClr val="E1DE30"/>
      </a:accent2>
      <a:accent3>
        <a:srgbClr val="E74965"/>
      </a:accent3>
      <a:accent4>
        <a:srgbClr val="70706F"/>
      </a:accent4>
      <a:accent5>
        <a:srgbClr val="000000"/>
      </a:accent5>
      <a:accent6>
        <a:srgbClr val="31978E"/>
      </a:accent6>
      <a:hlink>
        <a:srgbClr val="0070C0"/>
      </a:hlink>
      <a:folHlink>
        <a:srgbClr val="C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NCH Presentation Template.pptx" id="{C408FABA-92F4-4EA1-90B0-1B73E5506526}" vid="{D6C15D65-5B39-41C1-9F03-93BC8F7753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94fa00-7fd0-4035-983c-5a4fe322dfb8" xsi:nil="true"/>
    <lcf76f155ced4ddcb4097134ff3c332f xmlns="832fceee-d05d-41d2-9bc4-629136146af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D6E69B1219C04E9CDEF5E7B873475D" ma:contentTypeVersion="15" ma:contentTypeDescription="Crée un document." ma:contentTypeScope="" ma:versionID="c7c6bcb37f4654dee67465cedaf2db9b">
  <xsd:schema xmlns:xsd="http://www.w3.org/2001/XMLSchema" xmlns:xs="http://www.w3.org/2001/XMLSchema" xmlns:p="http://schemas.microsoft.com/office/2006/metadata/properties" xmlns:ns2="832fceee-d05d-41d2-9bc4-629136146afb" xmlns:ns3="3794fa00-7fd0-4035-983c-5a4fe322dfb8" targetNamespace="http://schemas.microsoft.com/office/2006/metadata/properties" ma:root="true" ma:fieldsID="3594bd21af209129618cdc53316c9511" ns2:_="" ns3:_="">
    <xsd:import namespace="832fceee-d05d-41d2-9bc4-629136146afb"/>
    <xsd:import namespace="3794fa00-7fd0-4035-983c-5a4fe322df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2fceee-d05d-41d2-9bc4-629136146a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dd53d8bb-88b5-477e-9788-ab5cb1008ff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94fa00-7fd0-4035-983c-5a4fe322dfb8"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c31bb493-6ed7-466f-bd34-88d2fdf57a1e}" ma:internalName="TaxCatchAll" ma:showField="CatchAllData" ma:web="3794fa00-7fd0-4035-983c-5a4fe322df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E6DEFF-F775-4F4F-9BC1-633E625C58A4}">
  <ds:schemaRefs>
    <ds:schemaRef ds:uri="http://schemas.microsoft.com/sharepoint/v3/contenttype/forms"/>
  </ds:schemaRefs>
</ds:datastoreItem>
</file>

<file path=customXml/itemProps2.xml><?xml version="1.0" encoding="utf-8"?>
<ds:datastoreItem xmlns:ds="http://schemas.openxmlformats.org/officeDocument/2006/customXml" ds:itemID="{050D4666-5747-458B-8B05-440267AE8847}">
  <ds:schemaRefs>
    <ds:schemaRef ds:uri="http://schemas.microsoft.com/office/infopath/2007/PartnerControls"/>
    <ds:schemaRef ds:uri="http://purl.org/dc/elements/1.1/"/>
    <ds:schemaRef ds:uri="http://schemas.microsoft.com/office/2006/metadata/properties"/>
    <ds:schemaRef ds:uri="3794fa00-7fd0-4035-983c-5a4fe322dfb8"/>
    <ds:schemaRef ds:uri="http://purl.org/dc/terms/"/>
    <ds:schemaRef ds:uri="832fceee-d05d-41d2-9bc4-629136146afb"/>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FFFDD12-E4E8-4881-BB76-841FED91E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2fceee-d05d-41d2-9bc4-629136146afb"/>
    <ds:schemaRef ds:uri="3794fa00-7fd0-4035-983c-5a4fe322d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1713</TotalTime>
  <Words>762</Words>
  <Application>Microsoft Office PowerPoint</Application>
  <PresentationFormat>Grand écran</PresentationFormat>
  <Paragraphs>103</Paragraphs>
  <Slides>12</Slides>
  <Notes>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12</vt:i4>
      </vt:variant>
    </vt:vector>
  </HeadingPairs>
  <TitlesOfParts>
    <vt:vector size="23" baseType="lpstr">
      <vt:lpstr>-apple-system</vt:lpstr>
      <vt:lpstr>Arial</vt:lpstr>
      <vt:lpstr>Calibri</vt:lpstr>
      <vt:lpstr>Calibri Light</vt:lpstr>
      <vt:lpstr>eui-default</vt:lpstr>
      <vt:lpstr>Frutiger LT Com 55 Roman</vt:lpstr>
      <vt:lpstr>Poppins</vt:lpstr>
      <vt:lpstr>Roboto</vt:lpstr>
      <vt:lpstr>Times New Roman</vt:lpstr>
      <vt:lpstr>Wingdings</vt:lpstr>
      <vt:lpstr>Office Theme</vt:lpstr>
      <vt:lpstr>CO2 Geological Storage Pilots in Strategic Territories</vt:lpstr>
      <vt:lpstr>Présentation PowerPoint</vt:lpstr>
      <vt:lpstr>Présentation PowerPoint</vt:lpstr>
      <vt:lpstr>Présentation PowerPoint</vt:lpstr>
      <vt:lpstr>CCS pilot – Fertilizer plant &gt; 300 kt/CO2 per year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Carine Pic</dc:creator>
  <cp:lastModifiedBy>De Mesquita Lobo Veloso Fernanda</cp:lastModifiedBy>
  <cp:revision>104</cp:revision>
  <dcterms:created xsi:type="dcterms:W3CDTF">2019-10-30T16:39:08Z</dcterms:created>
  <dcterms:modified xsi:type="dcterms:W3CDTF">2023-05-19T14:00:21Z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0x010100FDD6E69B1219C04E9CDEF5E7B873475D</vt:lpwstr>
  </property>
  <property fmtid="{D5CDD505-2E9C-101B-9397-08002B2CF9AE}" pid="3" name="MediaServiceImageTags">
    <vt:lpwstr/>
  </property>
</Properties>
</file>