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8" r:id="rId6"/>
    <p:sldId id="268" r:id="rId7"/>
    <p:sldId id="260" r:id="rId8"/>
    <p:sldId id="283" r:id="rId9"/>
    <p:sldId id="262" r:id="rId10"/>
    <p:sldId id="273" r:id="rId11"/>
    <p:sldId id="265" r:id="rId12"/>
    <p:sldId id="282" r:id="rId13"/>
    <p:sldId id="307" r:id="rId14"/>
    <p:sldId id="308" r:id="rId15"/>
    <p:sldId id="290" r:id="rId16"/>
    <p:sldId id="300" r:id="rId17"/>
    <p:sldId id="293" r:id="rId18"/>
    <p:sldId id="295" r:id="rId19"/>
    <p:sldId id="302" r:id="rId20"/>
    <p:sldId id="303" r:id="rId21"/>
    <p:sldId id="297" r:id="rId22"/>
    <p:sldId id="277" r:id="rId23"/>
    <p:sldId id="298" r:id="rId24"/>
    <p:sldId id="309" r:id="rId25"/>
    <p:sldId id="276" r:id="rId26"/>
    <p:sldId id="285" r:id="rId27"/>
    <p:sldId id="284" r:id="rId28"/>
    <p:sldId id="275" r:id="rId29"/>
    <p:sldId id="2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221"/>
    <a:srgbClr val="5AC223"/>
    <a:srgbClr val="893B0E"/>
    <a:srgbClr val="2F528F"/>
    <a:srgbClr val="BA6B0E"/>
    <a:srgbClr val="01B9AA"/>
    <a:srgbClr val="14AA79"/>
    <a:srgbClr val="3C7F17"/>
    <a:srgbClr val="00C900"/>
    <a:srgbClr val="E80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2E967B-2150-354E-B636-40E38C764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198ED-BD71-D845-86CA-CE076CF81E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21291-5343-5143-A50E-7D7B99C438E7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5D3A1-2814-A244-94BC-F334BF3641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83F0E-7E53-C546-9E5A-487AAB7B08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8DF1F-E5F7-954D-9BE1-658D90BE7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52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7D92A-A3EB-0A4C-A34E-779EDA2BA7A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7CC4B-F1A3-B34D-940F-7CEC780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7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CC4B-F1A3-B34D-940F-7CEC780007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2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CC4B-F1A3-B34D-940F-7CEC780007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0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CC4B-F1A3-B34D-940F-7CEC780007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37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CC4B-F1A3-B34D-940F-7CEC780007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0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CC4B-F1A3-B34D-940F-7CEC780007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95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CC4B-F1A3-B34D-940F-7CEC780007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8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CC4B-F1A3-B34D-940F-7CEC780007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45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CC4B-F1A3-B34D-940F-7CEC780007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1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555B58CB-BE48-74F9-DA31-5AD35C3E6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4335" y="561416"/>
            <a:ext cx="2303327" cy="21686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D60BF8-D078-1E90-03E3-5AD81594BF5C}"/>
              </a:ext>
            </a:extLst>
          </p:cNvPr>
          <p:cNvSpPr/>
          <p:nvPr userDrawn="1"/>
        </p:nvSpPr>
        <p:spPr>
          <a:xfrm>
            <a:off x="416560" y="0"/>
            <a:ext cx="2336800" cy="199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9ADE98-1FE3-0088-55AA-51550437184D}"/>
              </a:ext>
            </a:extLst>
          </p:cNvPr>
          <p:cNvSpPr/>
          <p:nvPr userDrawn="1"/>
        </p:nvSpPr>
        <p:spPr>
          <a:xfrm>
            <a:off x="10740788" y="5459105"/>
            <a:ext cx="1451212" cy="1398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BA66D4-8501-0A5C-EE47-00E560B27BC8}"/>
              </a:ext>
            </a:extLst>
          </p:cNvPr>
          <p:cNvSpPr/>
          <p:nvPr userDrawn="1"/>
        </p:nvSpPr>
        <p:spPr>
          <a:xfrm>
            <a:off x="-4" y="6071385"/>
            <a:ext cx="12192000" cy="60960"/>
          </a:xfrm>
          <a:prstGeom prst="rect">
            <a:avLst/>
          </a:prstGeom>
          <a:gradFill flip="none" rotWithShape="1">
            <a:gsLst>
              <a:gs pos="0">
                <a:srgbClr val="4F8EC2"/>
              </a:gs>
              <a:gs pos="100000">
                <a:srgbClr val="5AC32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0F3D5C-D587-3179-79BF-7E4FD2F6A985}"/>
              </a:ext>
            </a:extLst>
          </p:cNvPr>
          <p:cNvGrpSpPr/>
          <p:nvPr userDrawn="1"/>
        </p:nvGrpSpPr>
        <p:grpSpPr>
          <a:xfrm>
            <a:off x="2271132" y="6302733"/>
            <a:ext cx="7649736" cy="524503"/>
            <a:chOff x="2271132" y="6265496"/>
            <a:chExt cx="7649736" cy="52450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44C834-0715-4050-7935-EAA102CEB617}"/>
                </a:ext>
              </a:extLst>
            </p:cNvPr>
            <p:cNvSpPr txBox="1"/>
            <p:nvPr userDrawn="1"/>
          </p:nvSpPr>
          <p:spPr>
            <a:xfrm>
              <a:off x="2597514" y="6279241"/>
              <a:ext cx="7323354" cy="440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GB" sz="900"/>
                <a:t>This project has received funding from the European Union’s Horizon Europe research and innovation programme under grant agreement No 101075693</a:t>
              </a:r>
            </a:p>
            <a:p>
              <a:pPr>
                <a:lnSpc>
                  <a:spcPts val="900"/>
                </a:lnSpc>
              </a:pPr>
              <a:r>
                <a:rPr lang="en-GB" sz="900"/>
                <a:t> </a:t>
              </a:r>
            </a:p>
            <a:p>
              <a:pPr>
                <a:lnSpc>
                  <a:spcPts val="900"/>
                </a:lnSpc>
              </a:pPr>
              <a:r>
                <a:rPr lang="en-GB" sz="900"/>
                <a:t>This project has received funding from UK Research and Innovation - Innovate UK under Innovation Funding Service (ISF) 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9211295-5D14-9CC7-496B-C61E4C11EC5F}"/>
                </a:ext>
              </a:extLst>
            </p:cNvPr>
            <p:cNvGrpSpPr/>
            <p:nvPr userDrawn="1"/>
          </p:nvGrpSpPr>
          <p:grpSpPr>
            <a:xfrm>
              <a:off x="2271132" y="6265496"/>
              <a:ext cx="260195" cy="524503"/>
              <a:chOff x="2271132" y="6132076"/>
              <a:chExt cx="326382" cy="65792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DDEFE0A-154A-75A1-C69B-1203E8A829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2271132" y="6132076"/>
                <a:ext cx="321680" cy="233383"/>
              </a:xfrm>
              <a:prstGeom prst="rect">
                <a:avLst/>
              </a:prstGeom>
            </p:spPr>
          </p:pic>
          <p:pic>
            <p:nvPicPr>
              <p:cNvPr id="21" name="Picture 20" descr="Innovate UK – UKRI">
                <a:extLst>
                  <a:ext uri="{FF2B5EF4-FFF2-40B4-BE49-F238E27FC236}">
                    <a16:creationId xmlns:a16="http://schemas.microsoft.com/office/drawing/2014/main" id="{1AF9750F-CF85-12E6-664A-D8E4B61C84E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19766" b="5566"/>
              <a:stretch/>
            </p:blipFill>
            <p:spPr bwMode="auto">
              <a:xfrm>
                <a:off x="2271132" y="6437110"/>
                <a:ext cx="326382" cy="35288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669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0" y="320673"/>
            <a:ext cx="84600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SzPct val="100000"/>
              <a:buFont typeface="Apple Symbols" panose="02000000000000000000" pitchFamily="2" charset="-79"/>
              <a:buChar char="⪧"/>
              <a:defRPr/>
            </a:lvl1pPr>
            <a:lvl2pPr marL="685800" indent="-228600">
              <a:buSzPct val="100000"/>
              <a:buFont typeface="Apple Symbols" panose="02000000000000000000" pitchFamily="2" charset="-79"/>
              <a:buChar char="⪧"/>
              <a:defRPr/>
            </a:lvl2pPr>
            <a:lvl3pPr marL="1143000" indent="-228600">
              <a:buSzPct val="100000"/>
              <a:buFont typeface="Apple Symbols" panose="02000000000000000000" pitchFamily="2" charset="-79"/>
              <a:buChar char="⪧"/>
              <a:defRPr/>
            </a:lvl3pPr>
            <a:lvl4pPr marL="1600200" indent="-228600">
              <a:buSzPct val="100000"/>
              <a:buFont typeface="Apple Symbols" panose="02000000000000000000" pitchFamily="2" charset="-79"/>
              <a:buChar char="⪧"/>
              <a:defRPr/>
            </a:lvl4pPr>
            <a:lvl5pPr marL="2057400" indent="-228600">
              <a:buSzPct val="100000"/>
              <a:buFont typeface="Apple Symbols" panose="02000000000000000000" pitchFamily="2" charset="-79"/>
              <a:buChar char="⪧"/>
              <a:defRPr/>
            </a:lvl5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59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dark)">
    <p:bg>
      <p:bgPr>
        <a:solidFill>
          <a:srgbClr val="2D54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0" y="320673"/>
            <a:ext cx="84600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SzPct val="100000"/>
              <a:buFont typeface="Apple Symbols" panose="02000000000000000000" pitchFamily="2" charset="-79"/>
              <a:buChar char="⪧"/>
              <a:defRPr>
                <a:solidFill>
                  <a:schemeClr val="bg1"/>
                </a:solidFill>
              </a:defRPr>
            </a:lvl1pPr>
            <a:lvl2pPr marL="685800" indent="-228600">
              <a:buSzPct val="100000"/>
              <a:buFont typeface="Apple Symbols" panose="02000000000000000000" pitchFamily="2" charset="-79"/>
              <a:buChar char="⪧"/>
              <a:defRPr>
                <a:solidFill>
                  <a:schemeClr val="bg1"/>
                </a:solidFill>
              </a:defRPr>
            </a:lvl2pPr>
            <a:lvl3pPr marL="1143000" indent="-228600">
              <a:buSzPct val="100000"/>
              <a:buFont typeface="Apple Symbols" panose="02000000000000000000" pitchFamily="2" charset="-79"/>
              <a:buChar char="⪧"/>
              <a:defRPr>
                <a:solidFill>
                  <a:schemeClr val="bg1"/>
                </a:solidFill>
              </a:defRPr>
            </a:lvl3pPr>
            <a:lvl4pPr marL="1600200" indent="-228600">
              <a:buSzPct val="100000"/>
              <a:buFont typeface="Apple Symbols" panose="02000000000000000000" pitchFamily="2" charset="-79"/>
              <a:buChar char="⪧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pple Symbols" panose="02000000000000000000" pitchFamily="2" charset="-79"/>
              <a:buChar char="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A44A7B-73A7-77DD-82BD-04DD67F58E49}"/>
              </a:ext>
            </a:extLst>
          </p:cNvPr>
          <p:cNvSpPr/>
          <p:nvPr userDrawn="1"/>
        </p:nvSpPr>
        <p:spPr>
          <a:xfrm>
            <a:off x="584886" y="144162"/>
            <a:ext cx="1898822" cy="1614616"/>
          </a:xfrm>
          <a:prstGeom prst="rect">
            <a:avLst/>
          </a:prstGeom>
          <a:solidFill>
            <a:srgbClr val="2D54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0B92B6-4575-9142-D8A9-6A2855F53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848" y="292783"/>
            <a:ext cx="1487343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0" y="365127"/>
            <a:ext cx="8460000" cy="1325563"/>
          </a:xfrm>
        </p:spPr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7E00B-A7FF-034C-8539-21A3C1040BBF}"/>
              </a:ext>
            </a:extLst>
          </p:cNvPr>
          <p:cNvSpPr txBox="1"/>
          <p:nvPr userDrawn="1"/>
        </p:nvSpPr>
        <p:spPr>
          <a:xfrm>
            <a:off x="2911752" y="6530521"/>
            <a:ext cx="7089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This project is financed by the European Commission under service contract No ENER/C2/2017-65/SI2.793333.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0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(dark)">
    <p:bg>
      <p:bgPr>
        <a:solidFill>
          <a:srgbClr val="2D54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0" y="365127"/>
            <a:ext cx="84600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911353-F82A-4553-1F51-EC4C1A2523E0}"/>
              </a:ext>
            </a:extLst>
          </p:cNvPr>
          <p:cNvSpPr/>
          <p:nvPr userDrawn="1"/>
        </p:nvSpPr>
        <p:spPr>
          <a:xfrm>
            <a:off x="584886" y="144162"/>
            <a:ext cx="1898822" cy="1614616"/>
          </a:xfrm>
          <a:prstGeom prst="rect">
            <a:avLst/>
          </a:prstGeom>
          <a:solidFill>
            <a:srgbClr val="2D54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E785EDF-FAEE-109E-F789-C37D23C52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848" y="292783"/>
            <a:ext cx="1487343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5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881" y="2057399"/>
            <a:ext cx="3932237" cy="1694469"/>
          </a:xfrm>
        </p:spPr>
        <p:txBody>
          <a:bodyPr/>
          <a:lstStyle>
            <a:lvl1pPr marL="0" indent="0">
              <a:buNone/>
              <a:defRPr sz="1600">
                <a:solidFill>
                  <a:srgbClr val="28698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C6C8E-7E67-F34E-8B9F-5F7AB33F1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0" y="346274"/>
            <a:ext cx="8460000" cy="1325563"/>
          </a:xfrm>
        </p:spPr>
        <p:txBody>
          <a:bodyPr/>
          <a:lstStyle/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752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251B14-FB25-0746-8C72-508B5723E129}"/>
              </a:ext>
            </a:extLst>
          </p:cNvPr>
          <p:cNvSpPr txBox="1"/>
          <p:nvPr userDrawn="1"/>
        </p:nvSpPr>
        <p:spPr>
          <a:xfrm>
            <a:off x="1788705" y="2682758"/>
            <a:ext cx="822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u="none" strike="noStrike" kern="1200">
                <a:solidFill>
                  <a:srgbClr val="3E719A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This project has received funding from the European Union’s Horizon Europe research and innovation programme under grant agreement No 101075693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2A548-43A8-174C-B5F6-F9F413B86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8267" y="1818740"/>
            <a:ext cx="1149079" cy="775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939D12-FF79-8C7C-AC9D-B6A0934A2FF8}"/>
              </a:ext>
            </a:extLst>
          </p:cNvPr>
          <p:cNvSpPr txBox="1"/>
          <p:nvPr userDrawn="1"/>
        </p:nvSpPr>
        <p:spPr>
          <a:xfrm>
            <a:off x="1788705" y="5041613"/>
            <a:ext cx="822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u="none" strike="noStrike" kern="1200">
                <a:solidFill>
                  <a:srgbClr val="3E719A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This project has received funding from UK Research and Innovation - Innovate UK under Innovation Funding Service (ISF) </a:t>
            </a:r>
          </a:p>
        </p:txBody>
      </p:sp>
      <p:pic>
        <p:nvPicPr>
          <p:cNvPr id="4" name="Picture 3" descr="Innovate UK – UKRI">
            <a:extLst>
              <a:ext uri="{FF2B5EF4-FFF2-40B4-BE49-F238E27FC236}">
                <a16:creationId xmlns:a16="http://schemas.microsoft.com/office/drawing/2014/main" id="{F6BC8F7E-E044-493F-36A6-935C160A0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766" b="5566"/>
          <a:stretch/>
        </p:blipFill>
        <p:spPr bwMode="auto">
          <a:xfrm>
            <a:off x="5328267" y="3786008"/>
            <a:ext cx="1149079" cy="1242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05CC4A-F4FC-C8CB-30B0-B1D3AA87F40C}"/>
              </a:ext>
            </a:extLst>
          </p:cNvPr>
          <p:cNvSpPr/>
          <p:nvPr userDrawn="1"/>
        </p:nvSpPr>
        <p:spPr>
          <a:xfrm>
            <a:off x="10740788" y="5459105"/>
            <a:ext cx="1451212" cy="1398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70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000" y="365127"/>
            <a:ext cx="846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0BB28A58-749A-F902-AA46-0C263AB69E2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2000" y="293015"/>
            <a:ext cx="1484449" cy="1397675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EAD0CFF9-C345-C86B-1CA0-962C93E0C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30000"/>
          </a:blip>
          <a:srcRect l="11398" t="10221" r="58199" b="55193"/>
          <a:stretch/>
        </p:blipFill>
        <p:spPr>
          <a:xfrm>
            <a:off x="11031653" y="5615174"/>
            <a:ext cx="1160347" cy="12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4" r:id="rId4"/>
    <p:sldLayoutId id="2147483670" r:id="rId5"/>
    <p:sldLayoutId id="2147483668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AC322"/>
        </a:buClr>
        <a:buSzPct val="100000"/>
        <a:buFont typeface="Apple Symbols" panose="02000000000000000000" pitchFamily="2" charset="-79"/>
        <a:buChar char="⪧"/>
        <a:defRPr sz="2800" kern="1200">
          <a:solidFill>
            <a:srgbClr val="3E719A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AC322"/>
        </a:buClr>
        <a:buSzPct val="100000"/>
        <a:buFont typeface="Apple Symbols" panose="02000000000000000000" pitchFamily="2" charset="-79"/>
        <a:buChar char="⪧"/>
        <a:defRPr sz="2400" kern="1200">
          <a:solidFill>
            <a:srgbClr val="3E719A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AC322"/>
        </a:buClr>
        <a:buSzPct val="100000"/>
        <a:buFont typeface="Apple Symbols" panose="02000000000000000000" pitchFamily="2" charset="-79"/>
        <a:buChar char="⪧"/>
        <a:defRPr sz="2000" kern="1200">
          <a:solidFill>
            <a:srgbClr val="3E719A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AC322"/>
        </a:buClr>
        <a:buSzPct val="100000"/>
        <a:buFont typeface="Apple Symbols" panose="02000000000000000000" pitchFamily="2" charset="-79"/>
        <a:buChar char="⪧"/>
        <a:defRPr sz="1800" kern="1200">
          <a:solidFill>
            <a:srgbClr val="3E719A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AC322"/>
        </a:buClr>
        <a:buSzPct val="100000"/>
        <a:buFont typeface="Apple Symbols" panose="02000000000000000000" pitchFamily="2" charset="-79"/>
        <a:buChar char="⪧"/>
        <a:defRPr sz="1800" kern="1200">
          <a:solidFill>
            <a:srgbClr val="3E719A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ccuszen.e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348F-10C4-B84F-92E7-C4A58F4499A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325205"/>
            <a:ext cx="12191999" cy="715210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Identification of promising CCUS clusters </a:t>
            </a:r>
            <a:br>
              <a:rPr lang="en-GB" sz="3200" dirty="0"/>
            </a:br>
            <a:r>
              <a:rPr lang="en-GB" sz="3200" dirty="0"/>
              <a:t>in the Baltic and Mediterranean regions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7EF24-DB27-9D47-849C-837127505E0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85452" y="4374288"/>
            <a:ext cx="9421093" cy="3881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508EC1"/>
                </a:solidFill>
              </a:rPr>
              <a:t>Cathrine Ringstad, SINTEF</a:t>
            </a:r>
          </a:p>
          <a:p>
            <a:pPr marL="0" indent="0" algn="ctr">
              <a:buNone/>
            </a:pPr>
            <a:endParaRPr lang="en-US" dirty="0">
              <a:solidFill>
                <a:srgbClr val="508EC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07F4F-89B4-224A-8D9F-9E1558DBD4D5}"/>
              </a:ext>
            </a:extLst>
          </p:cNvPr>
          <p:cNvSpPr txBox="1"/>
          <p:nvPr/>
        </p:nvSpPr>
        <p:spPr>
          <a:xfrm>
            <a:off x="2118211" y="4955997"/>
            <a:ext cx="79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5AC320"/>
                </a:solidFill>
              </a:rPr>
              <a:t>2</a:t>
            </a:r>
            <a:r>
              <a:rPr lang="en-US" sz="2000" baseline="30000" dirty="0">
                <a:solidFill>
                  <a:srgbClr val="5AC320"/>
                </a:solidFill>
              </a:rPr>
              <a:t>nd</a:t>
            </a:r>
            <a:r>
              <a:rPr lang="en-US" sz="2000" dirty="0">
                <a:solidFill>
                  <a:srgbClr val="5AC320"/>
                </a:solidFill>
              </a:rPr>
              <a:t> European Underground Energy Storage workshop</a:t>
            </a:r>
          </a:p>
          <a:p>
            <a:pPr algn="ctr"/>
            <a:r>
              <a:rPr lang="en-US" sz="2000" dirty="0">
                <a:solidFill>
                  <a:srgbClr val="5AC320"/>
                </a:solidFill>
              </a:rPr>
              <a:t>Paris 23/05/2023</a:t>
            </a:r>
          </a:p>
        </p:txBody>
      </p:sp>
    </p:spTree>
    <p:extLst>
      <p:ext uri="{BB962C8B-B14F-4D97-AF65-F5344CB8AC3E}">
        <p14:creationId xmlns:p14="http://schemas.microsoft.com/office/powerpoint/2010/main" val="1923815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43B6F65-FD53-9F02-3E03-F76D2101E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02" b="5220"/>
          <a:stretch/>
        </p:blipFill>
        <p:spPr>
          <a:xfrm>
            <a:off x="6890400" y="2469600"/>
            <a:ext cx="3852000" cy="3978334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BD5FE513-A7A8-73C2-CF43-456E77ADF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14" t="1557" r="5251" b="81504"/>
          <a:stretch/>
        </p:blipFill>
        <p:spPr>
          <a:xfrm>
            <a:off x="10790120" y="3209869"/>
            <a:ext cx="683392" cy="7110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28C570-C892-5D8F-E750-A3DAF467E5A6}"/>
              </a:ext>
            </a:extLst>
          </p:cNvPr>
          <p:cNvSpPr/>
          <p:nvPr/>
        </p:nvSpPr>
        <p:spPr>
          <a:xfrm>
            <a:off x="8420101" y="3186260"/>
            <a:ext cx="1628776" cy="1966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1F0C74-CA40-6153-4AC1-32C66F537B66}"/>
              </a:ext>
            </a:extLst>
          </p:cNvPr>
          <p:cNvSpPr/>
          <p:nvPr/>
        </p:nvSpPr>
        <p:spPr>
          <a:xfrm>
            <a:off x="8291514" y="5029200"/>
            <a:ext cx="1128485" cy="1028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57A6DF-1F46-D576-A41F-AFEDC82DFABE}"/>
              </a:ext>
            </a:extLst>
          </p:cNvPr>
          <p:cNvSpPr/>
          <p:nvPr/>
        </p:nvSpPr>
        <p:spPr>
          <a:xfrm>
            <a:off x="7662636" y="4228713"/>
            <a:ext cx="833664" cy="1143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4813C8-AE02-4ECE-B7F9-52E6101D2DED}"/>
              </a:ext>
            </a:extLst>
          </p:cNvPr>
          <p:cNvSpPr txBox="1"/>
          <p:nvPr/>
        </p:nvSpPr>
        <p:spPr>
          <a:xfrm>
            <a:off x="6935120" y="3856153"/>
            <a:ext cx="1508746" cy="401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1200">
                <a:latin typeface="Avenir Book"/>
              </a:rPr>
              <a:t>Denmark and </a:t>
            </a:r>
          </a:p>
          <a:p>
            <a:pPr>
              <a:lnSpc>
                <a:spcPts val="1200"/>
              </a:lnSpc>
            </a:pPr>
            <a:r>
              <a:rPr lang="en-GB" sz="1200">
                <a:latin typeface="Avenir Book"/>
              </a:rPr>
              <a:t>south-west of Sweden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F8B160-FA10-8223-B8D2-71B419C4D10D}"/>
              </a:ext>
            </a:extLst>
          </p:cNvPr>
          <p:cNvSpPr txBox="1"/>
          <p:nvPr/>
        </p:nvSpPr>
        <p:spPr>
          <a:xfrm>
            <a:off x="9379834" y="5561947"/>
            <a:ext cx="1323778" cy="55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1200">
                <a:latin typeface="Avenir Book"/>
              </a:rPr>
              <a:t>Poland and sources in western part of Germany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33FDC-EE22-E86C-AE85-42261A211133}"/>
              </a:ext>
            </a:extLst>
          </p:cNvPr>
          <p:cNvSpPr txBox="1"/>
          <p:nvPr/>
        </p:nvSpPr>
        <p:spPr>
          <a:xfrm>
            <a:off x="8244616" y="2978286"/>
            <a:ext cx="1979745" cy="24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1200">
                <a:latin typeface="Avenir Book"/>
              </a:rPr>
              <a:t>Eastern part of the Baltic Sea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6F0714-3679-1DA9-8F1A-B07F599279D4}"/>
              </a:ext>
            </a:extLst>
          </p:cNvPr>
          <p:cNvGrpSpPr/>
          <p:nvPr/>
        </p:nvGrpSpPr>
        <p:grpSpPr>
          <a:xfrm>
            <a:off x="790575" y="3353614"/>
            <a:ext cx="3759584" cy="2468795"/>
            <a:chOff x="790575" y="2373221"/>
            <a:chExt cx="3759584" cy="246879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D52171-4075-42E7-ACB7-7290604D9092}"/>
                </a:ext>
              </a:extLst>
            </p:cNvPr>
            <p:cNvSpPr/>
            <p:nvPr/>
          </p:nvSpPr>
          <p:spPr>
            <a:xfrm>
              <a:off x="935514" y="2649983"/>
              <a:ext cx="3614645" cy="2192033"/>
            </a:xfrm>
            <a:prstGeom prst="rect">
              <a:avLst/>
            </a:prstGeom>
            <a:noFill/>
            <a:ln w="19050">
              <a:solidFill>
                <a:srgbClr val="5AC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280FB8-CAEF-1080-50A1-2E79420602AC}"/>
                </a:ext>
              </a:extLst>
            </p:cNvPr>
            <p:cNvSpPr/>
            <p:nvPr/>
          </p:nvSpPr>
          <p:spPr>
            <a:xfrm>
              <a:off x="790575" y="2441359"/>
              <a:ext cx="2245588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7CFB79-BFE3-B6B9-DE05-17CB5A31891E}"/>
                </a:ext>
              </a:extLst>
            </p:cNvPr>
            <p:cNvSpPr txBox="1"/>
            <p:nvPr/>
          </p:nvSpPr>
          <p:spPr>
            <a:xfrm>
              <a:off x="790575" y="2373221"/>
              <a:ext cx="3614644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>
                  <a:solidFill>
                    <a:srgbClr val="5AC223"/>
                  </a:solidFill>
                  <a:latin typeface="Avenir Book"/>
                </a:rPr>
                <a:t>Baltic Sea region</a:t>
              </a:r>
            </a:p>
            <a:p>
              <a:pPr marL="177800"/>
              <a:r>
                <a:rPr lang="en-GB" sz="1400" dirty="0">
                  <a:latin typeface="Avenir Book"/>
                </a:rPr>
                <a:t>Denmark including the easternmost North Sea</a:t>
              </a:r>
            </a:p>
            <a:p>
              <a:pPr marL="177800"/>
              <a:r>
                <a:rPr lang="en-GB" sz="1400" dirty="0">
                  <a:latin typeface="Avenir Book"/>
                </a:rPr>
                <a:t>Sweden</a:t>
              </a:r>
            </a:p>
            <a:p>
              <a:pPr marL="177800"/>
              <a:r>
                <a:rPr lang="en-GB" sz="1400" dirty="0">
                  <a:latin typeface="Avenir Book"/>
                </a:rPr>
                <a:t>Finland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Germany</a:t>
              </a:r>
            </a:p>
            <a:p>
              <a:pPr marL="177800"/>
              <a:r>
                <a:rPr lang="en-GB" sz="1400" dirty="0">
                  <a:latin typeface="Avenir Book"/>
                </a:rPr>
                <a:t>Estonia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Latvia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Lithuania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Poland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Baltic Sea</a:t>
              </a:r>
            </a:p>
          </p:txBody>
        </p:sp>
      </p:grp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378B368-CB78-F8F3-0EF6-FC86FBB47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88" t="29168" r="491" b="39046"/>
          <a:stretch/>
        </p:blipFill>
        <p:spPr>
          <a:xfrm>
            <a:off x="10802686" y="2415168"/>
            <a:ext cx="857838" cy="828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B5DFDE-0405-3FBE-D13B-88D58D115852}"/>
              </a:ext>
            </a:extLst>
          </p:cNvPr>
          <p:cNvSpPr txBox="1"/>
          <p:nvPr/>
        </p:nvSpPr>
        <p:spPr>
          <a:xfrm>
            <a:off x="790576" y="2389794"/>
            <a:ext cx="397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Connecting emission sources with geological storage sites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4791EF-75FE-9873-D653-90B0DF64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7529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 descr="Map&#10;&#10;Description automatically generated">
            <a:extLst>
              <a:ext uri="{FF2B5EF4-FFF2-40B4-BE49-F238E27FC236}">
                <a16:creationId xmlns:a16="http://schemas.microsoft.com/office/drawing/2014/main" id="{0B533AEA-8AFE-0C4D-96DD-EAD3F969F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02" b="5220"/>
          <a:stretch/>
        </p:blipFill>
        <p:spPr>
          <a:xfrm>
            <a:off x="6890401" y="2469600"/>
            <a:ext cx="3852000" cy="39783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F4BBAF-5043-8744-A46A-824E8410231A}"/>
              </a:ext>
            </a:extLst>
          </p:cNvPr>
          <p:cNvSpPr txBox="1"/>
          <p:nvPr/>
        </p:nvSpPr>
        <p:spPr>
          <a:xfrm>
            <a:off x="8947910" y="2464490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>
                <a:latin typeface="Avenir Book"/>
              </a:rPr>
              <a:t>Finland</a:t>
            </a:r>
            <a:endParaRPr lang="en-GB" sz="1200">
              <a:latin typeface="Avenir Boo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D7F0D-89CC-E0B3-7B3A-E7CF4434390C}"/>
              </a:ext>
            </a:extLst>
          </p:cNvPr>
          <p:cNvSpPr txBox="1"/>
          <p:nvPr/>
        </p:nvSpPr>
        <p:spPr>
          <a:xfrm>
            <a:off x="7190419" y="2484195"/>
            <a:ext cx="667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Avenir Book"/>
              </a:rPr>
              <a:t>Sweden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9CFB7-5E3F-EF57-314C-59E889BFF5B3}"/>
              </a:ext>
            </a:extLst>
          </p:cNvPr>
          <p:cNvSpPr txBox="1"/>
          <p:nvPr/>
        </p:nvSpPr>
        <p:spPr>
          <a:xfrm>
            <a:off x="9422803" y="3795564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Avenir Book"/>
              </a:rPr>
              <a:t>Estonia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FEF5BC-362A-B344-B617-8BA3555CC173}"/>
              </a:ext>
            </a:extLst>
          </p:cNvPr>
          <p:cNvSpPr txBox="1"/>
          <p:nvPr/>
        </p:nvSpPr>
        <p:spPr>
          <a:xfrm>
            <a:off x="9682313" y="4639224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Avenir Book"/>
              </a:rPr>
              <a:t>Latvia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8C1147-CAE9-53DC-FE66-C54CB3BEF39D}"/>
              </a:ext>
            </a:extLst>
          </p:cNvPr>
          <p:cNvSpPr txBox="1"/>
          <p:nvPr/>
        </p:nvSpPr>
        <p:spPr>
          <a:xfrm>
            <a:off x="8394333" y="6086892"/>
            <a:ext cx="601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Avenir Book"/>
              </a:rPr>
              <a:t>Poland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FBF5BF-B1B1-9819-82ED-01DA25BF8B99}"/>
              </a:ext>
            </a:extLst>
          </p:cNvPr>
          <p:cNvSpPr txBox="1"/>
          <p:nvPr/>
        </p:nvSpPr>
        <p:spPr>
          <a:xfrm>
            <a:off x="9014678" y="5183242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Avenir Book"/>
              </a:rPr>
              <a:t>Lithuania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D86B1E-B64F-D4EE-F626-568307252B7A}"/>
              </a:ext>
            </a:extLst>
          </p:cNvPr>
          <p:cNvSpPr txBox="1"/>
          <p:nvPr/>
        </p:nvSpPr>
        <p:spPr>
          <a:xfrm>
            <a:off x="969009" y="6000603"/>
            <a:ext cx="3800954" cy="38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dirty="0">
                <a:solidFill>
                  <a:srgbClr val="00C900"/>
                </a:solidFill>
                <a:latin typeface="Avenir Book"/>
              </a:rPr>
              <a:t>Eastern part of the Baltic Sea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949EBC-CFF5-E85A-ADD7-A30199F4F261}"/>
              </a:ext>
            </a:extLst>
          </p:cNvPr>
          <p:cNvSpPr>
            <a:spLocks noChangeAspect="1"/>
          </p:cNvSpPr>
          <p:nvPr/>
        </p:nvSpPr>
        <p:spPr>
          <a:xfrm>
            <a:off x="9585963" y="3294058"/>
            <a:ext cx="216000" cy="216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393C48C-B2DF-E1AA-F748-25BCA5706D0C}"/>
              </a:ext>
            </a:extLst>
          </p:cNvPr>
          <p:cNvSpPr>
            <a:spLocks noChangeAspect="1"/>
          </p:cNvSpPr>
          <p:nvPr/>
        </p:nvSpPr>
        <p:spPr>
          <a:xfrm>
            <a:off x="9771045" y="3292322"/>
            <a:ext cx="144000" cy="144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7F1CF9C-01BC-FE5E-4CF5-71B538502B5E}"/>
              </a:ext>
            </a:extLst>
          </p:cNvPr>
          <p:cNvSpPr>
            <a:spLocks noChangeAspect="1"/>
          </p:cNvSpPr>
          <p:nvPr/>
        </p:nvSpPr>
        <p:spPr>
          <a:xfrm>
            <a:off x="10066326" y="3209869"/>
            <a:ext cx="144000" cy="144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DCDB7250-27CF-6110-FF8C-1420C9EA703F}"/>
              </a:ext>
            </a:extLst>
          </p:cNvPr>
          <p:cNvSpPr>
            <a:spLocks noChangeAspect="1"/>
          </p:cNvSpPr>
          <p:nvPr/>
        </p:nvSpPr>
        <p:spPr>
          <a:xfrm>
            <a:off x="9606776" y="3686699"/>
            <a:ext cx="144000" cy="144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4A420C6-4F12-4C08-E1CB-2513DF096942}"/>
              </a:ext>
            </a:extLst>
          </p:cNvPr>
          <p:cNvSpPr>
            <a:spLocks noChangeAspect="1"/>
          </p:cNvSpPr>
          <p:nvPr/>
        </p:nvSpPr>
        <p:spPr>
          <a:xfrm>
            <a:off x="10102746" y="3705564"/>
            <a:ext cx="180000" cy="180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DA3AC5E-BA4F-6738-44D1-723F893AB026}"/>
              </a:ext>
            </a:extLst>
          </p:cNvPr>
          <p:cNvSpPr>
            <a:spLocks noChangeAspect="1"/>
          </p:cNvSpPr>
          <p:nvPr/>
        </p:nvSpPr>
        <p:spPr>
          <a:xfrm>
            <a:off x="9541312" y="4133449"/>
            <a:ext cx="144000" cy="144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55283A0D-A930-AA49-6025-F6CC35590B03}"/>
              </a:ext>
            </a:extLst>
          </p:cNvPr>
          <p:cNvSpPr>
            <a:spLocks noChangeAspect="1"/>
          </p:cNvSpPr>
          <p:nvPr/>
        </p:nvSpPr>
        <p:spPr>
          <a:xfrm>
            <a:off x="7919041" y="3127269"/>
            <a:ext cx="180000" cy="180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4279DE5-9F6F-6946-F61C-1D22F9B30964}"/>
              </a:ext>
            </a:extLst>
          </p:cNvPr>
          <p:cNvSpPr>
            <a:spLocks noChangeAspect="1"/>
          </p:cNvSpPr>
          <p:nvPr/>
        </p:nvSpPr>
        <p:spPr>
          <a:xfrm>
            <a:off x="7993346" y="3711914"/>
            <a:ext cx="324000" cy="324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F81993F-0FDB-0715-BFF3-D710FBBA0B91}"/>
              </a:ext>
            </a:extLst>
          </p:cNvPr>
          <p:cNvSpPr>
            <a:spLocks noChangeAspect="1"/>
          </p:cNvSpPr>
          <p:nvPr/>
        </p:nvSpPr>
        <p:spPr>
          <a:xfrm>
            <a:off x="8250333" y="4374067"/>
            <a:ext cx="180000" cy="180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2EED59E5-1052-4145-CD03-A524DBE01AB8}"/>
              </a:ext>
            </a:extLst>
          </p:cNvPr>
          <p:cNvSpPr/>
          <p:nvPr/>
        </p:nvSpPr>
        <p:spPr>
          <a:xfrm>
            <a:off x="8674099" y="4254500"/>
            <a:ext cx="897699" cy="787400"/>
          </a:xfrm>
          <a:custGeom>
            <a:avLst/>
            <a:gdLst>
              <a:gd name="connsiteX0" fmla="*/ 876300 w 876300"/>
              <a:gd name="connsiteY0" fmla="*/ 0 h 787400"/>
              <a:gd name="connsiteX1" fmla="*/ 577850 w 876300"/>
              <a:gd name="connsiteY1" fmla="*/ 158750 h 787400"/>
              <a:gd name="connsiteX2" fmla="*/ 190500 w 876300"/>
              <a:gd name="connsiteY2" fmla="*/ 222250 h 787400"/>
              <a:gd name="connsiteX3" fmla="*/ 0 w 876300"/>
              <a:gd name="connsiteY3" fmla="*/ 787400 h 787400"/>
              <a:gd name="connsiteX4" fmla="*/ 0 w 876300"/>
              <a:gd name="connsiteY4" fmla="*/ 787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" h="787400">
                <a:moveTo>
                  <a:pt x="876300" y="0"/>
                </a:moveTo>
                <a:cubicBezTo>
                  <a:pt x="784225" y="60854"/>
                  <a:pt x="692150" y="121708"/>
                  <a:pt x="577850" y="158750"/>
                </a:cubicBezTo>
                <a:cubicBezTo>
                  <a:pt x="463550" y="195792"/>
                  <a:pt x="286808" y="117475"/>
                  <a:pt x="190500" y="222250"/>
                </a:cubicBezTo>
                <a:cubicBezTo>
                  <a:pt x="94192" y="327025"/>
                  <a:pt x="0" y="787400"/>
                  <a:pt x="0" y="787400"/>
                </a:cubicBezTo>
                <a:lnTo>
                  <a:pt x="0" y="787400"/>
                </a:lnTo>
              </a:path>
            </a:pathLst>
          </a:custGeom>
          <a:noFill/>
          <a:ln>
            <a:headEnd type="none" w="med" len="med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4F984B1-0A17-BD93-2C1D-B66CA897FFB2}"/>
              </a:ext>
            </a:extLst>
          </p:cNvPr>
          <p:cNvSpPr/>
          <p:nvPr/>
        </p:nvSpPr>
        <p:spPr>
          <a:xfrm>
            <a:off x="935514" y="5934229"/>
            <a:ext cx="3614645" cy="466570"/>
          </a:xfrm>
          <a:prstGeom prst="rect">
            <a:avLst/>
          </a:prstGeom>
          <a:noFill/>
          <a:ln w="19050">
            <a:solidFill>
              <a:srgbClr val="5AC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2D6951C-9274-6034-C103-BD1A71F0B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14" t="1557" r="5251" b="81504"/>
          <a:stretch/>
        </p:blipFill>
        <p:spPr>
          <a:xfrm>
            <a:off x="10790120" y="3209869"/>
            <a:ext cx="683392" cy="71100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FC59C8-F427-FACE-A146-CD748D14EAD8}"/>
              </a:ext>
            </a:extLst>
          </p:cNvPr>
          <p:cNvSpPr/>
          <p:nvPr/>
        </p:nvSpPr>
        <p:spPr>
          <a:xfrm>
            <a:off x="8753168" y="3739914"/>
            <a:ext cx="848032" cy="994318"/>
          </a:xfrm>
          <a:custGeom>
            <a:avLst/>
            <a:gdLst>
              <a:gd name="connsiteX0" fmla="*/ 848032 w 848032"/>
              <a:gd name="connsiteY0" fmla="*/ 6176 h 994318"/>
              <a:gd name="connsiteX1" fmla="*/ 420329 w 848032"/>
              <a:gd name="connsiteY1" fmla="*/ 35673 h 994318"/>
              <a:gd name="connsiteX2" fmla="*/ 221225 w 848032"/>
              <a:gd name="connsiteY2" fmla="*/ 279021 h 994318"/>
              <a:gd name="connsiteX3" fmla="*/ 0 w 848032"/>
              <a:gd name="connsiteY3" fmla="*/ 994318 h 994318"/>
              <a:gd name="connsiteX4" fmla="*/ 0 w 848032"/>
              <a:gd name="connsiteY4" fmla="*/ 994318 h 99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032" h="994318">
                <a:moveTo>
                  <a:pt x="848032" y="6176"/>
                </a:moveTo>
                <a:cubicBezTo>
                  <a:pt x="686414" y="-1813"/>
                  <a:pt x="524797" y="-9801"/>
                  <a:pt x="420329" y="35673"/>
                </a:cubicBezTo>
                <a:cubicBezTo>
                  <a:pt x="315861" y="81147"/>
                  <a:pt x="291280" y="119247"/>
                  <a:pt x="221225" y="279021"/>
                </a:cubicBezTo>
                <a:cubicBezTo>
                  <a:pt x="151170" y="438795"/>
                  <a:pt x="0" y="994318"/>
                  <a:pt x="0" y="994318"/>
                </a:cubicBezTo>
                <a:lnTo>
                  <a:pt x="0" y="99431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416E16E-746E-CBB0-3FCD-EA3DD50044EF}"/>
              </a:ext>
            </a:extLst>
          </p:cNvPr>
          <p:cNvSpPr/>
          <p:nvPr/>
        </p:nvSpPr>
        <p:spPr>
          <a:xfrm>
            <a:off x="9217742" y="3583859"/>
            <a:ext cx="951271" cy="176980"/>
          </a:xfrm>
          <a:custGeom>
            <a:avLst/>
            <a:gdLst>
              <a:gd name="connsiteX0" fmla="*/ 1025013 w 1025013"/>
              <a:gd name="connsiteY0" fmla="*/ 186545 h 252912"/>
              <a:gd name="connsiteX1" fmla="*/ 980768 w 1025013"/>
              <a:gd name="connsiteY1" fmla="*/ 68557 h 252912"/>
              <a:gd name="connsiteX2" fmla="*/ 877529 w 1025013"/>
              <a:gd name="connsiteY2" fmla="*/ 2190 h 252912"/>
              <a:gd name="connsiteX3" fmla="*/ 612058 w 1025013"/>
              <a:gd name="connsiteY3" fmla="*/ 39061 h 252912"/>
              <a:gd name="connsiteX4" fmla="*/ 0 w 1025013"/>
              <a:gd name="connsiteY4" fmla="*/ 252912 h 252912"/>
              <a:gd name="connsiteX0" fmla="*/ 951271 w 951271"/>
              <a:gd name="connsiteY0" fmla="*/ 186545 h 221829"/>
              <a:gd name="connsiteX1" fmla="*/ 907026 w 951271"/>
              <a:gd name="connsiteY1" fmla="*/ 68557 h 221829"/>
              <a:gd name="connsiteX2" fmla="*/ 803787 w 951271"/>
              <a:gd name="connsiteY2" fmla="*/ 2190 h 221829"/>
              <a:gd name="connsiteX3" fmla="*/ 538316 w 951271"/>
              <a:gd name="connsiteY3" fmla="*/ 39061 h 221829"/>
              <a:gd name="connsiteX4" fmla="*/ 0 w 951271"/>
              <a:gd name="connsiteY4" fmla="*/ 221829 h 221829"/>
              <a:gd name="connsiteX0" fmla="*/ 951271 w 951271"/>
              <a:gd name="connsiteY0" fmla="*/ 186545 h 221829"/>
              <a:gd name="connsiteX1" fmla="*/ 907026 w 951271"/>
              <a:gd name="connsiteY1" fmla="*/ 68557 h 221829"/>
              <a:gd name="connsiteX2" fmla="*/ 803787 w 951271"/>
              <a:gd name="connsiteY2" fmla="*/ 2190 h 221829"/>
              <a:gd name="connsiteX3" fmla="*/ 538316 w 951271"/>
              <a:gd name="connsiteY3" fmla="*/ 39061 h 221829"/>
              <a:gd name="connsiteX4" fmla="*/ 0 w 951271"/>
              <a:gd name="connsiteY4" fmla="*/ 221829 h 221829"/>
              <a:gd name="connsiteX0" fmla="*/ 951271 w 951271"/>
              <a:gd name="connsiteY0" fmla="*/ 156698 h 221829"/>
              <a:gd name="connsiteX1" fmla="*/ 907026 w 951271"/>
              <a:gd name="connsiteY1" fmla="*/ 68557 h 221829"/>
              <a:gd name="connsiteX2" fmla="*/ 803787 w 951271"/>
              <a:gd name="connsiteY2" fmla="*/ 2190 h 221829"/>
              <a:gd name="connsiteX3" fmla="*/ 538316 w 951271"/>
              <a:gd name="connsiteY3" fmla="*/ 39061 h 221829"/>
              <a:gd name="connsiteX4" fmla="*/ 0 w 951271"/>
              <a:gd name="connsiteY4" fmla="*/ 221829 h 22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271" h="221829">
                <a:moveTo>
                  <a:pt x="951271" y="156698"/>
                </a:moveTo>
                <a:cubicBezTo>
                  <a:pt x="941439" y="113067"/>
                  <a:pt x="931607" y="94308"/>
                  <a:pt x="907026" y="68557"/>
                </a:cubicBezTo>
                <a:cubicBezTo>
                  <a:pt x="882445" y="42806"/>
                  <a:pt x="865239" y="7106"/>
                  <a:pt x="803787" y="2190"/>
                </a:cubicBezTo>
                <a:cubicBezTo>
                  <a:pt x="742335" y="-2726"/>
                  <a:pt x="684571" y="-2726"/>
                  <a:pt x="538316" y="39061"/>
                </a:cubicBezTo>
                <a:cubicBezTo>
                  <a:pt x="392061" y="80848"/>
                  <a:pt x="232901" y="135797"/>
                  <a:pt x="0" y="2218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AC6A197-CAC1-EA9C-4D9D-63C5D95669F0}"/>
              </a:ext>
            </a:extLst>
          </p:cNvPr>
          <p:cNvSpPr/>
          <p:nvPr/>
        </p:nvSpPr>
        <p:spPr>
          <a:xfrm>
            <a:off x="9929813" y="3357563"/>
            <a:ext cx="242485" cy="228600"/>
          </a:xfrm>
          <a:custGeom>
            <a:avLst/>
            <a:gdLst>
              <a:gd name="connsiteX0" fmla="*/ 214312 w 242485"/>
              <a:gd name="connsiteY0" fmla="*/ 0 h 228600"/>
              <a:gd name="connsiteX1" fmla="*/ 223837 w 242485"/>
              <a:gd name="connsiteY1" fmla="*/ 147637 h 228600"/>
              <a:gd name="connsiteX2" fmla="*/ 0 w 242485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485" h="228600">
                <a:moveTo>
                  <a:pt x="214312" y="0"/>
                </a:moveTo>
                <a:cubicBezTo>
                  <a:pt x="236934" y="54768"/>
                  <a:pt x="259556" y="109537"/>
                  <a:pt x="223837" y="147637"/>
                </a:cubicBezTo>
                <a:cubicBezTo>
                  <a:pt x="188118" y="185737"/>
                  <a:pt x="94059" y="207168"/>
                  <a:pt x="0" y="2286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1E5C08E8-00C0-C971-7829-195569D65E53}"/>
              </a:ext>
            </a:extLst>
          </p:cNvPr>
          <p:cNvSpPr/>
          <p:nvPr/>
        </p:nvSpPr>
        <p:spPr>
          <a:xfrm>
            <a:off x="9729788" y="3438525"/>
            <a:ext cx="156622" cy="180975"/>
          </a:xfrm>
          <a:custGeom>
            <a:avLst/>
            <a:gdLst>
              <a:gd name="connsiteX0" fmla="*/ 142875 w 156622"/>
              <a:gd name="connsiteY0" fmla="*/ 0 h 180975"/>
              <a:gd name="connsiteX1" fmla="*/ 142875 w 156622"/>
              <a:gd name="connsiteY1" fmla="*/ 114300 h 180975"/>
              <a:gd name="connsiteX2" fmla="*/ 0 w 156622"/>
              <a:gd name="connsiteY2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22" h="180975">
                <a:moveTo>
                  <a:pt x="142875" y="0"/>
                </a:moveTo>
                <a:cubicBezTo>
                  <a:pt x="154781" y="42069"/>
                  <a:pt x="166687" y="84138"/>
                  <a:pt x="142875" y="114300"/>
                </a:cubicBezTo>
                <a:cubicBezTo>
                  <a:pt x="119063" y="144462"/>
                  <a:pt x="59531" y="162718"/>
                  <a:pt x="0" y="1809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62D5499-9AB4-F782-F6E6-D985F4FCE17D}"/>
              </a:ext>
            </a:extLst>
          </p:cNvPr>
          <p:cNvSpPr/>
          <p:nvPr/>
        </p:nvSpPr>
        <p:spPr>
          <a:xfrm>
            <a:off x="9577388" y="3509963"/>
            <a:ext cx="144719" cy="147637"/>
          </a:xfrm>
          <a:custGeom>
            <a:avLst/>
            <a:gdLst>
              <a:gd name="connsiteX0" fmla="*/ 128587 w 144719"/>
              <a:gd name="connsiteY0" fmla="*/ 0 h 147637"/>
              <a:gd name="connsiteX1" fmla="*/ 133350 w 144719"/>
              <a:gd name="connsiteY1" fmla="*/ 61912 h 147637"/>
              <a:gd name="connsiteX2" fmla="*/ 0 w 144719"/>
              <a:gd name="connsiteY2" fmla="*/ 147637 h 1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719" h="147637">
                <a:moveTo>
                  <a:pt x="128587" y="0"/>
                </a:moveTo>
                <a:cubicBezTo>
                  <a:pt x="141684" y="18653"/>
                  <a:pt x="154781" y="37306"/>
                  <a:pt x="133350" y="61912"/>
                </a:cubicBezTo>
                <a:cubicBezTo>
                  <a:pt x="111919" y="86518"/>
                  <a:pt x="55959" y="117077"/>
                  <a:pt x="0" y="1476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5BF508D5-449B-978C-041F-F11471FDCEBC}"/>
              </a:ext>
            </a:extLst>
          </p:cNvPr>
          <p:cNvSpPr/>
          <p:nvPr/>
        </p:nvSpPr>
        <p:spPr>
          <a:xfrm>
            <a:off x="8099041" y="3178175"/>
            <a:ext cx="670185" cy="1589088"/>
          </a:xfrm>
          <a:custGeom>
            <a:avLst/>
            <a:gdLst>
              <a:gd name="connsiteX0" fmla="*/ 0 w 668213"/>
              <a:gd name="connsiteY0" fmla="*/ 3175 h 1589088"/>
              <a:gd name="connsiteX1" fmla="*/ 195262 w 668213"/>
              <a:gd name="connsiteY1" fmla="*/ 31750 h 1589088"/>
              <a:gd name="connsiteX2" fmla="*/ 333375 w 668213"/>
              <a:gd name="connsiteY2" fmla="*/ 231775 h 1589088"/>
              <a:gd name="connsiteX3" fmla="*/ 547687 w 668213"/>
              <a:gd name="connsiteY3" fmla="*/ 722313 h 1589088"/>
              <a:gd name="connsiteX4" fmla="*/ 661987 w 668213"/>
              <a:gd name="connsiteY4" fmla="*/ 1222375 h 1589088"/>
              <a:gd name="connsiteX5" fmla="*/ 642937 w 668213"/>
              <a:gd name="connsiteY5" fmla="*/ 1589088 h 1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213" h="1589088">
                <a:moveTo>
                  <a:pt x="0" y="3175"/>
                </a:moveTo>
                <a:cubicBezTo>
                  <a:pt x="69850" y="-1588"/>
                  <a:pt x="139700" y="-6350"/>
                  <a:pt x="195262" y="31750"/>
                </a:cubicBezTo>
                <a:cubicBezTo>
                  <a:pt x="250824" y="69850"/>
                  <a:pt x="274638" y="116681"/>
                  <a:pt x="333375" y="231775"/>
                </a:cubicBezTo>
                <a:cubicBezTo>
                  <a:pt x="392112" y="346869"/>
                  <a:pt x="492918" y="557213"/>
                  <a:pt x="547687" y="722313"/>
                </a:cubicBezTo>
                <a:cubicBezTo>
                  <a:pt x="602456" y="887413"/>
                  <a:pt x="646112" y="1077913"/>
                  <a:pt x="661987" y="1222375"/>
                </a:cubicBezTo>
                <a:cubicBezTo>
                  <a:pt x="677862" y="1366837"/>
                  <a:pt x="660399" y="1477962"/>
                  <a:pt x="642937" y="15890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F8378673-1A91-6BFC-9E35-1A070B14EB97}"/>
              </a:ext>
            </a:extLst>
          </p:cNvPr>
          <p:cNvSpPr/>
          <p:nvPr/>
        </p:nvSpPr>
        <p:spPr>
          <a:xfrm>
            <a:off x="8286763" y="3971925"/>
            <a:ext cx="482463" cy="514350"/>
          </a:xfrm>
          <a:custGeom>
            <a:avLst/>
            <a:gdLst>
              <a:gd name="connsiteX0" fmla="*/ 0 w 495300"/>
              <a:gd name="connsiteY0" fmla="*/ 0 h 514350"/>
              <a:gd name="connsiteX1" fmla="*/ 247650 w 495300"/>
              <a:gd name="connsiteY1" fmla="*/ 76200 h 514350"/>
              <a:gd name="connsiteX2" fmla="*/ 419100 w 495300"/>
              <a:gd name="connsiteY2" fmla="*/ 290513 h 514350"/>
              <a:gd name="connsiteX3" fmla="*/ 495300 w 495300"/>
              <a:gd name="connsiteY3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514350">
                <a:moveTo>
                  <a:pt x="0" y="0"/>
                </a:moveTo>
                <a:cubicBezTo>
                  <a:pt x="88900" y="13890"/>
                  <a:pt x="177800" y="27781"/>
                  <a:pt x="247650" y="76200"/>
                </a:cubicBezTo>
                <a:cubicBezTo>
                  <a:pt x="317500" y="124619"/>
                  <a:pt x="377825" y="217488"/>
                  <a:pt x="419100" y="290513"/>
                </a:cubicBezTo>
                <a:cubicBezTo>
                  <a:pt x="460375" y="363538"/>
                  <a:pt x="477837" y="438944"/>
                  <a:pt x="495300" y="5143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D923D394-1113-3826-2889-7FE667CE7330}"/>
              </a:ext>
            </a:extLst>
          </p:cNvPr>
          <p:cNvSpPr/>
          <p:nvPr/>
        </p:nvSpPr>
        <p:spPr>
          <a:xfrm>
            <a:off x="8391525" y="4533900"/>
            <a:ext cx="307965" cy="428625"/>
          </a:xfrm>
          <a:custGeom>
            <a:avLst/>
            <a:gdLst>
              <a:gd name="connsiteX0" fmla="*/ 0 w 300038"/>
              <a:gd name="connsiteY0" fmla="*/ 0 h 428625"/>
              <a:gd name="connsiteX1" fmla="*/ 233363 w 300038"/>
              <a:gd name="connsiteY1" fmla="*/ 257175 h 428625"/>
              <a:gd name="connsiteX2" fmla="*/ 300038 w 300038"/>
              <a:gd name="connsiteY2" fmla="*/ 428625 h 428625"/>
              <a:gd name="connsiteX3" fmla="*/ 300038 w 300038"/>
              <a:gd name="connsiteY3" fmla="*/ 428625 h 428625"/>
              <a:gd name="connsiteX0" fmla="*/ 0 w 307965"/>
              <a:gd name="connsiteY0" fmla="*/ 0 h 428625"/>
              <a:gd name="connsiteX1" fmla="*/ 278241 w 307965"/>
              <a:gd name="connsiteY1" fmla="*/ 240346 h 428625"/>
              <a:gd name="connsiteX2" fmla="*/ 300038 w 307965"/>
              <a:gd name="connsiteY2" fmla="*/ 428625 h 428625"/>
              <a:gd name="connsiteX3" fmla="*/ 300038 w 307965"/>
              <a:gd name="connsiteY3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65" h="428625">
                <a:moveTo>
                  <a:pt x="0" y="0"/>
                </a:moveTo>
                <a:cubicBezTo>
                  <a:pt x="91678" y="92869"/>
                  <a:pt x="228235" y="168909"/>
                  <a:pt x="278241" y="240346"/>
                </a:cubicBezTo>
                <a:cubicBezTo>
                  <a:pt x="328247" y="311783"/>
                  <a:pt x="300038" y="428625"/>
                  <a:pt x="300038" y="428625"/>
                </a:cubicBezTo>
                <a:lnTo>
                  <a:pt x="300038" y="42862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1A7EF762-E0D2-D61B-155C-A9A402D2FC3F}"/>
              </a:ext>
            </a:extLst>
          </p:cNvPr>
          <p:cNvSpPr>
            <a:spLocks noChangeAspect="1"/>
          </p:cNvSpPr>
          <p:nvPr/>
        </p:nvSpPr>
        <p:spPr>
          <a:xfrm>
            <a:off x="8196763" y="5681921"/>
            <a:ext cx="216000" cy="216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9C0A611B-51AD-4FF4-FD5C-5B9691F5809E}"/>
              </a:ext>
            </a:extLst>
          </p:cNvPr>
          <p:cNvSpPr/>
          <p:nvPr/>
        </p:nvSpPr>
        <p:spPr>
          <a:xfrm>
            <a:off x="8394700" y="5183242"/>
            <a:ext cx="279399" cy="544458"/>
          </a:xfrm>
          <a:custGeom>
            <a:avLst/>
            <a:gdLst>
              <a:gd name="connsiteX0" fmla="*/ 0 w 285750"/>
              <a:gd name="connsiteY0" fmla="*/ 533400 h 533400"/>
              <a:gd name="connsiteX1" fmla="*/ 171450 w 285750"/>
              <a:gd name="connsiteY1" fmla="*/ 336550 h 533400"/>
              <a:gd name="connsiteX2" fmla="*/ 285750 w 285750"/>
              <a:gd name="connsiteY2" fmla="*/ 0 h 533400"/>
              <a:gd name="connsiteX3" fmla="*/ 285750 w 285750"/>
              <a:gd name="connsiteY3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533400">
                <a:moveTo>
                  <a:pt x="0" y="533400"/>
                </a:moveTo>
                <a:cubicBezTo>
                  <a:pt x="61912" y="479425"/>
                  <a:pt x="123825" y="425450"/>
                  <a:pt x="171450" y="336550"/>
                </a:cubicBezTo>
                <a:cubicBezTo>
                  <a:pt x="219075" y="247650"/>
                  <a:pt x="285750" y="0"/>
                  <a:pt x="285750" y="0"/>
                </a:cubicBezTo>
                <a:lnTo>
                  <a:pt x="285750" y="0"/>
                </a:lnTo>
              </a:path>
            </a:pathLst>
          </a:custGeom>
          <a:noFill/>
          <a:ln>
            <a:headEnd type="none" w="sm" len="sm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D9B8D80-EC4C-70E5-3E08-4D3EEF3452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88" t="29168" r="491" b="39046"/>
          <a:stretch/>
        </p:blipFill>
        <p:spPr>
          <a:xfrm>
            <a:off x="10802686" y="2415168"/>
            <a:ext cx="857838" cy="8284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15C28C-5E1F-2F3E-F187-608408727A90}"/>
              </a:ext>
            </a:extLst>
          </p:cNvPr>
          <p:cNvGrpSpPr/>
          <p:nvPr/>
        </p:nvGrpSpPr>
        <p:grpSpPr>
          <a:xfrm>
            <a:off x="790575" y="3353614"/>
            <a:ext cx="3759584" cy="2468795"/>
            <a:chOff x="790575" y="2373221"/>
            <a:chExt cx="3759584" cy="246879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EFBEC2-B427-B770-DA71-D62F6315457D}"/>
                </a:ext>
              </a:extLst>
            </p:cNvPr>
            <p:cNvSpPr/>
            <p:nvPr/>
          </p:nvSpPr>
          <p:spPr>
            <a:xfrm>
              <a:off x="935514" y="2649983"/>
              <a:ext cx="3614645" cy="2192033"/>
            </a:xfrm>
            <a:prstGeom prst="rect">
              <a:avLst/>
            </a:prstGeom>
            <a:noFill/>
            <a:ln w="19050">
              <a:solidFill>
                <a:srgbClr val="5AC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0023E1-3FE6-9485-F6A8-AAB1BA73BE8B}"/>
                </a:ext>
              </a:extLst>
            </p:cNvPr>
            <p:cNvSpPr/>
            <p:nvPr/>
          </p:nvSpPr>
          <p:spPr>
            <a:xfrm>
              <a:off x="790575" y="2441359"/>
              <a:ext cx="2245588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08E474-37F0-1426-DF35-071849E53727}"/>
                </a:ext>
              </a:extLst>
            </p:cNvPr>
            <p:cNvSpPr txBox="1"/>
            <p:nvPr/>
          </p:nvSpPr>
          <p:spPr>
            <a:xfrm>
              <a:off x="790575" y="2373221"/>
              <a:ext cx="3614644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>
                  <a:solidFill>
                    <a:srgbClr val="5AC223"/>
                  </a:solidFill>
                  <a:latin typeface="Avenir Book"/>
                </a:rPr>
                <a:t>Baltic Sea region</a:t>
              </a:r>
            </a:p>
            <a:p>
              <a:pPr marL="177800"/>
              <a:r>
                <a:rPr lang="en-GB" sz="1400" dirty="0">
                  <a:latin typeface="Avenir Book"/>
                </a:rPr>
                <a:t>Denmark including the easternmost North Sea</a:t>
              </a:r>
            </a:p>
            <a:p>
              <a:pPr marL="177800"/>
              <a:r>
                <a:rPr lang="en-GB" sz="1400" dirty="0">
                  <a:latin typeface="Avenir Book"/>
                </a:rPr>
                <a:t>Sweden</a:t>
              </a:r>
            </a:p>
            <a:p>
              <a:pPr marL="177800"/>
              <a:r>
                <a:rPr lang="en-GB" sz="1400" dirty="0">
                  <a:latin typeface="Avenir Book"/>
                </a:rPr>
                <a:t>Finland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Germany</a:t>
              </a:r>
            </a:p>
            <a:p>
              <a:pPr marL="177800"/>
              <a:r>
                <a:rPr lang="en-GB" sz="1400" dirty="0">
                  <a:latin typeface="Avenir Book"/>
                </a:rPr>
                <a:t>Estonia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Latvia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Lithuania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Poland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Baltic Sea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F292B2-835C-C585-ED79-390CA99C0557}"/>
              </a:ext>
            </a:extLst>
          </p:cNvPr>
          <p:cNvSpPr txBox="1"/>
          <p:nvPr/>
        </p:nvSpPr>
        <p:spPr>
          <a:xfrm>
            <a:off x="790576" y="2389794"/>
            <a:ext cx="397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Connecting emission sources with geological storage sites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15784F-5F25-CB46-5342-B08AAC350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142629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0E7B9-904C-3349-F5B3-2F86ABE222E1}"/>
              </a:ext>
            </a:extLst>
          </p:cNvPr>
          <p:cNvSpPr txBox="1"/>
          <p:nvPr/>
        </p:nvSpPr>
        <p:spPr>
          <a:xfrm>
            <a:off x="969009" y="5983332"/>
            <a:ext cx="5260717" cy="38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dirty="0">
                <a:solidFill>
                  <a:srgbClr val="00C900"/>
                </a:solidFill>
                <a:latin typeface="Avenir Book"/>
              </a:rPr>
              <a:t>Poland and sources in western part of Germany 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54A3C985-5B69-93F1-72AD-23EC9FF75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9353" b="4776"/>
          <a:stretch/>
        </p:blipFill>
        <p:spPr>
          <a:xfrm>
            <a:off x="6890400" y="2469600"/>
            <a:ext cx="3844800" cy="3997005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D3A69475-A550-B613-0D28-CECFBDD66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14" t="1557" r="5251" b="81504"/>
          <a:stretch/>
        </p:blipFill>
        <p:spPr>
          <a:xfrm>
            <a:off x="10790120" y="3209869"/>
            <a:ext cx="683392" cy="711009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30713FA-9F6C-88F3-3019-6B51A9D1F7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88" t="29168" r="491" b="39046"/>
          <a:stretch/>
        </p:blipFill>
        <p:spPr>
          <a:xfrm>
            <a:off x="10802686" y="2415168"/>
            <a:ext cx="857838" cy="8284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9C7D179-0FF1-FB8F-5F72-62CDE00D0B1C}"/>
              </a:ext>
            </a:extLst>
          </p:cNvPr>
          <p:cNvGrpSpPr/>
          <p:nvPr/>
        </p:nvGrpSpPr>
        <p:grpSpPr>
          <a:xfrm>
            <a:off x="8197116" y="3961580"/>
            <a:ext cx="1607475" cy="556205"/>
            <a:chOff x="8197116" y="3961580"/>
            <a:chExt cx="1607475" cy="55620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226D125-03DC-CAFB-3B30-6CD7BFD71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0964" y="3961580"/>
              <a:ext cx="108000" cy="108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79D1D7-F988-9F24-C4C9-265FC16584D3}"/>
                </a:ext>
              </a:extLst>
            </p:cNvPr>
            <p:cNvSpPr/>
            <p:nvPr/>
          </p:nvSpPr>
          <p:spPr>
            <a:xfrm rot="1410686">
              <a:off x="8197116" y="4003472"/>
              <a:ext cx="1607475" cy="472921"/>
            </a:xfrm>
            <a:prstGeom prst="ellipse">
              <a:avLst/>
            </a:prstGeom>
            <a:noFill/>
            <a:ln w="12700">
              <a:solidFill>
                <a:srgbClr val="BA6B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06D3B3-34E8-FDF3-B7D7-A0FBA7BCD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10432" y="4337785"/>
              <a:ext cx="180000" cy="180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29AC7FC-9359-545F-F09B-7B91ED979D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0574" y="4071463"/>
              <a:ext cx="180000" cy="180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C266DC8-4823-DDAB-35E4-76A096701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2753" y="4132366"/>
              <a:ext cx="144000" cy="144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396048C-0171-1435-0C6A-104F988528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4932" y="4204366"/>
              <a:ext cx="108000" cy="108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14D680E0-DCF8-B25D-750F-69679ECD3387}"/>
              </a:ext>
            </a:extLst>
          </p:cNvPr>
          <p:cNvSpPr/>
          <p:nvPr/>
        </p:nvSpPr>
        <p:spPr>
          <a:xfrm rot="19792106">
            <a:off x="7560990" y="2738717"/>
            <a:ext cx="481123" cy="2037631"/>
          </a:xfrm>
          <a:prstGeom prst="ellipse">
            <a:avLst/>
          </a:prstGeom>
          <a:noFill/>
          <a:ln>
            <a:solidFill>
              <a:srgbClr val="BA6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3D890F4-F70B-6F4E-1913-B6FD2DA93051}"/>
              </a:ext>
            </a:extLst>
          </p:cNvPr>
          <p:cNvGrpSpPr/>
          <p:nvPr/>
        </p:nvGrpSpPr>
        <p:grpSpPr>
          <a:xfrm>
            <a:off x="7190634" y="3119058"/>
            <a:ext cx="593511" cy="1791188"/>
            <a:chOff x="7190634" y="3119058"/>
            <a:chExt cx="593511" cy="179118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43BD84-4802-183C-48EC-AE9F07DA203F}"/>
                </a:ext>
              </a:extLst>
            </p:cNvPr>
            <p:cNvGrpSpPr/>
            <p:nvPr/>
          </p:nvGrpSpPr>
          <p:grpSpPr>
            <a:xfrm>
              <a:off x="7190634" y="3651992"/>
              <a:ext cx="593511" cy="1258254"/>
              <a:chOff x="7190634" y="3651992"/>
              <a:chExt cx="593511" cy="125825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EE4E87A-2F26-0DB6-A431-3AD610B12E56}"/>
                  </a:ext>
                </a:extLst>
              </p:cNvPr>
              <p:cNvSpPr/>
              <p:nvPr/>
            </p:nvSpPr>
            <p:spPr>
              <a:xfrm>
                <a:off x="7539937" y="4195928"/>
                <a:ext cx="244208" cy="714318"/>
              </a:xfrm>
              <a:prstGeom prst="ellipse">
                <a:avLst/>
              </a:prstGeom>
              <a:noFill/>
              <a:ln>
                <a:solidFill>
                  <a:srgbClr val="2F52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EA9F2AF-B786-1850-E0C9-05D9C0B6A1DC}"/>
                  </a:ext>
                </a:extLst>
              </p:cNvPr>
              <p:cNvSpPr/>
              <p:nvPr/>
            </p:nvSpPr>
            <p:spPr>
              <a:xfrm>
                <a:off x="7487341" y="3651992"/>
                <a:ext cx="261038" cy="440957"/>
              </a:xfrm>
              <a:prstGeom prst="ellipse">
                <a:avLst/>
              </a:prstGeom>
              <a:noFill/>
              <a:ln>
                <a:solidFill>
                  <a:srgbClr val="2F52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55880B6-2141-5EE8-8060-429DCCF19E59}"/>
                  </a:ext>
                </a:extLst>
              </p:cNvPr>
              <p:cNvSpPr/>
              <p:nvPr/>
            </p:nvSpPr>
            <p:spPr>
              <a:xfrm rot="16200000">
                <a:off x="7285175" y="4137995"/>
                <a:ext cx="137781" cy="326863"/>
              </a:xfrm>
              <a:prstGeom prst="ellipse">
                <a:avLst/>
              </a:prstGeom>
              <a:noFill/>
              <a:ln>
                <a:solidFill>
                  <a:srgbClr val="2F52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E3A20A52-6511-6C57-0B3D-08100E394542}"/>
                </a:ext>
              </a:extLst>
            </p:cNvPr>
            <p:cNvCxnSpPr>
              <a:cxnSpLocks/>
              <a:stCxn id="28" idx="5"/>
              <a:endCxn id="27" idx="4"/>
            </p:cNvCxnSpPr>
            <p:nvPr/>
          </p:nvCxnSpPr>
          <p:spPr>
            <a:xfrm flipV="1">
              <a:off x="7469629" y="4092949"/>
              <a:ext cx="148231" cy="159765"/>
            </a:xfrm>
            <a:prstGeom prst="straightConnector1">
              <a:avLst/>
            </a:prstGeom>
            <a:ln w="12700">
              <a:solidFill>
                <a:srgbClr val="2F528F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602A10D0-CCA6-180B-C423-370D5D6037E9}"/>
                </a:ext>
              </a:extLst>
            </p:cNvPr>
            <p:cNvCxnSpPr>
              <a:cxnSpLocks/>
              <a:stCxn id="26" idx="0"/>
              <a:endCxn id="27" idx="4"/>
            </p:cNvCxnSpPr>
            <p:nvPr/>
          </p:nvCxnSpPr>
          <p:spPr>
            <a:xfrm flipH="1" flipV="1">
              <a:off x="7617860" y="4092949"/>
              <a:ext cx="44181" cy="102979"/>
            </a:xfrm>
            <a:prstGeom prst="straightConnector1">
              <a:avLst/>
            </a:prstGeom>
            <a:ln w="12700">
              <a:solidFill>
                <a:srgbClr val="2F528F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28FF4DAA-3E09-A2F2-AFEC-600CCF32423F}"/>
                </a:ext>
              </a:extLst>
            </p:cNvPr>
            <p:cNvCxnSpPr>
              <a:cxnSpLocks/>
              <a:endCxn id="27" idx="0"/>
            </p:cNvCxnSpPr>
            <p:nvPr/>
          </p:nvCxnSpPr>
          <p:spPr>
            <a:xfrm>
              <a:off x="7432421" y="3119058"/>
              <a:ext cx="185439" cy="532934"/>
            </a:xfrm>
            <a:prstGeom prst="straightConnector1">
              <a:avLst/>
            </a:prstGeom>
            <a:ln w="12700">
              <a:solidFill>
                <a:srgbClr val="2F528F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7C6BDBB-9E87-6F48-F084-3F5B18236CB3}"/>
              </a:ext>
            </a:extLst>
          </p:cNvPr>
          <p:cNvSpPr/>
          <p:nvPr/>
        </p:nvSpPr>
        <p:spPr>
          <a:xfrm>
            <a:off x="935514" y="5934229"/>
            <a:ext cx="5069360" cy="466570"/>
          </a:xfrm>
          <a:prstGeom prst="rect">
            <a:avLst/>
          </a:prstGeom>
          <a:noFill/>
          <a:ln w="19050">
            <a:solidFill>
              <a:srgbClr val="5AC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2EEF91-586A-D48D-B533-BE0A020A3243}"/>
              </a:ext>
            </a:extLst>
          </p:cNvPr>
          <p:cNvGrpSpPr/>
          <p:nvPr/>
        </p:nvGrpSpPr>
        <p:grpSpPr>
          <a:xfrm>
            <a:off x="790575" y="3353614"/>
            <a:ext cx="3759584" cy="2468795"/>
            <a:chOff x="790575" y="2373221"/>
            <a:chExt cx="3759584" cy="246879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EDF20B-8781-C493-7668-A8AF8A958598}"/>
                </a:ext>
              </a:extLst>
            </p:cNvPr>
            <p:cNvSpPr/>
            <p:nvPr/>
          </p:nvSpPr>
          <p:spPr>
            <a:xfrm>
              <a:off x="935514" y="2649983"/>
              <a:ext cx="3614645" cy="2192033"/>
            </a:xfrm>
            <a:prstGeom prst="rect">
              <a:avLst/>
            </a:prstGeom>
            <a:noFill/>
            <a:ln w="19050">
              <a:solidFill>
                <a:srgbClr val="5AC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BFF55F-22B0-70C0-A7FE-C7A45F5F9195}"/>
                </a:ext>
              </a:extLst>
            </p:cNvPr>
            <p:cNvSpPr/>
            <p:nvPr/>
          </p:nvSpPr>
          <p:spPr>
            <a:xfrm>
              <a:off x="790575" y="2441359"/>
              <a:ext cx="2245588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D85E84-C029-9CF0-09AB-EA97BB489415}"/>
                </a:ext>
              </a:extLst>
            </p:cNvPr>
            <p:cNvSpPr txBox="1"/>
            <p:nvPr/>
          </p:nvSpPr>
          <p:spPr>
            <a:xfrm>
              <a:off x="790575" y="2373221"/>
              <a:ext cx="3614644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>
                  <a:solidFill>
                    <a:srgbClr val="5AC223"/>
                  </a:solidFill>
                  <a:latin typeface="Avenir Book"/>
                </a:rPr>
                <a:t>Baltic Sea region</a:t>
              </a:r>
            </a:p>
            <a:p>
              <a:pPr marL="177800"/>
              <a:r>
                <a:rPr lang="en-GB" sz="1400" dirty="0">
                  <a:latin typeface="Avenir Book"/>
                </a:rPr>
                <a:t>Denmark including the easternmost North Sea</a:t>
              </a:r>
            </a:p>
            <a:p>
              <a:pPr marL="177800"/>
              <a:r>
                <a:rPr lang="en-GB" sz="1400" dirty="0">
                  <a:latin typeface="Avenir Book"/>
                </a:rPr>
                <a:t>Sweden</a:t>
              </a:r>
            </a:p>
            <a:p>
              <a:pPr marL="177800"/>
              <a:r>
                <a:rPr lang="en-GB" sz="1400" dirty="0">
                  <a:latin typeface="Avenir Book"/>
                </a:rPr>
                <a:t>Finland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Germany</a:t>
              </a:r>
            </a:p>
            <a:p>
              <a:pPr marL="177800"/>
              <a:r>
                <a:rPr lang="en-GB" sz="1400" dirty="0">
                  <a:latin typeface="Avenir Book"/>
                </a:rPr>
                <a:t>Estonia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Latvia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Lithuania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Poland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Baltic Sea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B06212E3-147E-7AF8-4B31-E7C0F595F6F1}"/>
              </a:ext>
            </a:extLst>
          </p:cNvPr>
          <p:cNvSpPr txBox="1"/>
          <p:nvPr/>
        </p:nvSpPr>
        <p:spPr>
          <a:xfrm>
            <a:off x="790576" y="2389794"/>
            <a:ext cx="397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Connecting emission sources with geological storage sites</a:t>
            </a: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7696A31A-9179-F29F-269F-6B43CA0C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284767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F09C8BE8-85D4-29BD-DF67-2FCBC5833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605" b="5891"/>
          <a:stretch/>
        </p:blipFill>
        <p:spPr>
          <a:xfrm>
            <a:off x="6890400" y="2469600"/>
            <a:ext cx="3832820" cy="3950188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492A0D71-DEBA-98E4-3E0E-83FFB1FD4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14" t="1557" r="5251" b="81504"/>
          <a:stretch/>
        </p:blipFill>
        <p:spPr>
          <a:xfrm>
            <a:off x="10790120" y="3209869"/>
            <a:ext cx="683392" cy="711009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FE0EF2D-6A45-4307-72B1-B91D40ADA5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88" t="29168" r="491" b="39046"/>
          <a:stretch/>
        </p:blipFill>
        <p:spPr>
          <a:xfrm>
            <a:off x="10802686" y="2415168"/>
            <a:ext cx="857838" cy="828425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963DF69A-DC1E-66BD-BDE6-F753E4F10AA1}"/>
              </a:ext>
            </a:extLst>
          </p:cNvPr>
          <p:cNvGrpSpPr/>
          <p:nvPr/>
        </p:nvGrpSpPr>
        <p:grpSpPr>
          <a:xfrm>
            <a:off x="7548638" y="3209926"/>
            <a:ext cx="2254879" cy="1291625"/>
            <a:chOff x="7548638" y="3209926"/>
            <a:chExt cx="2254879" cy="129162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C3E3D0-F2C7-C71B-CFDC-33AFEBA76779}"/>
                </a:ext>
              </a:extLst>
            </p:cNvPr>
            <p:cNvSpPr/>
            <p:nvPr/>
          </p:nvSpPr>
          <p:spPr>
            <a:xfrm rot="2408137">
              <a:off x="7548638" y="3209926"/>
              <a:ext cx="1576913" cy="472921"/>
            </a:xfrm>
            <a:prstGeom prst="ellipse">
              <a:avLst/>
            </a:prstGeom>
            <a:noFill/>
            <a:ln w="12700">
              <a:solidFill>
                <a:srgbClr val="BA6B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539D1-466E-F28A-C5EA-0CC805AF876B}"/>
                </a:ext>
              </a:extLst>
            </p:cNvPr>
            <p:cNvSpPr/>
            <p:nvPr/>
          </p:nvSpPr>
          <p:spPr>
            <a:xfrm rot="1870795">
              <a:off x="8229023" y="4138739"/>
              <a:ext cx="861245" cy="362812"/>
            </a:xfrm>
            <a:prstGeom prst="ellipse">
              <a:avLst/>
            </a:prstGeom>
            <a:noFill/>
            <a:ln w="12700">
              <a:solidFill>
                <a:srgbClr val="BA6B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5780F6-D06C-7467-603F-EC6432507653}"/>
                </a:ext>
              </a:extLst>
            </p:cNvPr>
            <p:cNvSpPr/>
            <p:nvPr/>
          </p:nvSpPr>
          <p:spPr>
            <a:xfrm rot="2408137">
              <a:off x="8902179" y="3711036"/>
              <a:ext cx="901338" cy="472921"/>
            </a:xfrm>
            <a:prstGeom prst="ellipse">
              <a:avLst/>
            </a:prstGeom>
            <a:noFill/>
            <a:ln w="12700">
              <a:solidFill>
                <a:srgbClr val="BA6B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4658C83-B6C1-805A-7551-5E8913E4F2A6}"/>
              </a:ext>
            </a:extLst>
          </p:cNvPr>
          <p:cNvGrpSpPr/>
          <p:nvPr/>
        </p:nvGrpSpPr>
        <p:grpSpPr>
          <a:xfrm>
            <a:off x="8365007" y="2526381"/>
            <a:ext cx="890142" cy="2143800"/>
            <a:chOff x="8365007" y="2526381"/>
            <a:chExt cx="890142" cy="2143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0CB9D4-06FC-5979-0C20-4CA85D737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5149" y="2701972"/>
              <a:ext cx="180000" cy="180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1D18BBC-0DEB-A5BF-8BF2-CEEB6B8328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5149" y="2526381"/>
              <a:ext cx="108000" cy="108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C65854-1E76-E402-16D2-A1C0A2BA12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5149" y="3771578"/>
              <a:ext cx="180000" cy="180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FDE3B9-1B3C-DBA4-31AA-293008C291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7714" y="4526181"/>
              <a:ext cx="144000" cy="144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C8767BF-C819-5390-CFE6-B08E9760A9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7787" y="3909658"/>
              <a:ext cx="108000" cy="108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107EC8-9DB3-4396-84A4-6301FDD557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5007" y="3054037"/>
              <a:ext cx="144000" cy="144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555A097-EE0A-198A-0D1D-1EA938417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1787" y="3465678"/>
              <a:ext cx="144000" cy="144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4B81451-030C-82B0-244B-7A462731B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9273" y="3796048"/>
              <a:ext cx="108000" cy="108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C60FE3C-10A2-0F3E-23EA-3C2BA2F909C2}"/>
              </a:ext>
            </a:extLst>
          </p:cNvPr>
          <p:cNvSpPr txBox="1"/>
          <p:nvPr/>
        </p:nvSpPr>
        <p:spPr>
          <a:xfrm>
            <a:off x="982273" y="5990213"/>
            <a:ext cx="397938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dirty="0">
                <a:solidFill>
                  <a:srgbClr val="00C900"/>
                </a:solidFill>
                <a:latin typeface="Avenir Book"/>
              </a:rPr>
              <a:t>Denmark and south-west of Sweden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5A7A04-64EF-DF96-2F0E-66016BE23C88}"/>
              </a:ext>
            </a:extLst>
          </p:cNvPr>
          <p:cNvSpPr/>
          <p:nvPr/>
        </p:nvSpPr>
        <p:spPr>
          <a:xfrm>
            <a:off x="935514" y="5934229"/>
            <a:ext cx="3979387" cy="466570"/>
          </a:xfrm>
          <a:prstGeom prst="rect">
            <a:avLst/>
          </a:prstGeom>
          <a:noFill/>
          <a:ln w="19050">
            <a:solidFill>
              <a:srgbClr val="5AC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BD0B25-1C0B-8D4D-932F-CCD4879778A3}"/>
              </a:ext>
            </a:extLst>
          </p:cNvPr>
          <p:cNvGrpSpPr/>
          <p:nvPr/>
        </p:nvGrpSpPr>
        <p:grpSpPr>
          <a:xfrm>
            <a:off x="790575" y="3353614"/>
            <a:ext cx="3759584" cy="2468795"/>
            <a:chOff x="790575" y="2373221"/>
            <a:chExt cx="3759584" cy="246879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794D4D-EDE4-A754-18AD-D479D9D2B09C}"/>
                </a:ext>
              </a:extLst>
            </p:cNvPr>
            <p:cNvSpPr/>
            <p:nvPr/>
          </p:nvSpPr>
          <p:spPr>
            <a:xfrm>
              <a:off x="935514" y="2649983"/>
              <a:ext cx="3614645" cy="2192033"/>
            </a:xfrm>
            <a:prstGeom prst="rect">
              <a:avLst/>
            </a:prstGeom>
            <a:noFill/>
            <a:ln w="19050">
              <a:solidFill>
                <a:srgbClr val="5AC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50D1D7-E02D-D103-F704-AB28D56C2F82}"/>
                </a:ext>
              </a:extLst>
            </p:cNvPr>
            <p:cNvSpPr/>
            <p:nvPr/>
          </p:nvSpPr>
          <p:spPr>
            <a:xfrm>
              <a:off x="790575" y="2441359"/>
              <a:ext cx="2245588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474C2E3-4F32-2575-1A27-8A1C197F13B9}"/>
                </a:ext>
              </a:extLst>
            </p:cNvPr>
            <p:cNvSpPr txBox="1"/>
            <p:nvPr/>
          </p:nvSpPr>
          <p:spPr>
            <a:xfrm>
              <a:off x="790575" y="2373221"/>
              <a:ext cx="3614644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>
                  <a:solidFill>
                    <a:srgbClr val="5AC223"/>
                  </a:solidFill>
                  <a:latin typeface="Avenir Book"/>
                </a:rPr>
                <a:t>Baltic Sea region</a:t>
              </a:r>
            </a:p>
            <a:p>
              <a:pPr marL="177800"/>
              <a:r>
                <a:rPr lang="en-GB" sz="1400" dirty="0">
                  <a:latin typeface="Avenir Book"/>
                </a:rPr>
                <a:t>Denmark including the easternmost North Sea</a:t>
              </a:r>
            </a:p>
            <a:p>
              <a:pPr marL="177800"/>
              <a:r>
                <a:rPr lang="en-GB" sz="1400" dirty="0">
                  <a:latin typeface="Avenir Book"/>
                </a:rPr>
                <a:t>Sweden</a:t>
              </a:r>
            </a:p>
            <a:p>
              <a:pPr marL="177800"/>
              <a:r>
                <a:rPr lang="en-GB" sz="1400" dirty="0">
                  <a:latin typeface="Avenir Book"/>
                </a:rPr>
                <a:t>Finland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Germany</a:t>
              </a:r>
            </a:p>
            <a:p>
              <a:pPr marL="177800"/>
              <a:r>
                <a:rPr lang="en-GB" sz="1400" dirty="0">
                  <a:latin typeface="Avenir Book"/>
                </a:rPr>
                <a:t>Estonia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Latvia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Lithuania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Poland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Baltic Sea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9AC84AE-210D-7BEB-7A16-85366E787FAD}"/>
              </a:ext>
            </a:extLst>
          </p:cNvPr>
          <p:cNvSpPr txBox="1"/>
          <p:nvPr/>
        </p:nvSpPr>
        <p:spPr>
          <a:xfrm>
            <a:off x="790576" y="2389794"/>
            <a:ext cx="397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Connecting emission sources with geological storage sites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601061A-2C6D-7299-1E79-DA6A4802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23066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1F4C3E-1878-2264-844E-EF9969CE3545}"/>
              </a:ext>
            </a:extLst>
          </p:cNvPr>
          <p:cNvSpPr txBox="1"/>
          <p:nvPr/>
        </p:nvSpPr>
        <p:spPr>
          <a:xfrm>
            <a:off x="790576" y="2389794"/>
            <a:ext cx="397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Connecting emission sources with geological storage sites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EDC4895-AE67-EB0A-0FDA-9C5D5007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20" b="11633"/>
          <a:stretch/>
        </p:blipFill>
        <p:spPr>
          <a:xfrm>
            <a:off x="5302800" y="2469600"/>
            <a:ext cx="5436000" cy="23030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969C8D-E492-E8CD-6C3D-23A767D1F87E}"/>
              </a:ext>
            </a:extLst>
          </p:cNvPr>
          <p:cNvSpPr/>
          <p:nvPr/>
        </p:nvSpPr>
        <p:spPr>
          <a:xfrm rot="2035351">
            <a:off x="6021973" y="2608212"/>
            <a:ext cx="614888" cy="204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BD7F1E-19B1-C439-1C06-3E784494B057}"/>
              </a:ext>
            </a:extLst>
          </p:cNvPr>
          <p:cNvSpPr/>
          <p:nvPr/>
        </p:nvSpPr>
        <p:spPr>
          <a:xfrm rot="18937580">
            <a:off x="7335432" y="2422550"/>
            <a:ext cx="854395" cy="17152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E819B-32B4-0551-B2FA-D26993616E04}"/>
              </a:ext>
            </a:extLst>
          </p:cNvPr>
          <p:cNvSpPr/>
          <p:nvPr/>
        </p:nvSpPr>
        <p:spPr>
          <a:xfrm>
            <a:off x="8648715" y="3429000"/>
            <a:ext cx="1503334" cy="99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E3BDBC-38F8-5F44-0F0B-31259227694C}"/>
              </a:ext>
            </a:extLst>
          </p:cNvPr>
          <p:cNvSpPr txBox="1"/>
          <p:nvPr/>
        </p:nvSpPr>
        <p:spPr>
          <a:xfrm>
            <a:off x="6096000" y="4389583"/>
            <a:ext cx="2231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Avenir Book"/>
              </a:rPr>
              <a:t>South-east France and east Spain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A45CF6-4BD7-BD43-E3C6-5B852E383FA6}"/>
              </a:ext>
            </a:extLst>
          </p:cNvPr>
          <p:cNvSpPr txBox="1"/>
          <p:nvPr/>
        </p:nvSpPr>
        <p:spPr>
          <a:xfrm>
            <a:off x="7781767" y="2469600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Avenir Book"/>
              </a:rPr>
              <a:t>Italy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F5DD9C-96F7-3482-8D8B-7BB41BE6134F}"/>
              </a:ext>
            </a:extLst>
          </p:cNvPr>
          <p:cNvSpPr txBox="1"/>
          <p:nvPr/>
        </p:nvSpPr>
        <p:spPr>
          <a:xfrm>
            <a:off x="8566199" y="3057320"/>
            <a:ext cx="1979745" cy="40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1200">
                <a:latin typeface="Avenir Book"/>
              </a:rPr>
              <a:t>Sources in west Türkiye and        </a:t>
            </a:r>
          </a:p>
          <a:p>
            <a:pPr>
              <a:lnSpc>
                <a:spcPts val="1200"/>
              </a:lnSpc>
            </a:pPr>
            <a:r>
              <a:rPr lang="en-GB" sz="1200">
                <a:latin typeface="Avenir Book"/>
              </a:rPr>
              <a:t>storage sites in Greece</a:t>
            </a:r>
          </a:p>
        </p:txBody>
      </p:sp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C961F89D-2EA8-A66A-AA97-953DB469E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14" t="1557" r="5251" b="81504"/>
          <a:stretch/>
        </p:blipFill>
        <p:spPr>
          <a:xfrm>
            <a:off x="10790120" y="3209869"/>
            <a:ext cx="683392" cy="711009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89C1688-0F2C-6043-9494-C596AA85D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88" t="29168" r="491" b="39046"/>
          <a:stretch/>
        </p:blipFill>
        <p:spPr>
          <a:xfrm>
            <a:off x="10802686" y="2415168"/>
            <a:ext cx="857838" cy="8284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7096DC6-0A4B-77D0-E11E-F7538CA2F615}"/>
              </a:ext>
            </a:extLst>
          </p:cNvPr>
          <p:cNvGrpSpPr/>
          <p:nvPr/>
        </p:nvGrpSpPr>
        <p:grpSpPr>
          <a:xfrm>
            <a:off x="695842" y="3362233"/>
            <a:ext cx="3856273" cy="1833125"/>
            <a:chOff x="2476037" y="3760734"/>
            <a:chExt cx="3856273" cy="183312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F90DFA-3C5E-8B9C-FDC2-C966785B4739}"/>
                </a:ext>
              </a:extLst>
            </p:cNvPr>
            <p:cNvSpPr/>
            <p:nvPr/>
          </p:nvSpPr>
          <p:spPr>
            <a:xfrm>
              <a:off x="2625170" y="4170891"/>
              <a:ext cx="2563712" cy="11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70FF3C-6724-CB5D-54C1-695A0FE01582}"/>
                </a:ext>
              </a:extLst>
            </p:cNvPr>
            <p:cNvSpPr/>
            <p:nvPr/>
          </p:nvSpPr>
          <p:spPr>
            <a:xfrm>
              <a:off x="2708940" y="4027984"/>
              <a:ext cx="3623370" cy="1565875"/>
            </a:xfrm>
            <a:prstGeom prst="rect">
              <a:avLst/>
            </a:prstGeom>
            <a:noFill/>
            <a:ln w="19050">
              <a:solidFill>
                <a:srgbClr val="D65A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501037A-2952-F001-0E9A-C5F66E24E3B0}"/>
                </a:ext>
              </a:extLst>
            </p:cNvPr>
            <p:cNvSpPr/>
            <p:nvPr/>
          </p:nvSpPr>
          <p:spPr>
            <a:xfrm>
              <a:off x="2476037" y="3839533"/>
              <a:ext cx="3445367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BDBDAC-8629-5C87-5134-06ADE30FCE08}"/>
                </a:ext>
              </a:extLst>
            </p:cNvPr>
            <p:cNvSpPr txBox="1"/>
            <p:nvPr/>
          </p:nvSpPr>
          <p:spPr>
            <a:xfrm>
              <a:off x="2545268" y="3760734"/>
              <a:ext cx="34453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D65A05"/>
                  </a:solidFill>
                  <a:latin typeface="Avenir Book"/>
                </a:rPr>
                <a:t>Mediterranean Sea region</a:t>
              </a:r>
            </a:p>
            <a:p>
              <a:pPr marL="177800"/>
              <a:r>
                <a:rPr lang="en-GB" sz="1400">
                  <a:latin typeface="Avenir Book"/>
                </a:rPr>
                <a:t>Spain</a:t>
              </a:r>
            </a:p>
            <a:p>
              <a:pPr marL="177800"/>
              <a:r>
                <a:rPr lang="en-GB" sz="1400">
                  <a:latin typeface="Avenir Book"/>
                </a:rPr>
                <a:t>France</a:t>
              </a:r>
            </a:p>
            <a:p>
              <a:pPr marL="177800"/>
              <a:r>
                <a:rPr lang="en-GB" sz="1400">
                  <a:latin typeface="Avenir Book"/>
                </a:rPr>
                <a:t>Italy</a:t>
              </a:r>
            </a:p>
            <a:p>
              <a:pPr marL="177800"/>
              <a:r>
                <a:rPr lang="en-GB" sz="1400">
                  <a:latin typeface="Avenir Book"/>
                </a:rPr>
                <a:t>Greece</a:t>
              </a:r>
            </a:p>
            <a:p>
              <a:pPr marL="177800"/>
              <a:r>
                <a:rPr lang="en-GB" sz="1400">
                  <a:latin typeface="Avenir Book"/>
                </a:rPr>
                <a:t>Türkiye</a:t>
              </a:r>
            </a:p>
            <a:p>
              <a:pPr marL="177800"/>
              <a:r>
                <a:rPr lang="en-GB" sz="1400">
                  <a:latin typeface="Avenir Book"/>
                </a:rPr>
                <a:t>Mediterranean Sea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B15BEC89-E0E7-57A9-34ED-A4FC0B76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35397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7" grpId="0" animBg="1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A4A7E50-474E-73FE-F314-A48D044A5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581" b="10991"/>
          <a:stretch/>
        </p:blipFill>
        <p:spPr>
          <a:xfrm>
            <a:off x="5763600" y="2466000"/>
            <a:ext cx="5004861" cy="374167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6E722A3-8FB4-AE1B-341B-34EDAF0E6FAE}"/>
              </a:ext>
            </a:extLst>
          </p:cNvPr>
          <p:cNvSpPr/>
          <p:nvPr/>
        </p:nvSpPr>
        <p:spPr>
          <a:xfrm>
            <a:off x="928745" y="5338265"/>
            <a:ext cx="3623370" cy="445121"/>
          </a:xfrm>
          <a:prstGeom prst="rect">
            <a:avLst/>
          </a:prstGeom>
          <a:noFill/>
          <a:ln w="19050">
            <a:solidFill>
              <a:srgbClr val="D65A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52C91E-AD86-9555-BECB-6FFF0A83BB75}"/>
              </a:ext>
            </a:extLst>
          </p:cNvPr>
          <p:cNvSpPr txBox="1"/>
          <p:nvPr/>
        </p:nvSpPr>
        <p:spPr>
          <a:xfrm>
            <a:off x="952870" y="5373594"/>
            <a:ext cx="431391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dirty="0">
                <a:solidFill>
                  <a:srgbClr val="D65A05"/>
                </a:solidFill>
                <a:latin typeface="Avenir Book"/>
              </a:rPr>
              <a:t>South-east France and east Spain</a:t>
            </a:r>
          </a:p>
        </p:txBody>
      </p:sp>
      <p:pic>
        <p:nvPicPr>
          <p:cNvPr id="96" name="Picture 95" descr="Map&#10;&#10;Description automatically generated">
            <a:extLst>
              <a:ext uri="{FF2B5EF4-FFF2-40B4-BE49-F238E27FC236}">
                <a16:creationId xmlns:a16="http://schemas.microsoft.com/office/drawing/2014/main" id="{A3DA8949-1DC9-8940-4B62-F79246750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14" t="1557" r="5251" b="81504"/>
          <a:stretch/>
        </p:blipFill>
        <p:spPr>
          <a:xfrm>
            <a:off x="10790120" y="3209869"/>
            <a:ext cx="683392" cy="711009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CAB0574-CC99-58DD-CB27-D133515A73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88" t="29168" r="491" b="39046"/>
          <a:stretch/>
        </p:blipFill>
        <p:spPr>
          <a:xfrm>
            <a:off x="10802686" y="2415168"/>
            <a:ext cx="857838" cy="828425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B3DA957-7450-35BB-56A9-28C12A3B149E}"/>
              </a:ext>
            </a:extLst>
          </p:cNvPr>
          <p:cNvGrpSpPr/>
          <p:nvPr/>
        </p:nvGrpSpPr>
        <p:grpSpPr>
          <a:xfrm>
            <a:off x="7580205" y="3771570"/>
            <a:ext cx="553357" cy="294602"/>
            <a:chOff x="7580205" y="3771570"/>
            <a:chExt cx="553357" cy="2946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EBDD34-F3A7-C1DA-DF8C-58197E827FDA}"/>
                </a:ext>
              </a:extLst>
            </p:cNvPr>
            <p:cNvSpPr txBox="1"/>
            <p:nvPr/>
          </p:nvSpPr>
          <p:spPr>
            <a:xfrm>
              <a:off x="7580205" y="3866117"/>
              <a:ext cx="55335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b="1">
                  <a:latin typeface="Avenir Book" panose="02000503020000020003"/>
                </a:rPr>
                <a:t>PYCASSO</a:t>
              </a:r>
              <a:endParaRPr lang="en-GB" sz="700" b="1">
                <a:latin typeface="Avenir Book" panose="02000503020000020003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14DE78-8ECA-6871-264C-9C7C5325F388}"/>
                </a:ext>
              </a:extLst>
            </p:cNvPr>
            <p:cNvSpPr/>
            <p:nvPr/>
          </p:nvSpPr>
          <p:spPr>
            <a:xfrm rot="1378574">
              <a:off x="7673472" y="3771570"/>
              <a:ext cx="259943" cy="117296"/>
            </a:xfrm>
            <a:prstGeom prst="ellipse">
              <a:avLst/>
            </a:prstGeom>
            <a:noFill/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9B8D338-7748-7136-E725-F628749CD6D6}"/>
              </a:ext>
            </a:extLst>
          </p:cNvPr>
          <p:cNvGrpSpPr/>
          <p:nvPr/>
        </p:nvGrpSpPr>
        <p:grpSpPr>
          <a:xfrm>
            <a:off x="7863259" y="2829865"/>
            <a:ext cx="2269764" cy="2394320"/>
            <a:chOff x="7863259" y="2829865"/>
            <a:chExt cx="2269764" cy="23943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551F1D3-8AAE-65E7-5AD1-66311569E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29604" y="4506184"/>
              <a:ext cx="180000" cy="180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198237F-57DE-9B93-4DFD-27A663ED6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9835" y="4198505"/>
              <a:ext cx="180000" cy="180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8ECB8D-2852-14B8-23E7-123E22181585}"/>
                </a:ext>
              </a:extLst>
            </p:cNvPr>
            <p:cNvSpPr/>
            <p:nvPr/>
          </p:nvSpPr>
          <p:spPr>
            <a:xfrm rot="1409908">
              <a:off x="8716397" y="3576380"/>
              <a:ext cx="706574" cy="364021"/>
            </a:xfrm>
            <a:prstGeom prst="ellipse">
              <a:avLst/>
            </a:prstGeom>
            <a:noFill/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551956-7ABD-97CE-FF2E-5C10EDD41080}"/>
                </a:ext>
              </a:extLst>
            </p:cNvPr>
            <p:cNvSpPr/>
            <p:nvPr/>
          </p:nvSpPr>
          <p:spPr>
            <a:xfrm rot="5102804">
              <a:off x="8595006" y="3030619"/>
              <a:ext cx="787391" cy="385883"/>
            </a:xfrm>
            <a:prstGeom prst="ellipse">
              <a:avLst/>
            </a:prstGeom>
            <a:noFill/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8511F3-DE68-D1A8-ABEF-9C32C62292AE}"/>
                </a:ext>
              </a:extLst>
            </p:cNvPr>
            <p:cNvSpPr/>
            <p:nvPr/>
          </p:nvSpPr>
          <p:spPr>
            <a:xfrm rot="20067175">
              <a:off x="9423309" y="3629910"/>
              <a:ext cx="337204" cy="167191"/>
            </a:xfrm>
            <a:prstGeom prst="ellipse">
              <a:avLst/>
            </a:prstGeom>
            <a:noFill/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AA266C-A744-0C5F-37BC-DCB960EC9DB1}"/>
                </a:ext>
              </a:extLst>
            </p:cNvPr>
            <p:cNvSpPr/>
            <p:nvPr/>
          </p:nvSpPr>
          <p:spPr>
            <a:xfrm rot="18426203">
              <a:off x="8411232" y="3897525"/>
              <a:ext cx="337204" cy="167191"/>
            </a:xfrm>
            <a:prstGeom prst="ellipse">
              <a:avLst/>
            </a:prstGeom>
            <a:noFill/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368833-2628-A281-05A6-C1A9BEB56C06}"/>
                </a:ext>
              </a:extLst>
            </p:cNvPr>
            <p:cNvSpPr/>
            <p:nvPr/>
          </p:nvSpPr>
          <p:spPr>
            <a:xfrm rot="19386464">
              <a:off x="7863259" y="4376893"/>
              <a:ext cx="757130" cy="287460"/>
            </a:xfrm>
            <a:prstGeom prst="ellipse">
              <a:avLst/>
            </a:prstGeom>
            <a:noFill/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FE89DC-CF3D-2BE1-31B9-71EA27A23493}"/>
                </a:ext>
              </a:extLst>
            </p:cNvPr>
            <p:cNvSpPr/>
            <p:nvPr/>
          </p:nvSpPr>
          <p:spPr>
            <a:xfrm rot="1238667">
              <a:off x="9733283" y="4925826"/>
              <a:ext cx="399740" cy="298359"/>
            </a:xfrm>
            <a:prstGeom prst="ellipse">
              <a:avLst/>
            </a:prstGeom>
            <a:noFill/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4E52AC-A839-B3E5-B966-06E1DBC2C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50871" y="4882921"/>
              <a:ext cx="180000" cy="180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0CA9CE-2692-7732-F2E1-DEF00158C6DC}"/>
                </a:ext>
              </a:extLst>
            </p:cNvPr>
            <p:cNvSpPr/>
            <p:nvPr/>
          </p:nvSpPr>
          <p:spPr>
            <a:xfrm>
              <a:off x="8280088" y="4563839"/>
              <a:ext cx="1464162" cy="423287"/>
            </a:xfrm>
            <a:custGeom>
              <a:avLst/>
              <a:gdLst>
                <a:gd name="connsiteX0" fmla="*/ 1464162 w 1464162"/>
                <a:gd name="connsiteY0" fmla="*/ 423287 h 423287"/>
                <a:gd name="connsiteX1" fmla="*/ 953669 w 1464162"/>
                <a:gd name="connsiteY1" fmla="*/ 8161 h 423287"/>
                <a:gd name="connsiteX2" fmla="*/ 0 w 1464162"/>
                <a:gd name="connsiteY2" fmla="*/ 187675 h 42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4162" h="423287">
                  <a:moveTo>
                    <a:pt x="1464162" y="423287"/>
                  </a:moveTo>
                  <a:cubicBezTo>
                    <a:pt x="1330929" y="235358"/>
                    <a:pt x="1197696" y="47430"/>
                    <a:pt x="953669" y="8161"/>
                  </a:cubicBezTo>
                  <a:cubicBezTo>
                    <a:pt x="709642" y="-31108"/>
                    <a:pt x="354821" y="78283"/>
                    <a:pt x="0" y="187675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FF741CF-C14E-97A2-9D3A-328EB91B84B9}"/>
                </a:ext>
              </a:extLst>
            </p:cNvPr>
            <p:cNvSpPr/>
            <p:nvPr/>
          </p:nvSpPr>
          <p:spPr>
            <a:xfrm>
              <a:off x="8970096" y="4498755"/>
              <a:ext cx="751715" cy="78855"/>
            </a:xfrm>
            <a:custGeom>
              <a:avLst/>
              <a:gdLst>
                <a:gd name="connsiteX0" fmla="*/ 751715 w 751715"/>
                <a:gd name="connsiteY0" fmla="*/ 56416 h 78855"/>
                <a:gd name="connsiteX1" fmla="*/ 527322 w 751715"/>
                <a:gd name="connsiteY1" fmla="*/ 317 h 78855"/>
                <a:gd name="connsiteX2" fmla="*/ 0 w 751715"/>
                <a:gd name="connsiteY2" fmla="*/ 78855 h 7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1715" h="78855">
                  <a:moveTo>
                    <a:pt x="751715" y="56416"/>
                  </a:moveTo>
                  <a:cubicBezTo>
                    <a:pt x="702161" y="26496"/>
                    <a:pt x="652608" y="-3423"/>
                    <a:pt x="527322" y="317"/>
                  </a:cubicBezTo>
                  <a:cubicBezTo>
                    <a:pt x="402036" y="4057"/>
                    <a:pt x="201018" y="41456"/>
                    <a:pt x="0" y="7885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C10A0C9-642D-AD66-6B7C-BF1F4EA58C62}"/>
                </a:ext>
              </a:extLst>
            </p:cNvPr>
            <p:cNvSpPr/>
            <p:nvPr/>
          </p:nvSpPr>
          <p:spPr>
            <a:xfrm>
              <a:off x="8913998" y="3775406"/>
              <a:ext cx="759418" cy="807814"/>
            </a:xfrm>
            <a:custGeom>
              <a:avLst/>
              <a:gdLst>
                <a:gd name="connsiteX0" fmla="*/ 729276 w 759418"/>
                <a:gd name="connsiteY0" fmla="*/ 0 h 807814"/>
                <a:gd name="connsiteX1" fmla="*/ 673177 w 759418"/>
                <a:gd name="connsiteY1" fmla="*/ 431956 h 807814"/>
                <a:gd name="connsiteX2" fmla="*/ 0 w 759418"/>
                <a:gd name="connsiteY2" fmla="*/ 807814 h 80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9418" h="807814">
                  <a:moveTo>
                    <a:pt x="729276" y="0"/>
                  </a:moveTo>
                  <a:cubicBezTo>
                    <a:pt x="761999" y="148660"/>
                    <a:pt x="794723" y="297320"/>
                    <a:pt x="673177" y="431956"/>
                  </a:cubicBezTo>
                  <a:cubicBezTo>
                    <a:pt x="551631" y="566592"/>
                    <a:pt x="275815" y="687203"/>
                    <a:pt x="0" y="8078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1A68463-90B9-C154-A61D-55975CE80145}"/>
                </a:ext>
              </a:extLst>
            </p:cNvPr>
            <p:cNvSpPr/>
            <p:nvPr/>
          </p:nvSpPr>
          <p:spPr>
            <a:xfrm>
              <a:off x="8740093" y="3960530"/>
              <a:ext cx="420210" cy="661958"/>
            </a:xfrm>
            <a:custGeom>
              <a:avLst/>
              <a:gdLst>
                <a:gd name="connsiteX0" fmla="*/ 398297 w 420210"/>
                <a:gd name="connsiteY0" fmla="*/ 0 h 661958"/>
                <a:gd name="connsiteX1" fmla="*/ 375858 w 420210"/>
                <a:gd name="connsiteY1" fmla="*/ 342199 h 661958"/>
                <a:gd name="connsiteX2" fmla="*/ 0 w 420210"/>
                <a:gd name="connsiteY2" fmla="*/ 661958 h 66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210" h="661958">
                  <a:moveTo>
                    <a:pt x="398297" y="0"/>
                  </a:moveTo>
                  <a:cubicBezTo>
                    <a:pt x="420269" y="115936"/>
                    <a:pt x="442241" y="231873"/>
                    <a:pt x="375858" y="342199"/>
                  </a:cubicBezTo>
                  <a:cubicBezTo>
                    <a:pt x="309475" y="452525"/>
                    <a:pt x="154737" y="557241"/>
                    <a:pt x="0" y="66195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E8CADC3-3AC6-8FEF-F095-A00A384D22FD}"/>
                </a:ext>
              </a:extLst>
            </p:cNvPr>
            <p:cNvSpPr/>
            <p:nvPr/>
          </p:nvSpPr>
          <p:spPr>
            <a:xfrm>
              <a:off x="8616677" y="4005409"/>
              <a:ext cx="320178" cy="645128"/>
            </a:xfrm>
            <a:custGeom>
              <a:avLst/>
              <a:gdLst>
                <a:gd name="connsiteX0" fmla="*/ 56098 w 320178"/>
                <a:gd name="connsiteY0" fmla="*/ 0 h 645128"/>
                <a:gd name="connsiteX1" fmla="*/ 314150 w 320178"/>
                <a:gd name="connsiteY1" fmla="*/ 168294 h 645128"/>
                <a:gd name="connsiteX2" fmla="*/ 218783 w 320178"/>
                <a:gd name="connsiteY2" fmla="*/ 398297 h 645128"/>
                <a:gd name="connsiteX3" fmla="*/ 0 w 320178"/>
                <a:gd name="connsiteY3" fmla="*/ 645128 h 645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178" h="645128">
                  <a:moveTo>
                    <a:pt x="56098" y="0"/>
                  </a:moveTo>
                  <a:cubicBezTo>
                    <a:pt x="171567" y="50955"/>
                    <a:pt x="287036" y="101911"/>
                    <a:pt x="314150" y="168294"/>
                  </a:cubicBezTo>
                  <a:cubicBezTo>
                    <a:pt x="341264" y="234677"/>
                    <a:pt x="271141" y="318825"/>
                    <a:pt x="218783" y="398297"/>
                  </a:cubicBezTo>
                  <a:cubicBezTo>
                    <a:pt x="166425" y="477769"/>
                    <a:pt x="83212" y="561448"/>
                    <a:pt x="0" y="64512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31B27BE-C8C0-441E-830A-8941586E20F0}"/>
                </a:ext>
              </a:extLst>
            </p:cNvPr>
            <p:cNvSpPr/>
            <p:nvPr/>
          </p:nvSpPr>
          <p:spPr>
            <a:xfrm>
              <a:off x="8566189" y="4364437"/>
              <a:ext cx="143411" cy="297320"/>
            </a:xfrm>
            <a:custGeom>
              <a:avLst/>
              <a:gdLst>
                <a:gd name="connsiteX0" fmla="*/ 84147 w 143411"/>
                <a:gd name="connsiteY0" fmla="*/ 0 h 297320"/>
                <a:gd name="connsiteX1" fmla="*/ 140245 w 143411"/>
                <a:gd name="connsiteY1" fmla="*/ 72927 h 297320"/>
                <a:gd name="connsiteX2" fmla="*/ 0 w 143411"/>
                <a:gd name="connsiteY2" fmla="*/ 297320 h 29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411" h="297320">
                  <a:moveTo>
                    <a:pt x="84147" y="0"/>
                  </a:moveTo>
                  <a:cubicBezTo>
                    <a:pt x="119208" y="11687"/>
                    <a:pt x="154269" y="23374"/>
                    <a:pt x="140245" y="72927"/>
                  </a:cubicBezTo>
                  <a:cubicBezTo>
                    <a:pt x="126221" y="122480"/>
                    <a:pt x="63110" y="209900"/>
                    <a:pt x="0" y="29732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EA07E88-356B-19EF-C0D1-586875C17B97}"/>
                </a:ext>
              </a:extLst>
            </p:cNvPr>
            <p:cNvSpPr/>
            <p:nvPr/>
          </p:nvSpPr>
          <p:spPr>
            <a:xfrm>
              <a:off x="8437163" y="4500442"/>
              <a:ext cx="106809" cy="206193"/>
            </a:xfrm>
            <a:custGeom>
              <a:avLst/>
              <a:gdLst>
                <a:gd name="connsiteX0" fmla="*/ 22439 w 106809"/>
                <a:gd name="connsiteY0" fmla="*/ 4240 h 206193"/>
                <a:gd name="connsiteX1" fmla="*/ 106587 w 106809"/>
                <a:gd name="connsiteY1" fmla="*/ 26679 h 206193"/>
                <a:gd name="connsiteX2" fmla="*/ 0 w 106809"/>
                <a:gd name="connsiteY2" fmla="*/ 206193 h 20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09" h="206193">
                  <a:moveTo>
                    <a:pt x="22439" y="4240"/>
                  </a:moveTo>
                  <a:cubicBezTo>
                    <a:pt x="66383" y="-1370"/>
                    <a:pt x="110327" y="-6980"/>
                    <a:pt x="106587" y="26679"/>
                  </a:cubicBezTo>
                  <a:cubicBezTo>
                    <a:pt x="102847" y="60338"/>
                    <a:pt x="51423" y="133265"/>
                    <a:pt x="0" y="20619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30E298C-1601-B497-3492-2E684B43CBD0}"/>
                </a:ext>
              </a:extLst>
            </p:cNvPr>
            <p:cNvSpPr/>
            <p:nvPr/>
          </p:nvSpPr>
          <p:spPr>
            <a:xfrm>
              <a:off x="8414724" y="4712245"/>
              <a:ext cx="197286" cy="162685"/>
            </a:xfrm>
            <a:custGeom>
              <a:avLst/>
              <a:gdLst>
                <a:gd name="connsiteX0" fmla="*/ 134636 w 197286"/>
                <a:gd name="connsiteY0" fmla="*/ 162685 h 162685"/>
                <a:gd name="connsiteX1" fmla="*/ 190734 w 197286"/>
                <a:gd name="connsiteY1" fmla="*/ 33659 h 162685"/>
                <a:gd name="connsiteX2" fmla="*/ 0 w 197286"/>
                <a:gd name="connsiteY2" fmla="*/ 0 h 162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286" h="162685">
                  <a:moveTo>
                    <a:pt x="134636" y="162685"/>
                  </a:moveTo>
                  <a:cubicBezTo>
                    <a:pt x="173904" y="111729"/>
                    <a:pt x="213173" y="60773"/>
                    <a:pt x="190734" y="33659"/>
                  </a:cubicBezTo>
                  <a:cubicBezTo>
                    <a:pt x="168295" y="6545"/>
                    <a:pt x="84147" y="3272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9" name="Oval 108">
            <a:extLst>
              <a:ext uri="{FF2B5EF4-FFF2-40B4-BE49-F238E27FC236}">
                <a16:creationId xmlns:a16="http://schemas.microsoft.com/office/drawing/2014/main" id="{134781BA-64B2-F424-4592-5428986895F0}"/>
              </a:ext>
            </a:extLst>
          </p:cNvPr>
          <p:cNvSpPr/>
          <p:nvPr/>
        </p:nvSpPr>
        <p:spPr>
          <a:xfrm rot="19697944">
            <a:off x="7163822" y="5251994"/>
            <a:ext cx="717064" cy="189097"/>
          </a:xfrm>
          <a:prstGeom prst="ellipse">
            <a:avLst/>
          </a:prstGeom>
          <a:noFill/>
          <a:ln>
            <a:solidFill>
              <a:srgbClr val="893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8CE65-F974-4119-D251-AF3A49E62F19}"/>
              </a:ext>
            </a:extLst>
          </p:cNvPr>
          <p:cNvSpPr txBox="1"/>
          <p:nvPr/>
        </p:nvSpPr>
        <p:spPr>
          <a:xfrm>
            <a:off x="790576" y="2389794"/>
            <a:ext cx="397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Connecting emission sources with geological storage sites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72CEC6-0A9E-1761-8A61-6ED1B4C44ACD}"/>
              </a:ext>
            </a:extLst>
          </p:cNvPr>
          <p:cNvGrpSpPr/>
          <p:nvPr/>
        </p:nvGrpSpPr>
        <p:grpSpPr>
          <a:xfrm>
            <a:off x="695842" y="3362233"/>
            <a:ext cx="3856273" cy="1833125"/>
            <a:chOff x="2476037" y="3760734"/>
            <a:chExt cx="3856273" cy="183312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E7905E-2A7A-B32C-B2B9-C2151D3BD522}"/>
                </a:ext>
              </a:extLst>
            </p:cNvPr>
            <p:cNvSpPr/>
            <p:nvPr/>
          </p:nvSpPr>
          <p:spPr>
            <a:xfrm>
              <a:off x="2625170" y="4170891"/>
              <a:ext cx="2563712" cy="11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988C08-3939-C44D-CC06-46F590429604}"/>
                </a:ext>
              </a:extLst>
            </p:cNvPr>
            <p:cNvSpPr/>
            <p:nvPr/>
          </p:nvSpPr>
          <p:spPr>
            <a:xfrm>
              <a:off x="2708940" y="4027984"/>
              <a:ext cx="3623370" cy="1565875"/>
            </a:xfrm>
            <a:prstGeom prst="rect">
              <a:avLst/>
            </a:prstGeom>
            <a:noFill/>
            <a:ln w="19050">
              <a:solidFill>
                <a:srgbClr val="D65A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0A760ED-7B59-C0DF-3B72-539E80A0452A}"/>
                </a:ext>
              </a:extLst>
            </p:cNvPr>
            <p:cNvSpPr/>
            <p:nvPr/>
          </p:nvSpPr>
          <p:spPr>
            <a:xfrm>
              <a:off x="2476037" y="3839533"/>
              <a:ext cx="3445367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AC67CEC-FBF0-6ECE-7575-A62383979509}"/>
                </a:ext>
              </a:extLst>
            </p:cNvPr>
            <p:cNvSpPr txBox="1"/>
            <p:nvPr/>
          </p:nvSpPr>
          <p:spPr>
            <a:xfrm>
              <a:off x="2545268" y="3760734"/>
              <a:ext cx="34453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D65A05"/>
                  </a:solidFill>
                  <a:latin typeface="Avenir Book"/>
                </a:rPr>
                <a:t>Mediterranean Sea region</a:t>
              </a:r>
            </a:p>
            <a:p>
              <a:pPr marL="177800"/>
              <a:r>
                <a:rPr lang="en-GB" sz="1400">
                  <a:latin typeface="Avenir Book"/>
                </a:rPr>
                <a:t>Spain</a:t>
              </a:r>
            </a:p>
            <a:p>
              <a:pPr marL="177800"/>
              <a:r>
                <a:rPr lang="en-GB" sz="1400">
                  <a:latin typeface="Avenir Book"/>
                </a:rPr>
                <a:t>France</a:t>
              </a:r>
            </a:p>
            <a:p>
              <a:pPr marL="177800"/>
              <a:r>
                <a:rPr lang="en-GB" sz="1400">
                  <a:latin typeface="Avenir Book"/>
                </a:rPr>
                <a:t>Italy</a:t>
              </a:r>
            </a:p>
            <a:p>
              <a:pPr marL="177800"/>
              <a:r>
                <a:rPr lang="en-GB" sz="1400">
                  <a:latin typeface="Avenir Book"/>
                </a:rPr>
                <a:t>Greece</a:t>
              </a:r>
            </a:p>
            <a:p>
              <a:pPr marL="177800"/>
              <a:r>
                <a:rPr lang="en-GB" sz="1400">
                  <a:latin typeface="Avenir Book"/>
                </a:rPr>
                <a:t>Türkiye</a:t>
              </a:r>
            </a:p>
            <a:p>
              <a:pPr marL="177800"/>
              <a:r>
                <a:rPr lang="en-GB" sz="1400">
                  <a:latin typeface="Avenir Book"/>
                </a:rPr>
                <a:t>Mediterranean Sea</a:t>
              </a:r>
            </a:p>
          </p:txBody>
        </p:sp>
      </p:grpSp>
      <p:sp>
        <p:nvSpPr>
          <p:cNvPr id="99" name="Title 1">
            <a:extLst>
              <a:ext uri="{FF2B5EF4-FFF2-40B4-BE49-F238E27FC236}">
                <a16:creationId xmlns:a16="http://schemas.microsoft.com/office/drawing/2014/main" id="{0C95A7BD-C897-3BD4-F4D3-D2FF93B5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167071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58F2504-AF99-BA33-ADCA-64C6F69B5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1" b="8494"/>
          <a:stretch/>
        </p:blipFill>
        <p:spPr>
          <a:xfrm>
            <a:off x="6393601" y="2466000"/>
            <a:ext cx="4370063" cy="3806105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007ED0E-C89F-5B9F-EF1E-BEE45A8EB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14" t="1557" r="5251" b="81504"/>
          <a:stretch/>
        </p:blipFill>
        <p:spPr>
          <a:xfrm>
            <a:off x="10790120" y="3209869"/>
            <a:ext cx="683392" cy="7110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E3DA30-60C8-0753-907F-226B05A684CD}"/>
              </a:ext>
            </a:extLst>
          </p:cNvPr>
          <p:cNvSpPr txBox="1"/>
          <p:nvPr/>
        </p:nvSpPr>
        <p:spPr>
          <a:xfrm>
            <a:off x="8779606" y="3186261"/>
            <a:ext cx="6944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b="1">
                <a:latin typeface="Avenir Book" panose="02000503020000020003"/>
              </a:rPr>
              <a:t>Ravenna CCS</a:t>
            </a:r>
            <a:endParaRPr lang="en-GB" sz="700" b="1">
              <a:latin typeface="Avenir Book" panose="02000503020000020003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EE5E00-F380-8665-FE39-A65430C5AFD3}"/>
              </a:ext>
            </a:extLst>
          </p:cNvPr>
          <p:cNvCxnSpPr/>
          <p:nvPr/>
        </p:nvCxnSpPr>
        <p:spPr>
          <a:xfrm flipH="1">
            <a:off x="8705850" y="3295947"/>
            <a:ext cx="144000" cy="0"/>
          </a:xfrm>
          <a:prstGeom prst="straightConnector1">
            <a:avLst/>
          </a:prstGeom>
          <a:ln w="12700"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BE51A3A-93F6-F15B-AFF0-22C4972E9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88" t="29168" r="491" b="39046"/>
          <a:stretch/>
        </p:blipFill>
        <p:spPr>
          <a:xfrm>
            <a:off x="10802686" y="2415168"/>
            <a:ext cx="857838" cy="828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555D3A-D3C5-A1DF-4B0B-27EBFB2E6467}"/>
              </a:ext>
            </a:extLst>
          </p:cNvPr>
          <p:cNvSpPr/>
          <p:nvPr/>
        </p:nvSpPr>
        <p:spPr>
          <a:xfrm>
            <a:off x="928745" y="5338265"/>
            <a:ext cx="3623370" cy="445121"/>
          </a:xfrm>
          <a:prstGeom prst="rect">
            <a:avLst/>
          </a:prstGeom>
          <a:noFill/>
          <a:ln w="19050">
            <a:solidFill>
              <a:srgbClr val="D65A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BCC6DA-3015-C3F7-043F-0EA4114FF33E}"/>
              </a:ext>
            </a:extLst>
          </p:cNvPr>
          <p:cNvSpPr txBox="1"/>
          <p:nvPr/>
        </p:nvSpPr>
        <p:spPr>
          <a:xfrm>
            <a:off x="790576" y="2389794"/>
            <a:ext cx="397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Connecting emission sources with geological storage sites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BDAA3E-4D79-2E0C-CA99-DA46F04B42FD}"/>
              </a:ext>
            </a:extLst>
          </p:cNvPr>
          <p:cNvGrpSpPr/>
          <p:nvPr/>
        </p:nvGrpSpPr>
        <p:grpSpPr>
          <a:xfrm>
            <a:off x="695842" y="3362233"/>
            <a:ext cx="3856273" cy="1833125"/>
            <a:chOff x="2476037" y="3760734"/>
            <a:chExt cx="3856273" cy="18331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933AD9-4356-C80D-77F4-598EAE294B36}"/>
                </a:ext>
              </a:extLst>
            </p:cNvPr>
            <p:cNvSpPr/>
            <p:nvPr/>
          </p:nvSpPr>
          <p:spPr>
            <a:xfrm>
              <a:off x="2625170" y="4170891"/>
              <a:ext cx="2563712" cy="11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FAFB9F-61DB-5C66-1A84-CFA576F6B8FE}"/>
                </a:ext>
              </a:extLst>
            </p:cNvPr>
            <p:cNvSpPr/>
            <p:nvPr/>
          </p:nvSpPr>
          <p:spPr>
            <a:xfrm>
              <a:off x="2708940" y="4027984"/>
              <a:ext cx="3623370" cy="1565875"/>
            </a:xfrm>
            <a:prstGeom prst="rect">
              <a:avLst/>
            </a:prstGeom>
            <a:noFill/>
            <a:ln w="19050">
              <a:solidFill>
                <a:srgbClr val="D65A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E26B9F-2269-7DF3-03B8-759A20EFD8C3}"/>
                </a:ext>
              </a:extLst>
            </p:cNvPr>
            <p:cNvSpPr/>
            <p:nvPr/>
          </p:nvSpPr>
          <p:spPr>
            <a:xfrm>
              <a:off x="2476037" y="3839533"/>
              <a:ext cx="3445367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0F38B0-26B0-8D78-0462-B650228C31C1}"/>
                </a:ext>
              </a:extLst>
            </p:cNvPr>
            <p:cNvSpPr txBox="1"/>
            <p:nvPr/>
          </p:nvSpPr>
          <p:spPr>
            <a:xfrm>
              <a:off x="2545268" y="3760734"/>
              <a:ext cx="34453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D65A05"/>
                  </a:solidFill>
                  <a:latin typeface="Avenir Book"/>
                </a:rPr>
                <a:t>Mediterranean Sea region</a:t>
              </a:r>
            </a:p>
            <a:p>
              <a:pPr marL="177800"/>
              <a:r>
                <a:rPr lang="en-GB" sz="1400">
                  <a:latin typeface="Avenir Book"/>
                </a:rPr>
                <a:t>Spain</a:t>
              </a:r>
            </a:p>
            <a:p>
              <a:pPr marL="177800"/>
              <a:r>
                <a:rPr lang="en-GB" sz="1400">
                  <a:latin typeface="Avenir Book"/>
                </a:rPr>
                <a:t>France</a:t>
              </a:r>
            </a:p>
            <a:p>
              <a:pPr marL="177800"/>
              <a:r>
                <a:rPr lang="en-GB" sz="1400">
                  <a:latin typeface="Avenir Book"/>
                </a:rPr>
                <a:t>Italy</a:t>
              </a:r>
            </a:p>
            <a:p>
              <a:pPr marL="177800"/>
              <a:r>
                <a:rPr lang="en-GB" sz="1400">
                  <a:latin typeface="Avenir Book"/>
                </a:rPr>
                <a:t>Greece</a:t>
              </a:r>
            </a:p>
            <a:p>
              <a:pPr marL="177800"/>
              <a:r>
                <a:rPr lang="en-GB" sz="1400">
                  <a:latin typeface="Avenir Book"/>
                </a:rPr>
                <a:t>Türkiye</a:t>
              </a:r>
            </a:p>
            <a:p>
              <a:pPr marL="177800"/>
              <a:r>
                <a:rPr lang="en-GB" sz="1400">
                  <a:latin typeface="Avenir Book"/>
                </a:rPr>
                <a:t>Mediterranean Sea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41130F2-7614-26CD-206D-DADF03802DFF}"/>
              </a:ext>
            </a:extLst>
          </p:cNvPr>
          <p:cNvSpPr txBox="1"/>
          <p:nvPr/>
        </p:nvSpPr>
        <p:spPr>
          <a:xfrm>
            <a:off x="952870" y="5373594"/>
            <a:ext cx="252562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dirty="0">
                <a:solidFill>
                  <a:srgbClr val="D65A05"/>
                </a:solidFill>
                <a:latin typeface="Avenir Book"/>
              </a:rPr>
              <a:t>Italy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2A033B8-BE1A-62A0-8178-BA7302406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455356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052C91E-AD86-9555-BECB-6FFF0A83BB75}"/>
              </a:ext>
            </a:extLst>
          </p:cNvPr>
          <p:cNvSpPr txBox="1"/>
          <p:nvPr/>
        </p:nvSpPr>
        <p:spPr>
          <a:xfrm>
            <a:off x="1021153" y="5352612"/>
            <a:ext cx="344536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dirty="0">
                <a:solidFill>
                  <a:srgbClr val="D65A05"/>
                </a:solidFill>
                <a:latin typeface="Avenir Book"/>
              </a:rPr>
              <a:t>Sources in west Türkiye and storage sites in Greece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08243C7-2A30-C2F4-B3DB-910944E52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69" b="9569"/>
          <a:stretch/>
        </p:blipFill>
        <p:spPr>
          <a:xfrm>
            <a:off x="5590800" y="2466000"/>
            <a:ext cx="5166875" cy="311215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E43A113-6928-FB11-D981-711699DA3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14" t="1557" r="5251" b="81504"/>
          <a:stretch/>
        </p:blipFill>
        <p:spPr>
          <a:xfrm>
            <a:off x="10790120" y="3209869"/>
            <a:ext cx="683392" cy="711009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1A90D0C-81CC-59F8-B7A1-11A40BD2DF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88" t="29168" r="491" b="39046"/>
          <a:stretch/>
        </p:blipFill>
        <p:spPr>
          <a:xfrm>
            <a:off x="10802686" y="2415168"/>
            <a:ext cx="857838" cy="8284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756DDA2-43D4-5A5B-58B6-F9E6F186B762}"/>
              </a:ext>
            </a:extLst>
          </p:cNvPr>
          <p:cNvSpPr/>
          <p:nvPr/>
        </p:nvSpPr>
        <p:spPr>
          <a:xfrm rot="20831676">
            <a:off x="9550883" y="3917221"/>
            <a:ext cx="968507" cy="298507"/>
          </a:xfrm>
          <a:prstGeom prst="ellipse">
            <a:avLst/>
          </a:prstGeom>
          <a:noFill/>
          <a:ln>
            <a:solidFill>
              <a:srgbClr val="893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11BB9A-A231-FC14-4FDE-C7442A170CF8}"/>
              </a:ext>
            </a:extLst>
          </p:cNvPr>
          <p:cNvSpPr/>
          <p:nvPr/>
        </p:nvSpPr>
        <p:spPr>
          <a:xfrm rot="3939893">
            <a:off x="7207202" y="3157799"/>
            <a:ext cx="375402" cy="598285"/>
          </a:xfrm>
          <a:prstGeom prst="ellipse">
            <a:avLst/>
          </a:prstGeom>
          <a:noFill/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C60F76C-DFF3-6123-A575-24D3AFE57638}"/>
              </a:ext>
            </a:extLst>
          </p:cNvPr>
          <p:cNvSpPr/>
          <p:nvPr/>
        </p:nvSpPr>
        <p:spPr>
          <a:xfrm>
            <a:off x="6905683" y="3511745"/>
            <a:ext cx="213173" cy="93389"/>
          </a:xfrm>
          <a:custGeom>
            <a:avLst/>
            <a:gdLst>
              <a:gd name="connsiteX0" fmla="*/ 213173 w 213173"/>
              <a:gd name="connsiteY0" fmla="*/ 67318 h 93389"/>
              <a:gd name="connsiteX1" fmla="*/ 123416 w 213173"/>
              <a:gd name="connsiteY1" fmla="*/ 89757 h 93389"/>
              <a:gd name="connsiteX2" fmla="*/ 0 w 213173"/>
              <a:gd name="connsiteY2" fmla="*/ 0 h 9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73" h="93389">
                <a:moveTo>
                  <a:pt x="213173" y="67318"/>
                </a:moveTo>
                <a:cubicBezTo>
                  <a:pt x="186059" y="84147"/>
                  <a:pt x="158945" y="100977"/>
                  <a:pt x="123416" y="89757"/>
                </a:cubicBezTo>
                <a:cubicBezTo>
                  <a:pt x="87887" y="78537"/>
                  <a:pt x="43943" y="39268"/>
                  <a:pt x="0" y="0"/>
                </a:cubicBezTo>
              </a:path>
            </a:pathLst>
          </a:custGeom>
          <a:noFill/>
          <a:ln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0FA89A-F21A-FDCF-C7B9-FD81AAB5E40C}"/>
              </a:ext>
            </a:extLst>
          </p:cNvPr>
          <p:cNvSpPr/>
          <p:nvPr/>
        </p:nvSpPr>
        <p:spPr>
          <a:xfrm>
            <a:off x="928745" y="5338265"/>
            <a:ext cx="3623370" cy="670937"/>
          </a:xfrm>
          <a:prstGeom prst="rect">
            <a:avLst/>
          </a:prstGeom>
          <a:noFill/>
          <a:ln w="19050">
            <a:solidFill>
              <a:srgbClr val="D65A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889A6-B9AF-6F33-447B-0F81D5BDA3D1}"/>
              </a:ext>
            </a:extLst>
          </p:cNvPr>
          <p:cNvSpPr txBox="1"/>
          <p:nvPr/>
        </p:nvSpPr>
        <p:spPr>
          <a:xfrm>
            <a:off x="790576" y="2389794"/>
            <a:ext cx="397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Connecting emission sources with geological storage sites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475BE4-896D-6305-49B3-17159D175BCF}"/>
              </a:ext>
            </a:extLst>
          </p:cNvPr>
          <p:cNvGrpSpPr/>
          <p:nvPr/>
        </p:nvGrpSpPr>
        <p:grpSpPr>
          <a:xfrm>
            <a:off x="695842" y="3362233"/>
            <a:ext cx="3856273" cy="1833125"/>
            <a:chOff x="2476037" y="3760734"/>
            <a:chExt cx="3856273" cy="18331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DD7919-C660-19B2-B7FF-8E27E368172E}"/>
                </a:ext>
              </a:extLst>
            </p:cNvPr>
            <p:cNvSpPr/>
            <p:nvPr/>
          </p:nvSpPr>
          <p:spPr>
            <a:xfrm>
              <a:off x="2625170" y="4170891"/>
              <a:ext cx="2563712" cy="11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21A1AB-36DB-1192-D297-08486785DCC8}"/>
                </a:ext>
              </a:extLst>
            </p:cNvPr>
            <p:cNvSpPr/>
            <p:nvPr/>
          </p:nvSpPr>
          <p:spPr>
            <a:xfrm>
              <a:off x="2708940" y="4027984"/>
              <a:ext cx="3623370" cy="1565875"/>
            </a:xfrm>
            <a:prstGeom prst="rect">
              <a:avLst/>
            </a:prstGeom>
            <a:noFill/>
            <a:ln w="19050">
              <a:solidFill>
                <a:srgbClr val="D65A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967353-AE80-1BC9-EEA6-0FE1336D38F8}"/>
                </a:ext>
              </a:extLst>
            </p:cNvPr>
            <p:cNvSpPr/>
            <p:nvPr/>
          </p:nvSpPr>
          <p:spPr>
            <a:xfrm>
              <a:off x="2476037" y="3839533"/>
              <a:ext cx="3445367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C4B77E-05CD-0C3B-14D4-160F91E24E04}"/>
                </a:ext>
              </a:extLst>
            </p:cNvPr>
            <p:cNvSpPr txBox="1"/>
            <p:nvPr/>
          </p:nvSpPr>
          <p:spPr>
            <a:xfrm>
              <a:off x="2545268" y="3760734"/>
              <a:ext cx="34453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D65A05"/>
                  </a:solidFill>
                  <a:latin typeface="Avenir Book"/>
                </a:rPr>
                <a:t>Mediterranean Sea region</a:t>
              </a:r>
            </a:p>
            <a:p>
              <a:pPr marL="177800"/>
              <a:r>
                <a:rPr lang="en-GB" sz="1400">
                  <a:latin typeface="Avenir Book"/>
                </a:rPr>
                <a:t>Spain</a:t>
              </a:r>
            </a:p>
            <a:p>
              <a:pPr marL="177800"/>
              <a:r>
                <a:rPr lang="en-GB" sz="1400">
                  <a:latin typeface="Avenir Book"/>
                </a:rPr>
                <a:t>France</a:t>
              </a:r>
            </a:p>
            <a:p>
              <a:pPr marL="177800"/>
              <a:r>
                <a:rPr lang="en-GB" sz="1400">
                  <a:latin typeface="Avenir Book"/>
                </a:rPr>
                <a:t>Italy</a:t>
              </a:r>
            </a:p>
            <a:p>
              <a:pPr marL="177800"/>
              <a:r>
                <a:rPr lang="en-GB" sz="1400">
                  <a:latin typeface="Avenir Book"/>
                </a:rPr>
                <a:t>Greece</a:t>
              </a:r>
            </a:p>
            <a:p>
              <a:pPr marL="177800"/>
              <a:r>
                <a:rPr lang="en-GB" sz="1400">
                  <a:latin typeface="Avenir Book"/>
                </a:rPr>
                <a:t>Türkiye</a:t>
              </a:r>
            </a:p>
            <a:p>
              <a:pPr marL="177800"/>
              <a:r>
                <a:rPr lang="en-GB" sz="1400">
                  <a:latin typeface="Avenir Book"/>
                </a:rPr>
                <a:t>Mediterranean Sea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766AC9A3-B177-0FF5-1F54-8BEA4C2E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23241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0F35CB-98C2-E28B-EFD4-57159982F5D9}"/>
              </a:ext>
            </a:extLst>
          </p:cNvPr>
          <p:cNvSpPr txBox="1"/>
          <p:nvPr/>
        </p:nvSpPr>
        <p:spPr>
          <a:xfrm>
            <a:off x="780065" y="2825641"/>
            <a:ext cx="3621504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400" dirty="0">
                <a:latin typeface="Avenir Book"/>
              </a:rPr>
              <a:t>Topics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Policy and public support 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Market readiness and financial aspects 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Legal and regulatory aspects</a:t>
            </a:r>
            <a:endParaRPr lang="en-GB" sz="2400" dirty="0">
              <a:solidFill>
                <a:srgbClr val="508EC1"/>
              </a:solidFill>
              <a:latin typeface="Avenir Book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8B81379-F2F4-347E-BD54-4E413DCF5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741" y="3065060"/>
            <a:ext cx="2318923" cy="1982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CC355-1089-B9E8-7EBE-124EDDC67C49}"/>
              </a:ext>
            </a:extLst>
          </p:cNvPr>
          <p:cNvSpPr txBox="1"/>
          <p:nvPr/>
        </p:nvSpPr>
        <p:spPr>
          <a:xfrm>
            <a:off x="790576" y="2389794"/>
            <a:ext cx="397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Non-technical mapping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F51521-896B-8F56-6794-72446277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513200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0F35CB-98C2-E28B-EFD4-57159982F5D9}"/>
              </a:ext>
            </a:extLst>
          </p:cNvPr>
          <p:cNvSpPr txBox="1"/>
          <p:nvPr/>
        </p:nvSpPr>
        <p:spPr>
          <a:xfrm>
            <a:off x="780065" y="2825645"/>
            <a:ext cx="612090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400" dirty="0">
                <a:latin typeface="Avenir Book"/>
              </a:rPr>
              <a:t>Topics</a:t>
            </a:r>
            <a:r>
              <a:rPr lang="en-GB" sz="2400" dirty="0">
                <a:solidFill>
                  <a:srgbClr val="508EC1"/>
                </a:solidFill>
                <a:latin typeface="Avenir Book"/>
              </a:rPr>
              <a:t> </a:t>
            </a:r>
            <a:r>
              <a:rPr lang="en-GB" sz="2400" dirty="0">
                <a:solidFill>
                  <a:srgbClr val="00C900"/>
                </a:solidFill>
                <a:latin typeface="Avenir Book"/>
              </a:rPr>
              <a:t>Webinars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Policy and public support </a:t>
            </a:r>
            <a:r>
              <a:rPr lang="en-GB" sz="1600" dirty="0">
                <a:solidFill>
                  <a:srgbClr val="00C900"/>
                </a:solidFill>
                <a:latin typeface="Avenir Book"/>
              </a:rPr>
              <a:t>Wednesday 14 June 10:00 – 12:00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Market readiness and financial aspects </a:t>
            </a:r>
            <a:r>
              <a:rPr lang="en-GB" sz="1600" dirty="0">
                <a:solidFill>
                  <a:srgbClr val="00C900"/>
                </a:solidFill>
                <a:latin typeface="Avenir Book"/>
              </a:rPr>
              <a:t>Friday 24 June 10:00 – 12:00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Legal and regulatory aspects </a:t>
            </a:r>
            <a:r>
              <a:rPr lang="en-GB" sz="1600" dirty="0">
                <a:solidFill>
                  <a:srgbClr val="00C900"/>
                </a:solidFill>
                <a:latin typeface="Avenir Book"/>
              </a:rPr>
              <a:t>Tuesday 2 May 10:00 – 12:00</a:t>
            </a:r>
          </a:p>
          <a:p>
            <a:endParaRPr lang="en-GB" sz="2400" dirty="0">
              <a:solidFill>
                <a:srgbClr val="508EC1"/>
              </a:solidFill>
              <a:latin typeface="Avenir Book"/>
            </a:endParaRP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184563C-FFFF-0BCE-4C02-AD4C4510A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741" y="3065060"/>
            <a:ext cx="2318923" cy="1982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82E9D4-2F7F-EFDC-D7B6-9CE626F585F7}"/>
              </a:ext>
            </a:extLst>
          </p:cNvPr>
          <p:cNvSpPr txBox="1"/>
          <p:nvPr/>
        </p:nvSpPr>
        <p:spPr>
          <a:xfrm>
            <a:off x="790576" y="2389794"/>
            <a:ext cx="397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Non-technical mapping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E12D0D-A7A6-063C-99CE-56052235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108559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DBB7-CDC6-9421-FBA9-DDB7EDC24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D0E0E9A4-30DB-F622-93C9-CDE71F4BA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889" y="3255911"/>
            <a:ext cx="2325424" cy="2347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A5B4FD-E81B-A6EA-E5B0-69E09EA77C85}"/>
              </a:ext>
            </a:extLst>
          </p:cNvPr>
          <p:cNvSpPr txBox="1"/>
          <p:nvPr/>
        </p:nvSpPr>
        <p:spPr>
          <a:xfrm>
            <a:off x="790575" y="2389794"/>
            <a:ext cx="753808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Zero Emission Network to facilitate CCUS uptake in industry</a:t>
            </a:r>
          </a:p>
          <a:p>
            <a:pPr>
              <a:spcBef>
                <a:spcPts val="1800"/>
              </a:spcBef>
            </a:pPr>
            <a:r>
              <a:rPr lang="en-GB" sz="2400" dirty="0">
                <a:solidFill>
                  <a:srgbClr val="508EC1"/>
                </a:solidFill>
                <a:latin typeface="Avenir Book"/>
              </a:rPr>
              <a:t>Objectives</a:t>
            </a:r>
          </a:p>
          <a:p>
            <a:pPr marL="270000" indent="-270000"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To enable faster development of CCUS projects in</a:t>
            </a:r>
          </a:p>
          <a:p>
            <a:pPr marL="263525"/>
            <a:r>
              <a:rPr lang="en-GB" sz="1600" dirty="0">
                <a:latin typeface="Avenir Book"/>
              </a:rPr>
              <a:t>industrial clusters across Europe</a:t>
            </a:r>
          </a:p>
          <a:p>
            <a:pPr marL="270000" indent="-270000"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Identify potential new Project of Common Interest (PCI)</a:t>
            </a:r>
          </a:p>
          <a:p>
            <a:pPr marL="263525"/>
            <a:r>
              <a:rPr lang="en-GB" sz="1600" dirty="0">
                <a:latin typeface="Avenir Book"/>
              </a:rPr>
              <a:t>projects for transport and storage</a:t>
            </a:r>
          </a:p>
          <a:p>
            <a:pPr marL="285750" indent="-270000"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Contribute to knowledge sharing on key issues relevant</a:t>
            </a:r>
          </a:p>
          <a:p>
            <a:pPr marL="263525"/>
            <a:r>
              <a:rPr lang="en-GB" sz="1600" dirty="0">
                <a:latin typeface="Avenir Book"/>
              </a:rPr>
              <a:t>to industrial deployment of CCUS </a:t>
            </a:r>
          </a:p>
          <a:p>
            <a:endParaRPr lang="en-GB" sz="1600" dirty="0">
              <a:latin typeface="Avenir Book"/>
            </a:endParaRPr>
          </a:p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HORIZON EUROPE </a:t>
            </a:r>
          </a:p>
          <a:p>
            <a:pPr marL="270000" indent="-270000"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CSA – Coordination and Support Action</a:t>
            </a:r>
          </a:p>
          <a:p>
            <a:pPr marL="270000" indent="-270000"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September 2022 – February 2025</a:t>
            </a:r>
          </a:p>
        </p:txBody>
      </p:sp>
    </p:spTree>
    <p:extLst>
      <p:ext uri="{BB962C8B-B14F-4D97-AF65-F5344CB8AC3E}">
        <p14:creationId xmlns:p14="http://schemas.microsoft.com/office/powerpoint/2010/main" val="1951175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5DDD49AE-37A3-1EE8-2EB4-2E5DCB440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741" y="3065060"/>
            <a:ext cx="2318923" cy="1982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3ECB3-1204-6A65-0CD9-7A395B844E58}"/>
              </a:ext>
            </a:extLst>
          </p:cNvPr>
          <p:cNvSpPr txBox="1"/>
          <p:nvPr/>
        </p:nvSpPr>
        <p:spPr>
          <a:xfrm>
            <a:off x="980090" y="4091631"/>
            <a:ext cx="5228483" cy="1885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>
                <a:latin typeface="Avenir Book"/>
              </a:rPr>
              <a:t>London Protocol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>
                <a:latin typeface="Avenir Book"/>
              </a:rPr>
              <a:t>Helsinki Convention </a:t>
            </a:r>
          </a:p>
          <a:p>
            <a:pPr marL="180975">
              <a:spcAft>
                <a:spcPts val="300"/>
              </a:spcAft>
            </a:pPr>
            <a:r>
              <a:rPr lang="en-GB" sz="1600">
                <a:solidFill>
                  <a:srgbClr val="508EC1"/>
                </a:solidFill>
                <a:latin typeface="Avenir Book"/>
              </a:rPr>
              <a:t>Protection of the Marine Environment of the Baltic Sea Area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>
                <a:latin typeface="Avenir Book"/>
              </a:rPr>
              <a:t>Barcelona Convention</a:t>
            </a:r>
          </a:p>
          <a:p>
            <a:pPr marL="180975">
              <a:spcAft>
                <a:spcPts val="300"/>
              </a:spcAft>
            </a:pPr>
            <a:r>
              <a:rPr lang="en-GB" sz="1600">
                <a:solidFill>
                  <a:srgbClr val="508EC1"/>
                </a:solidFill>
                <a:latin typeface="Avenir Book"/>
              </a:rPr>
              <a:t>Protection of the Mediterranean Sea against Pollution</a:t>
            </a:r>
          </a:p>
          <a:p>
            <a:pPr>
              <a:spcAft>
                <a:spcPts val="300"/>
              </a:spcAft>
            </a:pPr>
            <a:endParaRPr lang="en-GB" sz="2400">
              <a:latin typeface="Avenir Boo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63043C-CB99-E0A8-7A93-F1A2809A26B1}"/>
              </a:ext>
            </a:extLst>
          </p:cNvPr>
          <p:cNvSpPr/>
          <p:nvPr/>
        </p:nvSpPr>
        <p:spPr>
          <a:xfrm>
            <a:off x="780065" y="3841991"/>
            <a:ext cx="5364000" cy="270000"/>
          </a:xfrm>
          <a:prstGeom prst="rect">
            <a:avLst/>
          </a:prstGeom>
          <a:noFill/>
          <a:ln w="19050">
            <a:solidFill>
              <a:srgbClr val="00C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8CA3EE-5C4C-903D-7488-58820DA51A2D}"/>
              </a:ext>
            </a:extLst>
          </p:cNvPr>
          <p:cNvSpPr txBox="1"/>
          <p:nvPr/>
        </p:nvSpPr>
        <p:spPr>
          <a:xfrm>
            <a:off x="780065" y="2825645"/>
            <a:ext cx="612090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400" dirty="0">
                <a:latin typeface="Avenir Book"/>
              </a:rPr>
              <a:t>Topics</a:t>
            </a:r>
            <a:r>
              <a:rPr lang="en-GB" sz="2400" dirty="0">
                <a:solidFill>
                  <a:srgbClr val="508EC1"/>
                </a:solidFill>
                <a:latin typeface="Avenir Book"/>
              </a:rPr>
              <a:t> </a:t>
            </a:r>
            <a:r>
              <a:rPr lang="en-GB" sz="2400" dirty="0">
                <a:solidFill>
                  <a:srgbClr val="00C900"/>
                </a:solidFill>
                <a:latin typeface="Avenir Book"/>
              </a:rPr>
              <a:t>Webinars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Policy and public support </a:t>
            </a:r>
            <a:r>
              <a:rPr lang="en-GB" sz="1600" dirty="0">
                <a:solidFill>
                  <a:srgbClr val="00C900"/>
                </a:solidFill>
                <a:latin typeface="Avenir Book"/>
              </a:rPr>
              <a:t>Wednesday 14 June 10:00 – 12:00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Market readiness and financial aspects </a:t>
            </a:r>
            <a:r>
              <a:rPr lang="en-GB" sz="1600" dirty="0">
                <a:solidFill>
                  <a:srgbClr val="00C900"/>
                </a:solidFill>
                <a:latin typeface="Avenir Book"/>
              </a:rPr>
              <a:t>Friday 24 June 10:00 – 12:00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venir Book"/>
              </a:rPr>
              <a:t>Legal and regulatory aspects </a:t>
            </a:r>
            <a:r>
              <a:rPr lang="en-GB" sz="1600" dirty="0">
                <a:solidFill>
                  <a:srgbClr val="00C900"/>
                </a:solidFill>
                <a:latin typeface="Avenir Book"/>
              </a:rPr>
              <a:t>Tuesday 2 May 10:00 – 12:00</a:t>
            </a:r>
          </a:p>
          <a:p>
            <a:endParaRPr lang="en-GB" sz="2400" dirty="0">
              <a:solidFill>
                <a:srgbClr val="508EC1"/>
              </a:solidFill>
              <a:latin typeface="Avenir Boo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26D51-B2C8-F1B5-6BB4-B41928962676}"/>
              </a:ext>
            </a:extLst>
          </p:cNvPr>
          <p:cNvSpPr txBox="1"/>
          <p:nvPr/>
        </p:nvSpPr>
        <p:spPr>
          <a:xfrm>
            <a:off x="790576" y="2389794"/>
            <a:ext cx="397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Non-technical mapping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DC176F-B922-98FB-5B00-D02CE1C6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9601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261177AA-16F2-AD26-0B71-9ECD5336E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34622" r="30316" b="1602"/>
          <a:stretch/>
        </p:blipFill>
        <p:spPr>
          <a:xfrm>
            <a:off x="8479047" y="2509885"/>
            <a:ext cx="2929494" cy="29066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B45F500-906E-3844-7694-CA126072EE36}"/>
              </a:ext>
            </a:extLst>
          </p:cNvPr>
          <p:cNvSpPr/>
          <p:nvPr/>
        </p:nvSpPr>
        <p:spPr>
          <a:xfrm>
            <a:off x="906238" y="2953134"/>
            <a:ext cx="2448000" cy="468000"/>
          </a:xfrm>
          <a:prstGeom prst="homePlate">
            <a:avLst/>
          </a:prstGeom>
          <a:solidFill>
            <a:srgbClr val="508EC1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venir Book" panose="02000503020000020003"/>
              </a:rPr>
              <a:t>Regional screening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EF51D0A4-04FF-757B-47D0-80FCB4CF3153}"/>
              </a:ext>
            </a:extLst>
          </p:cNvPr>
          <p:cNvSpPr/>
          <p:nvPr/>
        </p:nvSpPr>
        <p:spPr>
          <a:xfrm>
            <a:off x="3295186" y="2959996"/>
            <a:ext cx="2448000" cy="468000"/>
          </a:xfrm>
          <a:prstGeom prst="chevron">
            <a:avLst/>
          </a:prstGeom>
          <a:solidFill>
            <a:srgbClr val="508EC1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GB" sz="1400" b="1">
                <a:solidFill>
                  <a:schemeClr val="bg1"/>
                </a:solidFill>
                <a:latin typeface="Avenir Book" panose="02000503020000020003"/>
              </a:rPr>
              <a:t>CCUS value chains selection 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8568E188-5878-8A2E-5BB6-AF631C1E36EE}"/>
              </a:ext>
            </a:extLst>
          </p:cNvPr>
          <p:cNvSpPr/>
          <p:nvPr/>
        </p:nvSpPr>
        <p:spPr>
          <a:xfrm>
            <a:off x="5693495" y="2962658"/>
            <a:ext cx="2448000" cy="468000"/>
          </a:xfrm>
          <a:prstGeom prst="chevron">
            <a:avLst/>
          </a:prstGeom>
          <a:solidFill>
            <a:srgbClr val="508EC1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GB" sz="1400" b="1">
                <a:solidFill>
                  <a:schemeClr val="bg1"/>
                </a:solidFill>
                <a:latin typeface="Avenir Book" panose="02000503020000020003"/>
              </a:rPr>
              <a:t>CCUS value chain development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D904F94-6D30-062D-6906-B7F5E0682DE3}"/>
              </a:ext>
            </a:extLst>
          </p:cNvPr>
          <p:cNvSpPr txBox="1"/>
          <p:nvPr/>
        </p:nvSpPr>
        <p:spPr>
          <a:xfrm>
            <a:off x="1035131" y="3538923"/>
            <a:ext cx="20101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GB" sz="1400" b="1" i="0" u="none" strike="noStrike" kern="1200" baseline="0">
                <a:solidFill>
                  <a:srgbClr val="508EC1"/>
                </a:solidFill>
                <a:latin typeface="Avenir Book" panose="02000503020000020003"/>
              </a:rPr>
              <a:t>Technical Mapping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Emission sources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Storage sites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Transport infrastructure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Utilization options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Renewables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1DAC5F5-D334-1340-4E02-08BF2E86A7A7}"/>
              </a:ext>
            </a:extLst>
          </p:cNvPr>
          <p:cNvSpPr txBox="1"/>
          <p:nvPr/>
        </p:nvSpPr>
        <p:spPr>
          <a:xfrm>
            <a:off x="994251" y="5054342"/>
            <a:ext cx="19262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rgbClr val="508EC1"/>
                </a:solidFill>
                <a:latin typeface="Avenir Book" panose="02000503020000020003"/>
              </a:rPr>
              <a:t>Non-technical Mapping</a:t>
            </a:r>
          </a:p>
          <a:p>
            <a:pPr marL="180975" indent="-171450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Stakeholders needs</a:t>
            </a:r>
          </a:p>
          <a:p>
            <a:pPr marL="180975" indent="-171450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Regulations</a:t>
            </a:r>
          </a:p>
          <a:p>
            <a:pPr marL="180975" indent="-171450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Climate policies</a:t>
            </a:r>
          </a:p>
          <a:p>
            <a:pPr marL="180975" indent="-171450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Funding opportunities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3EA9512-7476-6655-E3C7-6E6C6BA2C8C2}"/>
              </a:ext>
            </a:extLst>
          </p:cNvPr>
          <p:cNvSpPr txBox="1"/>
          <p:nvPr/>
        </p:nvSpPr>
        <p:spPr>
          <a:xfrm>
            <a:off x="3425538" y="3539814"/>
            <a:ext cx="20129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508EC1"/>
                </a:solidFill>
                <a:latin typeface="Avenir Book" panose="02000503020000020003"/>
              </a:rPr>
              <a:t>Value chain scenarios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Value chain integration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Transport solutions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Cross-border aspects </a:t>
            </a:r>
          </a:p>
          <a:p>
            <a:pPr marL="180975" indent="-180975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SWOT analysis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F63A217-076A-DABB-1861-544AFA2DE90D}"/>
              </a:ext>
            </a:extLst>
          </p:cNvPr>
          <p:cNvSpPr txBox="1"/>
          <p:nvPr/>
        </p:nvSpPr>
        <p:spPr>
          <a:xfrm>
            <a:off x="5744284" y="3545951"/>
            <a:ext cx="21770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508EC1"/>
                </a:solidFill>
                <a:latin typeface="Avenir Book" panose="02000503020000020003"/>
              </a:rPr>
              <a:t>Local business models</a:t>
            </a:r>
          </a:p>
          <a:p>
            <a:r>
              <a:rPr lang="en-GB" sz="1400">
                <a:latin typeface="Avenir Book" panose="02000503020000020003"/>
              </a:rPr>
              <a:t>Case 1: Baltic Sea</a:t>
            </a:r>
          </a:p>
          <a:p>
            <a:r>
              <a:rPr lang="en-GB" sz="1400">
                <a:latin typeface="Avenir Book" panose="02000503020000020003"/>
              </a:rPr>
              <a:t>Case 2: Mediterranean Sea</a:t>
            </a: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BD568238-5456-BAE8-80AE-57B0DFA8B67A}"/>
              </a:ext>
            </a:extLst>
          </p:cNvPr>
          <p:cNvSpPr txBox="1">
            <a:spLocks/>
          </p:cNvSpPr>
          <p:nvPr/>
        </p:nvSpPr>
        <p:spPr>
          <a:xfrm>
            <a:off x="2705133" y="1200818"/>
            <a:ext cx="8959575" cy="711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2800" dirty="0">
              <a:solidFill>
                <a:srgbClr val="508EC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BF44652-FA32-31BE-8829-F3FA281FD2DC}"/>
              </a:ext>
            </a:extLst>
          </p:cNvPr>
          <p:cNvSpPr/>
          <p:nvPr/>
        </p:nvSpPr>
        <p:spPr>
          <a:xfrm>
            <a:off x="5712546" y="3525907"/>
            <a:ext cx="2199914" cy="792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CE99010-FCC4-9091-7D04-7F23F1C1BD0A}"/>
              </a:ext>
            </a:extLst>
          </p:cNvPr>
          <p:cNvSpPr/>
          <p:nvPr/>
        </p:nvSpPr>
        <p:spPr>
          <a:xfrm>
            <a:off x="909852" y="3520743"/>
            <a:ext cx="2199914" cy="1404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8E98FE4-A88A-F08B-E20B-24A4D9D7DCB1}"/>
              </a:ext>
            </a:extLst>
          </p:cNvPr>
          <p:cNvSpPr/>
          <p:nvPr/>
        </p:nvSpPr>
        <p:spPr>
          <a:xfrm>
            <a:off x="909852" y="5023784"/>
            <a:ext cx="2199914" cy="1224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7FC4C6C-2326-47EB-CE8A-92428886C545}"/>
              </a:ext>
            </a:extLst>
          </p:cNvPr>
          <p:cNvSpPr/>
          <p:nvPr/>
        </p:nvSpPr>
        <p:spPr>
          <a:xfrm>
            <a:off x="3288204" y="3524300"/>
            <a:ext cx="2199914" cy="1206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6CB055-81CF-0AFD-C3EA-B2BAFA116D8D}"/>
              </a:ext>
            </a:extLst>
          </p:cNvPr>
          <p:cNvSpPr/>
          <p:nvPr/>
        </p:nvSpPr>
        <p:spPr>
          <a:xfrm>
            <a:off x="9581631" y="3113230"/>
            <a:ext cx="1085183" cy="861804"/>
          </a:xfrm>
          <a:prstGeom prst="rect">
            <a:avLst/>
          </a:prstGeom>
          <a:noFill/>
          <a:ln w="19050">
            <a:solidFill>
              <a:srgbClr val="3C7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7924B-3985-BECE-5A51-4E571ACE72FB}"/>
              </a:ext>
            </a:extLst>
          </p:cNvPr>
          <p:cNvSpPr/>
          <p:nvPr/>
        </p:nvSpPr>
        <p:spPr>
          <a:xfrm>
            <a:off x="8857843" y="4189370"/>
            <a:ext cx="2082936" cy="1076435"/>
          </a:xfrm>
          <a:prstGeom prst="rect">
            <a:avLst/>
          </a:prstGeom>
          <a:noFill/>
          <a:ln w="19050">
            <a:solidFill>
              <a:srgbClr val="A44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A3E6D-EF6D-8FB6-24BA-EE24377A4BE6}"/>
              </a:ext>
            </a:extLst>
          </p:cNvPr>
          <p:cNvSpPr txBox="1"/>
          <p:nvPr/>
        </p:nvSpPr>
        <p:spPr>
          <a:xfrm>
            <a:off x="9581629" y="2884617"/>
            <a:ext cx="1085184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>
                <a:solidFill>
                  <a:srgbClr val="3C7F17"/>
                </a:solidFill>
                <a:latin typeface="Avenir Book"/>
              </a:rPr>
              <a:t>Baltic Sea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78D30-76D9-EEB7-FE9D-3D769552513F}"/>
              </a:ext>
            </a:extLst>
          </p:cNvPr>
          <p:cNvSpPr txBox="1"/>
          <p:nvPr/>
        </p:nvSpPr>
        <p:spPr>
          <a:xfrm>
            <a:off x="9121504" y="5018020"/>
            <a:ext cx="1819275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200">
                <a:solidFill>
                  <a:srgbClr val="A44504"/>
                </a:solidFill>
                <a:latin typeface="Avenir Book"/>
              </a:rPr>
              <a:t>Mediterranean Sea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004CE-C8AE-0155-5C1D-3683CCF6B35B}"/>
              </a:ext>
            </a:extLst>
          </p:cNvPr>
          <p:cNvSpPr txBox="1"/>
          <p:nvPr/>
        </p:nvSpPr>
        <p:spPr>
          <a:xfrm>
            <a:off x="790575" y="2389794"/>
            <a:ext cx="753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Framework for CCUS value chain development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9BBA5A-9C8B-0E6D-F6A2-C90A65A3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818211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0DED8D-C39F-B0CC-C96E-64AA9B9550E2}"/>
              </a:ext>
            </a:extLst>
          </p:cNvPr>
          <p:cNvSpPr txBox="1"/>
          <p:nvPr/>
        </p:nvSpPr>
        <p:spPr>
          <a:xfrm>
            <a:off x="780065" y="2288411"/>
            <a:ext cx="11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508EC1"/>
                </a:solidFill>
                <a:latin typeface="Avenir Book"/>
              </a:rPr>
              <a:t>Partners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52BC1A-CBC8-6EC0-72B7-C452A409B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69"/>
          <a:stretch/>
        </p:blipFill>
        <p:spPr>
          <a:xfrm>
            <a:off x="780065" y="2823011"/>
            <a:ext cx="5208449" cy="25969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16028D-823C-AAE7-F7D0-C07B6EADB637}"/>
              </a:ext>
            </a:extLst>
          </p:cNvPr>
          <p:cNvSpPr/>
          <p:nvPr/>
        </p:nvSpPr>
        <p:spPr>
          <a:xfrm>
            <a:off x="914401" y="2855430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F3DD00-E042-21BD-83DB-3AD3BC228C89}"/>
              </a:ext>
            </a:extLst>
          </p:cNvPr>
          <p:cNvSpPr/>
          <p:nvPr/>
        </p:nvSpPr>
        <p:spPr>
          <a:xfrm>
            <a:off x="926675" y="3732797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D9160-913F-05E0-1019-BD493A9E878C}"/>
              </a:ext>
            </a:extLst>
          </p:cNvPr>
          <p:cNvSpPr/>
          <p:nvPr/>
        </p:nvSpPr>
        <p:spPr>
          <a:xfrm>
            <a:off x="2177927" y="3732797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88FAA-A5A9-DBD1-2C94-41303BC3F96D}"/>
              </a:ext>
            </a:extLst>
          </p:cNvPr>
          <p:cNvSpPr/>
          <p:nvPr/>
        </p:nvSpPr>
        <p:spPr>
          <a:xfrm>
            <a:off x="2177927" y="2854407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602B09-3E73-6452-A282-71C7B09E9F6C}"/>
              </a:ext>
            </a:extLst>
          </p:cNvPr>
          <p:cNvSpPr/>
          <p:nvPr/>
        </p:nvSpPr>
        <p:spPr>
          <a:xfrm>
            <a:off x="3415525" y="2855430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F6900-94CB-B5DC-2E80-338FFCB0973E}"/>
              </a:ext>
            </a:extLst>
          </p:cNvPr>
          <p:cNvSpPr/>
          <p:nvPr/>
        </p:nvSpPr>
        <p:spPr>
          <a:xfrm>
            <a:off x="3427799" y="3732797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229394-7D75-CC17-A66E-5039AA53F71B}"/>
              </a:ext>
            </a:extLst>
          </p:cNvPr>
          <p:cNvSpPr/>
          <p:nvPr/>
        </p:nvSpPr>
        <p:spPr>
          <a:xfrm>
            <a:off x="4679051" y="2855461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1E8A10-EB0F-A60E-EE09-0870DE9E9A87}"/>
              </a:ext>
            </a:extLst>
          </p:cNvPr>
          <p:cNvSpPr/>
          <p:nvPr/>
        </p:nvSpPr>
        <p:spPr>
          <a:xfrm>
            <a:off x="913020" y="4623720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43CD9-2DE3-C694-4E8A-098A53AC8945}"/>
              </a:ext>
            </a:extLst>
          </p:cNvPr>
          <p:cNvSpPr/>
          <p:nvPr/>
        </p:nvSpPr>
        <p:spPr>
          <a:xfrm>
            <a:off x="2176546" y="4622697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1E2025-90F8-9B0A-D57F-5BF384E7B491}"/>
              </a:ext>
            </a:extLst>
          </p:cNvPr>
          <p:cNvSpPr/>
          <p:nvPr/>
        </p:nvSpPr>
        <p:spPr>
          <a:xfrm>
            <a:off x="3418993" y="4624743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2D19A2-0610-0ADC-A443-2F39F692D72C}"/>
              </a:ext>
            </a:extLst>
          </p:cNvPr>
          <p:cNvSpPr/>
          <p:nvPr/>
        </p:nvSpPr>
        <p:spPr>
          <a:xfrm>
            <a:off x="4666173" y="4622400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3602C-2B11-2680-55E6-56AA195ED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5" t="74986" r="46731" b="1"/>
          <a:stretch/>
        </p:blipFill>
        <p:spPr>
          <a:xfrm>
            <a:off x="5854173" y="3705887"/>
            <a:ext cx="1454909" cy="86117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FED3799-7737-FBF0-68C8-374B7657F19B}"/>
              </a:ext>
            </a:extLst>
          </p:cNvPr>
          <p:cNvSpPr/>
          <p:nvPr/>
        </p:nvSpPr>
        <p:spPr>
          <a:xfrm>
            <a:off x="5940135" y="3732797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8D2AFE9-42A9-15EC-DE28-17EC9DA50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6" t="74986" r="74365" b="1"/>
          <a:stretch/>
        </p:blipFill>
        <p:spPr>
          <a:xfrm>
            <a:off x="5916648" y="2823011"/>
            <a:ext cx="1211487" cy="8611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C7CB572-4746-3584-5B9A-D8D37896E7EE}"/>
              </a:ext>
            </a:extLst>
          </p:cNvPr>
          <p:cNvSpPr/>
          <p:nvPr/>
        </p:nvSpPr>
        <p:spPr>
          <a:xfrm>
            <a:off x="5940135" y="2852805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03BE4B-2806-F946-759A-A0A7204BEC0A}"/>
              </a:ext>
            </a:extLst>
          </p:cNvPr>
          <p:cNvSpPr/>
          <p:nvPr/>
        </p:nvSpPr>
        <p:spPr>
          <a:xfrm>
            <a:off x="4679051" y="3732797"/>
            <a:ext cx="1188000" cy="61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F8A3E12E-4D3F-1BFE-73BD-0819B852A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741" y="2701581"/>
            <a:ext cx="2325424" cy="2347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4978AC-A9C9-B14F-C153-E6ECAF7CA4D2}"/>
              </a:ext>
            </a:extLst>
          </p:cNvPr>
          <p:cNvSpPr txBox="1"/>
          <p:nvPr/>
        </p:nvSpPr>
        <p:spPr>
          <a:xfrm>
            <a:off x="800135" y="5697828"/>
            <a:ext cx="6107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Avenir Book" panose="02000503020000020003"/>
              </a:rPr>
              <a:t>Internship at SINTEF: C</a:t>
            </a:r>
            <a:r>
              <a:rPr lang="en-GB" sz="1400">
                <a:latin typeface="Avenir Book" panose="02000503020000020003"/>
                <a:cs typeface="Arial" panose="020B0604020202020204" pitchFamily="34" charset="0"/>
              </a:rPr>
              <a:t>écile Biragnet from </a:t>
            </a:r>
            <a:r>
              <a:rPr lang="en-GB" sz="1400" err="1">
                <a:solidFill>
                  <a:srgbClr val="000000"/>
                </a:solidFill>
                <a:effectLst/>
                <a:latin typeface="Avenir Book" panose="02000503020000020003"/>
                <a:ea typeface="Times New Roman" panose="02020603050405020304" pitchFamily="18" charset="0"/>
                <a:cs typeface="Arial" panose="020B0604020202020204" pitchFamily="34" charset="0"/>
              </a:rPr>
              <a:t>l'Ecole</a:t>
            </a:r>
            <a:r>
              <a:rPr lang="en-GB" sz="1400">
                <a:solidFill>
                  <a:srgbClr val="000000"/>
                </a:solidFill>
                <a:effectLst/>
                <a:latin typeface="Avenir Book" panose="02000503020000020003"/>
                <a:ea typeface="Times New Roman" panose="02020603050405020304" pitchFamily="18" charset="0"/>
                <a:cs typeface="Arial" panose="020B0604020202020204" pitchFamily="34" charset="0"/>
              </a:rPr>
              <a:t> Polytechnique (</a:t>
            </a:r>
            <a:r>
              <a:rPr lang="en-GB" sz="1400" err="1">
                <a:solidFill>
                  <a:srgbClr val="000000"/>
                </a:solidFill>
                <a:effectLst/>
                <a:latin typeface="Avenir Book" panose="02000503020000020003"/>
                <a:ea typeface="Times New Roman" panose="02020603050405020304" pitchFamily="18" charset="0"/>
                <a:cs typeface="Arial" panose="020B0604020202020204" pitchFamily="34" charset="0"/>
              </a:rPr>
              <a:t>Palaiseau</a:t>
            </a:r>
            <a:r>
              <a:rPr lang="en-GB" sz="1400">
                <a:solidFill>
                  <a:srgbClr val="000000"/>
                </a:solidFill>
                <a:effectLst/>
                <a:latin typeface="Avenir Book" panose="02000503020000020003"/>
                <a:ea typeface="Times New Roman" panose="02020603050405020304" pitchFamily="18" charset="0"/>
                <a:cs typeface="Arial" panose="020B0604020202020204" pitchFamily="34" charset="0"/>
              </a:rPr>
              <a:t>, France)</a:t>
            </a:r>
            <a:r>
              <a:rPr lang="en-GB" sz="1400">
                <a:latin typeface="Avenir Book" panose="02000503020000020003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18EC8B-C550-E4D0-6A34-5E30096E8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3977206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8CDABB-AB84-1263-5FBE-E0F01EAD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951"/>
          <a:stretch/>
        </p:blipFill>
        <p:spPr>
          <a:xfrm>
            <a:off x="780065" y="2774838"/>
            <a:ext cx="6015962" cy="3059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0DED8D-C39F-B0CC-C96E-64AA9B9550E2}"/>
              </a:ext>
            </a:extLst>
          </p:cNvPr>
          <p:cNvSpPr txBox="1"/>
          <p:nvPr/>
        </p:nvSpPr>
        <p:spPr>
          <a:xfrm>
            <a:off x="780065" y="2288411"/>
            <a:ext cx="2705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508EC1"/>
                </a:solidFill>
                <a:latin typeface="Avenir Book"/>
              </a:rPr>
              <a:t>Networking partners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C041AC-1BB5-7A9E-1B75-160D99EB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55" r="28995"/>
          <a:stretch/>
        </p:blipFill>
        <p:spPr>
          <a:xfrm>
            <a:off x="6796027" y="2774838"/>
            <a:ext cx="4271637" cy="758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8C0FD3-0FCD-AA43-FF72-3F824C2C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437" y="3856693"/>
            <a:ext cx="700566" cy="2497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88DF8C-0554-523E-658F-52433FCC1F22}"/>
              </a:ext>
            </a:extLst>
          </p:cNvPr>
          <p:cNvSpPr/>
          <p:nvPr/>
        </p:nvSpPr>
        <p:spPr>
          <a:xfrm>
            <a:off x="6879479" y="3747577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D7087-4F25-D265-C2E6-13F89B9F7DE6}"/>
              </a:ext>
            </a:extLst>
          </p:cNvPr>
          <p:cNvSpPr txBox="1"/>
          <p:nvPr/>
        </p:nvSpPr>
        <p:spPr>
          <a:xfrm>
            <a:off x="6796858" y="4193004"/>
            <a:ext cx="4026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AkerBP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9BA106-5223-5D33-A8DA-5AEE623E06D3}"/>
              </a:ext>
            </a:extLst>
          </p:cNvPr>
          <p:cNvSpPr/>
          <p:nvPr/>
        </p:nvSpPr>
        <p:spPr>
          <a:xfrm>
            <a:off x="6879479" y="4469852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E356DC-F89F-500D-2D05-1BB97783D37E}"/>
              </a:ext>
            </a:extLst>
          </p:cNvPr>
          <p:cNvSpPr/>
          <p:nvPr/>
        </p:nvSpPr>
        <p:spPr>
          <a:xfrm>
            <a:off x="6879479" y="5192127"/>
            <a:ext cx="828482" cy="4572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F48A2-BB86-4A06-B378-90CD9991971C}"/>
              </a:ext>
            </a:extLst>
          </p:cNvPr>
          <p:cNvSpPr/>
          <p:nvPr/>
        </p:nvSpPr>
        <p:spPr>
          <a:xfrm>
            <a:off x="7862084" y="3747577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0432FD-9556-94E3-8379-EF4629C47FCA}"/>
              </a:ext>
            </a:extLst>
          </p:cNvPr>
          <p:cNvSpPr/>
          <p:nvPr/>
        </p:nvSpPr>
        <p:spPr>
          <a:xfrm>
            <a:off x="7862084" y="4469852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BC1D88-F8FC-6EDD-8C08-E0293173CF5D}"/>
              </a:ext>
            </a:extLst>
          </p:cNvPr>
          <p:cNvSpPr/>
          <p:nvPr/>
        </p:nvSpPr>
        <p:spPr>
          <a:xfrm>
            <a:off x="7862084" y="5192127"/>
            <a:ext cx="828482" cy="4572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DC7DCA-9A4B-769F-B7F8-94B20BE3DB20}"/>
              </a:ext>
            </a:extLst>
          </p:cNvPr>
          <p:cNvSpPr/>
          <p:nvPr/>
        </p:nvSpPr>
        <p:spPr>
          <a:xfrm>
            <a:off x="8881117" y="3747577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666F73-3C96-04E2-6617-5A8345B6F585}"/>
              </a:ext>
            </a:extLst>
          </p:cNvPr>
          <p:cNvSpPr/>
          <p:nvPr/>
        </p:nvSpPr>
        <p:spPr>
          <a:xfrm>
            <a:off x="8881117" y="4469852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43932A-E634-EFF4-E09C-3188BAADCFF1}"/>
              </a:ext>
            </a:extLst>
          </p:cNvPr>
          <p:cNvSpPr/>
          <p:nvPr/>
        </p:nvSpPr>
        <p:spPr>
          <a:xfrm>
            <a:off x="8881117" y="5192127"/>
            <a:ext cx="828482" cy="4572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3CC616-A705-3938-41B5-5A39BAB096BC}"/>
              </a:ext>
            </a:extLst>
          </p:cNvPr>
          <p:cNvSpPr/>
          <p:nvPr/>
        </p:nvSpPr>
        <p:spPr>
          <a:xfrm>
            <a:off x="9860344" y="3747577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04375E-F6C0-5FA6-D6D6-80DD248871A2}"/>
              </a:ext>
            </a:extLst>
          </p:cNvPr>
          <p:cNvSpPr/>
          <p:nvPr/>
        </p:nvSpPr>
        <p:spPr>
          <a:xfrm>
            <a:off x="9860344" y="4469852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BCF798-5F85-B61D-264D-7504806E3DF9}"/>
              </a:ext>
            </a:extLst>
          </p:cNvPr>
          <p:cNvSpPr/>
          <p:nvPr/>
        </p:nvSpPr>
        <p:spPr>
          <a:xfrm>
            <a:off x="9860344" y="5192127"/>
            <a:ext cx="828482" cy="4572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80D854-0204-4836-801F-35B72D6C0E47}"/>
              </a:ext>
            </a:extLst>
          </p:cNvPr>
          <p:cNvSpPr/>
          <p:nvPr/>
        </p:nvSpPr>
        <p:spPr>
          <a:xfrm>
            <a:off x="10854873" y="2852127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4C1F70-0589-6184-7736-7A7E5CC2E285}"/>
              </a:ext>
            </a:extLst>
          </p:cNvPr>
          <p:cNvSpPr/>
          <p:nvPr/>
        </p:nvSpPr>
        <p:spPr>
          <a:xfrm>
            <a:off x="10854873" y="3765471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532164-1522-3193-AFF8-2BF6FED0CC74}"/>
              </a:ext>
            </a:extLst>
          </p:cNvPr>
          <p:cNvSpPr/>
          <p:nvPr/>
        </p:nvSpPr>
        <p:spPr>
          <a:xfrm>
            <a:off x="10854873" y="4487746"/>
            <a:ext cx="828482" cy="4572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D613F-E1D0-995E-07C1-0F6AC4708DDB}"/>
              </a:ext>
            </a:extLst>
          </p:cNvPr>
          <p:cNvSpPr txBox="1"/>
          <p:nvPr/>
        </p:nvSpPr>
        <p:spPr>
          <a:xfrm>
            <a:off x="7774337" y="4194909"/>
            <a:ext cx="76335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CCS </a:t>
            </a: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40901F-86D6-AA78-AFDF-8680D3F9A00A}"/>
              </a:ext>
            </a:extLst>
          </p:cNvPr>
          <p:cNvSpPr txBox="1"/>
          <p:nvPr/>
        </p:nvSpPr>
        <p:spPr>
          <a:xfrm>
            <a:off x="6791699" y="4910346"/>
            <a:ext cx="102143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Survey </a:t>
            </a: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Sweden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9D820DD-1C53-508D-AF84-A73D29BC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199" y="4586109"/>
            <a:ext cx="719804" cy="251460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3CD39738-2FC1-9952-0DC7-82065A600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2" t="8931" r="2281" b="15334"/>
          <a:stretch/>
        </p:blipFill>
        <p:spPr bwMode="auto">
          <a:xfrm>
            <a:off x="10863971" y="2958941"/>
            <a:ext cx="764524" cy="24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D6FDC8-8ECC-5A84-F2A3-FA7D645F4F9A}"/>
              </a:ext>
            </a:extLst>
          </p:cNvPr>
          <p:cNvSpPr txBox="1"/>
          <p:nvPr/>
        </p:nvSpPr>
        <p:spPr>
          <a:xfrm>
            <a:off x="10772293" y="3293966"/>
            <a:ext cx="1066057" cy="353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Mining </a:t>
            </a: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Institue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Spain (IGME), Spanish National Research Council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29AD9D-87CB-20DE-2C84-6234E3050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8511" y="3877455"/>
            <a:ext cx="763351" cy="2290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EC76DF-5FD4-AED1-99BD-D42D42C80830}"/>
              </a:ext>
            </a:extLst>
          </p:cNvPr>
          <p:cNvSpPr txBox="1"/>
          <p:nvPr/>
        </p:nvSpPr>
        <p:spPr>
          <a:xfrm>
            <a:off x="6791699" y="5616251"/>
            <a:ext cx="887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Storage Association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5EB7151A-1864-5E50-3940-B067C427F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437" y="5306484"/>
            <a:ext cx="687265" cy="278974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8D0BECCF-0AFA-833E-9DFF-4ED30F6AB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106" y="4547898"/>
            <a:ext cx="714758" cy="335043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1842E664-DC89-6241-F122-385C82163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419" y="3822745"/>
            <a:ext cx="813180" cy="347089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2BDF06C3-9118-AF4C-865C-E25F44F753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6783" y="3854451"/>
            <a:ext cx="799721" cy="315383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28763798-B5BD-9772-E555-1384C3943B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8511" y="5267653"/>
            <a:ext cx="725353" cy="331904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80B823B2-A98E-3287-9625-02CCF30676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2348" y="4523838"/>
            <a:ext cx="630718" cy="352827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7E095C21-5D5F-E3AD-AFE6-4863F78222E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6289"/>
          <a:stretch/>
        </p:blipFill>
        <p:spPr>
          <a:xfrm>
            <a:off x="9093711" y="5224290"/>
            <a:ext cx="387991" cy="389196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id="{7F782AC3-AE63-35ED-19D7-D5BD321FBC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22193" y="5235359"/>
            <a:ext cx="732994" cy="344617"/>
          </a:xfrm>
          <a:prstGeom prst="rect">
            <a:avLst/>
          </a:prstGeom>
        </p:spPr>
      </p:pic>
      <p:pic>
        <p:nvPicPr>
          <p:cNvPr id="1043" name="Picture 1042">
            <a:extLst>
              <a:ext uri="{FF2B5EF4-FFF2-40B4-BE49-F238E27FC236}">
                <a16:creationId xmlns:a16="http://schemas.microsoft.com/office/drawing/2014/main" id="{AD5E2795-6DBF-F3AC-4D8A-16160F769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48134" y="4567992"/>
            <a:ext cx="637017" cy="328932"/>
          </a:xfrm>
          <a:prstGeom prst="rect">
            <a:avLst/>
          </a:prstGeom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C8680886-3467-934B-6982-4F87BF678935}"/>
              </a:ext>
            </a:extLst>
          </p:cNvPr>
          <p:cNvSpPr txBox="1"/>
          <p:nvPr/>
        </p:nvSpPr>
        <p:spPr>
          <a:xfrm>
            <a:off x="9774855" y="4920839"/>
            <a:ext cx="100059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Ventspils nafta terminals SIA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6" name="Picture 1045">
            <a:extLst>
              <a:ext uri="{FF2B5EF4-FFF2-40B4-BE49-F238E27FC236}">
                <a16:creationId xmlns:a16="http://schemas.microsoft.com/office/drawing/2014/main" id="{200321EE-A10C-A3F1-C5C1-2991C98E4E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7037" y="3916530"/>
            <a:ext cx="721458" cy="153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871EE-EA1F-89F0-3F2F-D527899E6D58}"/>
              </a:ext>
            </a:extLst>
          </p:cNvPr>
          <p:cNvSpPr txBox="1"/>
          <p:nvPr/>
        </p:nvSpPr>
        <p:spPr>
          <a:xfrm>
            <a:off x="7769420" y="4910222"/>
            <a:ext cx="4732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Liten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A976E6-E6D2-ECDA-88CB-5204BD5C8168}"/>
              </a:ext>
            </a:extLst>
          </p:cNvPr>
          <p:cNvSpPr txBox="1"/>
          <p:nvPr/>
        </p:nvSpPr>
        <p:spPr>
          <a:xfrm>
            <a:off x="8792292" y="4896924"/>
            <a:ext cx="69442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</a:t>
            </a: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Hanstholm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72E1E10D-D075-5F83-7808-360CE835DB7A}"/>
              </a:ext>
            </a:extLst>
          </p:cNvPr>
          <p:cNvSpPr txBox="1"/>
          <p:nvPr/>
        </p:nvSpPr>
        <p:spPr>
          <a:xfrm>
            <a:off x="8798642" y="4180352"/>
            <a:ext cx="36260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Celsio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AB5527A5-77A5-540E-BE14-1F7672FADBCB}"/>
              </a:ext>
            </a:extLst>
          </p:cNvPr>
          <p:cNvSpPr txBox="1"/>
          <p:nvPr/>
        </p:nvSpPr>
        <p:spPr>
          <a:xfrm>
            <a:off x="9776545" y="4176187"/>
            <a:ext cx="38504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INEOS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A96FB2A0-CDC7-2542-8B62-CA4641B554D6}"/>
              </a:ext>
            </a:extLst>
          </p:cNvPr>
          <p:cNvSpPr txBox="1"/>
          <p:nvPr/>
        </p:nvSpPr>
        <p:spPr>
          <a:xfrm>
            <a:off x="10759593" y="4192638"/>
            <a:ext cx="81464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Thisted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50E1FB3-BD42-57AB-9868-BDE01FA27960}"/>
              </a:ext>
            </a:extLst>
          </p:cNvPr>
          <p:cNvSpPr txBox="1"/>
          <p:nvPr/>
        </p:nvSpPr>
        <p:spPr>
          <a:xfrm>
            <a:off x="7776270" y="5619185"/>
            <a:ext cx="35458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Lhoist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59326D5C-1A91-78AA-B41D-6B7EA2EE1E8E}"/>
              </a:ext>
            </a:extLst>
          </p:cNvPr>
          <p:cNvSpPr txBox="1"/>
          <p:nvPr/>
        </p:nvSpPr>
        <p:spPr>
          <a:xfrm>
            <a:off x="8806473" y="5622619"/>
            <a:ext cx="48923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Storaensio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E5B4E3C7-6B9E-8147-B657-0000F7567E68}"/>
              </a:ext>
            </a:extLst>
          </p:cNvPr>
          <p:cNvSpPr txBox="1"/>
          <p:nvPr/>
        </p:nvSpPr>
        <p:spPr>
          <a:xfrm>
            <a:off x="9772726" y="5613661"/>
            <a:ext cx="102784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Latvian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Hydrogen Association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2" name="Picture 1041">
            <a:extLst>
              <a:ext uri="{FF2B5EF4-FFF2-40B4-BE49-F238E27FC236}">
                <a16:creationId xmlns:a16="http://schemas.microsoft.com/office/drawing/2014/main" id="{75C4D38A-33D7-94CE-D1D8-E9322056CE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64299" y="4582719"/>
            <a:ext cx="773623" cy="297772"/>
          </a:xfrm>
          <a:prstGeom prst="rect">
            <a:avLst/>
          </a:prstGeom>
        </p:spPr>
      </p:pic>
      <p:sp>
        <p:nvSpPr>
          <p:cNvPr id="1045" name="TextBox 1044">
            <a:extLst>
              <a:ext uri="{FF2B5EF4-FFF2-40B4-BE49-F238E27FC236}">
                <a16:creationId xmlns:a16="http://schemas.microsoft.com/office/drawing/2014/main" id="{2D50658D-B5C9-4B78-3456-BDF6734AA7AC}"/>
              </a:ext>
            </a:extLst>
          </p:cNvPr>
          <p:cNvSpPr txBox="1"/>
          <p:nvPr/>
        </p:nvSpPr>
        <p:spPr>
          <a:xfrm>
            <a:off x="10772293" y="4937290"/>
            <a:ext cx="886306" cy="254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Business Association of Tarragona</a:t>
            </a: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2C28EF74-2123-6916-DA88-4DC9CF9C7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79273" y="5282892"/>
            <a:ext cx="757926" cy="319377"/>
          </a:xfrm>
          <a:prstGeom prst="rect">
            <a:avLst/>
          </a:prstGeom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B8E47332-0D52-CB32-08D0-5398D2871E5B}"/>
              </a:ext>
            </a:extLst>
          </p:cNvPr>
          <p:cNvSpPr/>
          <p:nvPr/>
        </p:nvSpPr>
        <p:spPr>
          <a:xfrm>
            <a:off x="10854873" y="5206421"/>
            <a:ext cx="828482" cy="4572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128F5B9-A63C-3862-7CCD-8077B06BC3C3}"/>
              </a:ext>
            </a:extLst>
          </p:cNvPr>
          <p:cNvSpPr txBox="1"/>
          <p:nvPr/>
        </p:nvSpPr>
        <p:spPr>
          <a:xfrm>
            <a:off x="10770175" y="5627013"/>
            <a:ext cx="33054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CGG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39B0DD19-E26A-6A23-F7B6-A18C264AD623}"/>
              </a:ext>
            </a:extLst>
          </p:cNvPr>
          <p:cNvSpPr/>
          <p:nvPr/>
        </p:nvSpPr>
        <p:spPr>
          <a:xfrm>
            <a:off x="863864" y="5868966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2DF57E1B-59A1-B6FB-7EC2-BC9635C13975}"/>
              </a:ext>
            </a:extLst>
          </p:cNvPr>
          <p:cNvSpPr/>
          <p:nvPr/>
        </p:nvSpPr>
        <p:spPr>
          <a:xfrm>
            <a:off x="1858393" y="5886860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AD9D7333-61A5-B4A6-1629-661AB24A6B7B}"/>
              </a:ext>
            </a:extLst>
          </p:cNvPr>
          <p:cNvSpPr txBox="1"/>
          <p:nvPr/>
        </p:nvSpPr>
        <p:spPr>
          <a:xfrm>
            <a:off x="780065" y="6297576"/>
            <a:ext cx="47160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Gassnova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44DEFB55-99C8-AA9C-822A-662B69D59DF1}"/>
              </a:ext>
            </a:extLst>
          </p:cNvPr>
          <p:cNvSpPr txBox="1"/>
          <p:nvPr/>
        </p:nvSpPr>
        <p:spPr>
          <a:xfrm>
            <a:off x="1763113" y="6314027"/>
            <a:ext cx="40427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Porthos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69B7A05F-B326-E980-2D69-5D4E33353E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22143" y="6011268"/>
            <a:ext cx="713232" cy="222885"/>
          </a:xfrm>
          <a:prstGeom prst="rect">
            <a:avLst/>
          </a:prstGeom>
        </p:spPr>
      </p:pic>
      <p:sp>
        <p:nvSpPr>
          <p:cNvPr id="1056" name="Rectangle 1055">
            <a:extLst>
              <a:ext uri="{FF2B5EF4-FFF2-40B4-BE49-F238E27FC236}">
                <a16:creationId xmlns:a16="http://schemas.microsoft.com/office/drawing/2014/main" id="{C063606E-E27E-1CE5-593A-09191531A72E}"/>
              </a:ext>
            </a:extLst>
          </p:cNvPr>
          <p:cNvSpPr/>
          <p:nvPr/>
        </p:nvSpPr>
        <p:spPr>
          <a:xfrm>
            <a:off x="2852922" y="5886860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FF587528-1E8A-5788-A97D-CF01562B39A2}"/>
              </a:ext>
            </a:extLst>
          </p:cNvPr>
          <p:cNvSpPr txBox="1"/>
          <p:nvPr/>
        </p:nvSpPr>
        <p:spPr>
          <a:xfrm>
            <a:off x="2757642" y="6321401"/>
            <a:ext cx="56778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err="1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Pôle</a:t>
            </a:r>
            <a:r>
              <a:rPr lang="nb-NO" sz="50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AVENIA</a:t>
            </a:r>
            <a:endParaRPr lang="en-GB" sz="50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9" name="Picture 1058">
            <a:extLst>
              <a:ext uri="{FF2B5EF4-FFF2-40B4-BE49-F238E27FC236}">
                <a16:creationId xmlns:a16="http://schemas.microsoft.com/office/drawing/2014/main" id="{03F7433C-A55B-0A62-0A73-6DA3043416D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88683" y="5988828"/>
            <a:ext cx="772668" cy="258318"/>
          </a:xfrm>
          <a:prstGeom prst="rect">
            <a:avLst/>
          </a:prstGeom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256EF5D2-ADB1-EB84-6B8F-8BC82E3B16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1447" y="5892077"/>
            <a:ext cx="542472" cy="433169"/>
          </a:xfrm>
          <a:prstGeom prst="rect">
            <a:avLst/>
          </a:prstGeom>
        </p:spPr>
      </p:pic>
      <p:pic>
        <p:nvPicPr>
          <p:cNvPr id="1050" name="Picture 1049">
            <a:extLst>
              <a:ext uri="{FF2B5EF4-FFF2-40B4-BE49-F238E27FC236}">
                <a16:creationId xmlns:a16="http://schemas.microsoft.com/office/drawing/2014/main" id="{435E7FA6-BFFE-6FA6-4374-4A53DE877E7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37154" y="5955406"/>
            <a:ext cx="802066" cy="310133"/>
          </a:xfrm>
          <a:prstGeom prst="rect">
            <a:avLst/>
          </a:prstGeom>
        </p:spPr>
      </p:pic>
      <p:sp>
        <p:nvSpPr>
          <p:cNvPr id="1054" name="Rectangle 1053">
            <a:extLst>
              <a:ext uri="{FF2B5EF4-FFF2-40B4-BE49-F238E27FC236}">
                <a16:creationId xmlns:a16="http://schemas.microsoft.com/office/drawing/2014/main" id="{50922F72-900B-1A34-95EF-286151AEF43C}"/>
              </a:ext>
            </a:extLst>
          </p:cNvPr>
          <p:cNvSpPr/>
          <p:nvPr/>
        </p:nvSpPr>
        <p:spPr>
          <a:xfrm>
            <a:off x="3829780" y="5886860"/>
            <a:ext cx="828482" cy="460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63326F71-2F22-567A-9B6D-B7B0F9D6D8CA}"/>
              </a:ext>
            </a:extLst>
          </p:cNvPr>
          <p:cNvSpPr txBox="1"/>
          <p:nvPr/>
        </p:nvSpPr>
        <p:spPr>
          <a:xfrm>
            <a:off x="3734500" y="6321401"/>
            <a:ext cx="39786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00" dirty="0">
                <a:solidFill>
                  <a:srgbClr val="276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Bellona</a:t>
            </a:r>
            <a:endParaRPr lang="en-GB" sz="500" dirty="0">
              <a:solidFill>
                <a:srgbClr val="2769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6" name="Title 1">
            <a:extLst>
              <a:ext uri="{FF2B5EF4-FFF2-40B4-BE49-F238E27FC236}">
                <a16:creationId xmlns:a16="http://schemas.microsoft.com/office/drawing/2014/main" id="{34088723-6F2F-BD8F-511A-E1480FB2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204882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439B9C-C434-673F-79D7-E47F2C3E92C7}"/>
              </a:ext>
            </a:extLst>
          </p:cNvPr>
          <p:cNvSpPr txBox="1"/>
          <p:nvPr/>
        </p:nvSpPr>
        <p:spPr>
          <a:xfrm>
            <a:off x="2671301" y="2324867"/>
            <a:ext cx="1355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>
                <a:solidFill>
                  <a:srgbClr val="508EC1"/>
                </a:solidFill>
                <a:latin typeface="Avenir Book"/>
                <a:hlinkClick r:id="rId2"/>
              </a:rPr>
              <a:t>www.ccuszen.eu</a:t>
            </a:r>
            <a:r>
              <a:rPr lang="nb-NO" sz="1400">
                <a:solidFill>
                  <a:srgbClr val="508EC1"/>
                </a:solidFill>
                <a:latin typeface="Avenir Book"/>
              </a:rPr>
              <a:t> </a:t>
            </a:r>
            <a:endParaRPr lang="en-GB" sz="1400">
              <a:solidFill>
                <a:srgbClr val="508EC1"/>
              </a:solidFill>
              <a:latin typeface="Avenir Boo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FFEE71-E2FD-61AC-F5C5-B4C6F43E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632644"/>
            <a:ext cx="7067550" cy="3652891"/>
          </a:xfrm>
          <a:prstGeom prst="rect">
            <a:avLst/>
          </a:prstGeom>
          <a:ln w="6350">
            <a:solidFill>
              <a:srgbClr val="508EC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C6885D-3272-09EB-1309-A638B927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3872912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outside of a building&#10;&#10;Description automatically generated">
            <a:extLst>
              <a:ext uri="{FF2B5EF4-FFF2-40B4-BE49-F238E27FC236}">
                <a16:creationId xmlns:a16="http://schemas.microsoft.com/office/drawing/2014/main" id="{D903F6A3-E3B4-87EE-7094-DB90725D8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39" b="19140"/>
          <a:stretch/>
        </p:blipFill>
        <p:spPr>
          <a:xfrm>
            <a:off x="1339575" y="2638168"/>
            <a:ext cx="9144000" cy="30190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C75CD-0F4A-A8A7-C791-644FB8C03699}"/>
              </a:ext>
            </a:extLst>
          </p:cNvPr>
          <p:cNvSpPr txBox="1"/>
          <p:nvPr/>
        </p:nvSpPr>
        <p:spPr>
          <a:xfrm>
            <a:off x="1233026" y="2330391"/>
            <a:ext cx="4338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err="1">
                <a:solidFill>
                  <a:srgbClr val="508EC1"/>
                </a:solidFill>
                <a:latin typeface="Avenir Book"/>
              </a:rPr>
              <a:t>Wo</a:t>
            </a:r>
            <a:r>
              <a:rPr lang="en-GB" sz="1400" err="1">
                <a:solidFill>
                  <a:srgbClr val="508EC1"/>
                </a:solidFill>
                <a:latin typeface="Avenir Book"/>
              </a:rPr>
              <a:t>rkshop</a:t>
            </a:r>
            <a:r>
              <a:rPr lang="en-GB" sz="1400">
                <a:solidFill>
                  <a:srgbClr val="508EC1"/>
                </a:solidFill>
                <a:latin typeface="Avenir Book"/>
              </a:rPr>
              <a:t> 7 – 8 March in Copenhagen hosted by </a:t>
            </a:r>
            <a:r>
              <a:rPr lang="en-GB" sz="1400" err="1">
                <a:solidFill>
                  <a:srgbClr val="508EC1"/>
                </a:solidFill>
                <a:latin typeface="Avenir Book"/>
              </a:rPr>
              <a:t>Rambøll</a:t>
            </a:r>
            <a:endParaRPr lang="en-GB" sz="1400">
              <a:solidFill>
                <a:srgbClr val="508EC1"/>
              </a:solidFill>
              <a:latin typeface="Avenir Boo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03E88-FA91-E5E2-89BB-5752DEA8415C}"/>
              </a:ext>
            </a:extLst>
          </p:cNvPr>
          <p:cNvSpPr txBox="1"/>
          <p:nvPr/>
        </p:nvSpPr>
        <p:spPr>
          <a:xfrm>
            <a:off x="3822181" y="5657182"/>
            <a:ext cx="6767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err="1">
                <a:solidFill>
                  <a:srgbClr val="5AC223"/>
                </a:solidFill>
                <a:latin typeface="Avenir Book"/>
              </a:rPr>
              <a:t>Next</a:t>
            </a:r>
            <a:r>
              <a:rPr lang="nb-NO" sz="1400">
                <a:solidFill>
                  <a:srgbClr val="5AC223"/>
                </a:solidFill>
                <a:latin typeface="Avenir Book"/>
              </a:rPr>
              <a:t> </a:t>
            </a:r>
            <a:r>
              <a:rPr lang="nb-NO" sz="1400" err="1">
                <a:solidFill>
                  <a:srgbClr val="5AC223"/>
                </a:solidFill>
                <a:latin typeface="Avenir Book"/>
              </a:rPr>
              <a:t>Wo</a:t>
            </a:r>
            <a:r>
              <a:rPr lang="en-GB" sz="1400" err="1">
                <a:solidFill>
                  <a:srgbClr val="5AC223"/>
                </a:solidFill>
                <a:latin typeface="Avenir Book"/>
              </a:rPr>
              <a:t>rkshop</a:t>
            </a:r>
            <a:r>
              <a:rPr lang="en-GB" sz="1400">
                <a:solidFill>
                  <a:srgbClr val="5AC223"/>
                </a:solidFill>
                <a:latin typeface="Avenir Book"/>
              </a:rPr>
              <a:t>: noon 9 –  noon11 October in Madrid to be hosted by </a:t>
            </a:r>
            <a:r>
              <a:rPr lang="en-GB" sz="1400" b="1">
                <a:solidFill>
                  <a:srgbClr val="5AC223"/>
                </a:solidFill>
                <a:latin typeface="Avenir Book"/>
              </a:rPr>
              <a:t>carboncause</a:t>
            </a:r>
            <a:r>
              <a:rPr lang="en-GB" sz="1400">
                <a:solidFill>
                  <a:srgbClr val="5AC223"/>
                </a:solidFill>
                <a:latin typeface="Avenir Book"/>
              </a:rPr>
              <a:t>/</a:t>
            </a:r>
            <a:r>
              <a:rPr lang="en-GB" sz="1400" err="1">
                <a:solidFill>
                  <a:srgbClr val="5AC223"/>
                </a:solidFill>
                <a:latin typeface="Avenir Book"/>
              </a:rPr>
              <a:t>nexwell</a:t>
            </a:r>
            <a:endParaRPr lang="en-GB" sz="1400">
              <a:solidFill>
                <a:srgbClr val="5AC223"/>
              </a:solidFill>
              <a:latin typeface="Avenir Boo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505F1F-4F0B-2FB6-0F88-D03044B9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5768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27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8E84A5E7-3186-0CF9-0049-8A9EAB7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12" t="34642" r="30320" b="1570"/>
          <a:stretch/>
        </p:blipFill>
        <p:spPr>
          <a:xfrm>
            <a:off x="8478000" y="2509200"/>
            <a:ext cx="2934000" cy="291097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149B47-4E58-3175-B10A-6E33CB98BE3A}"/>
              </a:ext>
            </a:extLst>
          </p:cNvPr>
          <p:cNvGrpSpPr/>
          <p:nvPr/>
        </p:nvGrpSpPr>
        <p:grpSpPr>
          <a:xfrm>
            <a:off x="790575" y="2373221"/>
            <a:ext cx="3759584" cy="2468795"/>
            <a:chOff x="790575" y="2373221"/>
            <a:chExt cx="3759584" cy="24687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CA46B9-7EB7-59A2-9B91-8254EEB84EE0}"/>
                </a:ext>
              </a:extLst>
            </p:cNvPr>
            <p:cNvSpPr/>
            <p:nvPr/>
          </p:nvSpPr>
          <p:spPr>
            <a:xfrm>
              <a:off x="935514" y="2649983"/>
              <a:ext cx="3614645" cy="2192033"/>
            </a:xfrm>
            <a:prstGeom prst="rect">
              <a:avLst/>
            </a:prstGeom>
            <a:noFill/>
            <a:ln w="19050">
              <a:solidFill>
                <a:srgbClr val="5AC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E2875C-360E-1812-39CE-1894592A99CD}"/>
                </a:ext>
              </a:extLst>
            </p:cNvPr>
            <p:cNvSpPr/>
            <p:nvPr/>
          </p:nvSpPr>
          <p:spPr>
            <a:xfrm>
              <a:off x="790575" y="2441359"/>
              <a:ext cx="2245588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8607EA-1611-7BD8-7BCE-9248A4FAB842}"/>
                </a:ext>
              </a:extLst>
            </p:cNvPr>
            <p:cNvSpPr txBox="1"/>
            <p:nvPr/>
          </p:nvSpPr>
          <p:spPr>
            <a:xfrm>
              <a:off x="790575" y="2373221"/>
              <a:ext cx="3614644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>
                  <a:solidFill>
                    <a:srgbClr val="5AC223"/>
                  </a:solidFill>
                  <a:latin typeface="Avenir Book"/>
                </a:rPr>
                <a:t>Baltic Sea region</a:t>
              </a:r>
            </a:p>
            <a:p>
              <a:pPr marL="177800"/>
              <a:r>
                <a:rPr lang="en-GB" sz="1400" dirty="0">
                  <a:latin typeface="Avenir Book"/>
                </a:rPr>
                <a:t>Denmark including the easternmost North Sea</a:t>
              </a:r>
            </a:p>
            <a:p>
              <a:pPr marL="177800"/>
              <a:r>
                <a:rPr lang="en-GB" sz="1400" dirty="0">
                  <a:latin typeface="Avenir Book"/>
                </a:rPr>
                <a:t>Sweden</a:t>
              </a:r>
            </a:p>
            <a:p>
              <a:pPr marL="177800"/>
              <a:r>
                <a:rPr lang="en-GB" sz="1400" dirty="0">
                  <a:latin typeface="Avenir Book"/>
                </a:rPr>
                <a:t>Finland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Germany</a:t>
              </a:r>
            </a:p>
            <a:p>
              <a:pPr marL="177800"/>
              <a:r>
                <a:rPr lang="en-GB" sz="1400" dirty="0">
                  <a:latin typeface="Avenir Book"/>
                </a:rPr>
                <a:t>Estonia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Latvia</a:t>
              </a:r>
            </a:p>
            <a:p>
              <a:pPr marL="177800"/>
              <a:r>
                <a:rPr lang="en-GB" sz="1400" dirty="0">
                  <a:latin typeface="Avenir Book"/>
                </a:rPr>
                <a:t>Lithuania</a:t>
              </a:r>
            </a:p>
            <a:p>
              <a:pPr marL="177800"/>
              <a:r>
                <a:rPr lang="en-GB" sz="1400" dirty="0">
                  <a:latin typeface="Avenir Book"/>
                </a:rPr>
                <a:t>Poland</a:t>
              </a:r>
            </a:p>
            <a:p>
              <a:pPr marL="177800"/>
              <a:r>
                <a:rPr lang="en-GB" sz="1400" dirty="0">
                  <a:latin typeface="Avenir Book"/>
                </a:rPr>
                <a:t>Baltic Sea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F20C6-9D2E-3007-6BAD-F66CA144B1F5}"/>
              </a:ext>
            </a:extLst>
          </p:cNvPr>
          <p:cNvSpPr/>
          <p:nvPr/>
        </p:nvSpPr>
        <p:spPr>
          <a:xfrm>
            <a:off x="9581629" y="3113230"/>
            <a:ext cx="1085185" cy="861804"/>
          </a:xfrm>
          <a:prstGeom prst="rect">
            <a:avLst/>
          </a:prstGeom>
          <a:noFill/>
          <a:ln w="19050">
            <a:solidFill>
              <a:srgbClr val="3C7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0AE86E-9897-25EC-2B3D-A2DFBB24D28C}"/>
              </a:ext>
            </a:extLst>
          </p:cNvPr>
          <p:cNvSpPr txBox="1"/>
          <p:nvPr/>
        </p:nvSpPr>
        <p:spPr>
          <a:xfrm>
            <a:off x="9581629" y="2884617"/>
            <a:ext cx="1085184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>
                <a:solidFill>
                  <a:srgbClr val="3C7F17"/>
                </a:solidFill>
                <a:latin typeface="Avenir Book"/>
              </a:rPr>
              <a:t>Baltic Sea region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DD5FA-068D-49A8-6D0C-12DAE30C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48768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261177AA-16F2-AD26-0B71-9ECD5336E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34622" r="30316" b="1602"/>
          <a:stretch/>
        </p:blipFill>
        <p:spPr>
          <a:xfrm>
            <a:off x="8479047" y="2509885"/>
            <a:ext cx="2929494" cy="29066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D71DA6-0FF6-2C2A-C710-EEB54603BC61}"/>
              </a:ext>
            </a:extLst>
          </p:cNvPr>
          <p:cNvGrpSpPr/>
          <p:nvPr/>
        </p:nvGrpSpPr>
        <p:grpSpPr>
          <a:xfrm>
            <a:off x="790575" y="2373221"/>
            <a:ext cx="3759584" cy="2468795"/>
            <a:chOff x="790575" y="2373221"/>
            <a:chExt cx="3759584" cy="24687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CEA708-C1C6-C315-CD2B-4987AE49CEE9}"/>
                </a:ext>
              </a:extLst>
            </p:cNvPr>
            <p:cNvSpPr/>
            <p:nvPr/>
          </p:nvSpPr>
          <p:spPr>
            <a:xfrm>
              <a:off x="935514" y="2649983"/>
              <a:ext cx="3614645" cy="2192033"/>
            </a:xfrm>
            <a:prstGeom prst="rect">
              <a:avLst/>
            </a:prstGeom>
            <a:noFill/>
            <a:ln w="19050">
              <a:solidFill>
                <a:srgbClr val="5AC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6AB395-A555-DC12-1783-4797E1A25358}"/>
                </a:ext>
              </a:extLst>
            </p:cNvPr>
            <p:cNvSpPr/>
            <p:nvPr/>
          </p:nvSpPr>
          <p:spPr>
            <a:xfrm>
              <a:off x="790575" y="2441359"/>
              <a:ext cx="2245588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C7B21E-3806-92AB-F3D5-45456A8F9ABA}"/>
                </a:ext>
              </a:extLst>
            </p:cNvPr>
            <p:cNvSpPr txBox="1"/>
            <p:nvPr/>
          </p:nvSpPr>
          <p:spPr>
            <a:xfrm>
              <a:off x="790575" y="2373221"/>
              <a:ext cx="3614644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>
                  <a:solidFill>
                    <a:srgbClr val="5AC223"/>
                  </a:solidFill>
                  <a:latin typeface="Avenir Book"/>
                </a:rPr>
                <a:t>Baltic Sea region</a:t>
              </a:r>
            </a:p>
            <a:p>
              <a:pPr marL="177800"/>
              <a:r>
                <a:rPr lang="en-GB" sz="1400">
                  <a:latin typeface="Avenir Book"/>
                </a:rPr>
                <a:t>Denmark including the easternmost North Sea</a:t>
              </a:r>
            </a:p>
            <a:p>
              <a:pPr marL="177800"/>
              <a:r>
                <a:rPr lang="en-GB" sz="1400">
                  <a:latin typeface="Avenir Book"/>
                </a:rPr>
                <a:t>Sweden</a:t>
              </a:r>
            </a:p>
            <a:p>
              <a:pPr marL="177800"/>
              <a:r>
                <a:rPr lang="en-GB" sz="1400">
                  <a:latin typeface="Avenir Book"/>
                </a:rPr>
                <a:t>Finland</a:t>
              </a:r>
            </a:p>
            <a:p>
              <a:pPr marL="177800"/>
              <a:r>
                <a:rPr lang="en-GB" sz="1400">
                  <a:latin typeface="Avenir Book"/>
                </a:rPr>
                <a:t>Germany</a:t>
              </a:r>
            </a:p>
            <a:p>
              <a:pPr marL="177800"/>
              <a:r>
                <a:rPr lang="en-GB" sz="1400">
                  <a:latin typeface="Avenir Book"/>
                </a:rPr>
                <a:t>Estonia</a:t>
              </a:r>
            </a:p>
            <a:p>
              <a:pPr marL="177800"/>
              <a:r>
                <a:rPr lang="en-GB" sz="1400">
                  <a:latin typeface="Avenir Book"/>
                </a:rPr>
                <a:t>Latvia</a:t>
              </a:r>
            </a:p>
            <a:p>
              <a:pPr marL="177800"/>
              <a:r>
                <a:rPr lang="en-GB" sz="1400">
                  <a:latin typeface="Avenir Book"/>
                </a:rPr>
                <a:t>Lithuania</a:t>
              </a:r>
            </a:p>
            <a:p>
              <a:pPr marL="177800"/>
              <a:r>
                <a:rPr lang="en-GB" sz="1400">
                  <a:latin typeface="Avenir Book"/>
                </a:rPr>
                <a:t>Poland</a:t>
              </a:r>
            </a:p>
            <a:p>
              <a:pPr marL="177800"/>
              <a:r>
                <a:rPr lang="en-GB" sz="1400">
                  <a:latin typeface="Avenir Book"/>
                </a:rPr>
                <a:t>Baltic Sea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8D1C2E-FF32-1D9C-A502-6EEE354428E0}"/>
              </a:ext>
            </a:extLst>
          </p:cNvPr>
          <p:cNvGrpSpPr/>
          <p:nvPr/>
        </p:nvGrpSpPr>
        <p:grpSpPr>
          <a:xfrm>
            <a:off x="3923837" y="3554499"/>
            <a:ext cx="3636236" cy="1833125"/>
            <a:chOff x="2476037" y="3760734"/>
            <a:chExt cx="3636236" cy="18331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953793-3D77-AF5E-B369-6B3F888480A0}"/>
                </a:ext>
              </a:extLst>
            </p:cNvPr>
            <p:cNvSpPr/>
            <p:nvPr/>
          </p:nvSpPr>
          <p:spPr>
            <a:xfrm>
              <a:off x="2625170" y="4170891"/>
              <a:ext cx="2563712" cy="11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5893F6-E826-6D17-D4CD-1C4BF5115C23}"/>
                </a:ext>
              </a:extLst>
            </p:cNvPr>
            <p:cNvSpPr/>
            <p:nvPr/>
          </p:nvSpPr>
          <p:spPr>
            <a:xfrm>
              <a:off x="2708940" y="4027984"/>
              <a:ext cx="3403333" cy="1565875"/>
            </a:xfrm>
            <a:prstGeom prst="rect">
              <a:avLst/>
            </a:prstGeom>
            <a:noFill/>
            <a:ln w="19050">
              <a:solidFill>
                <a:srgbClr val="D65A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8CA76B-DD11-362E-6929-13FB580C136E}"/>
                </a:ext>
              </a:extLst>
            </p:cNvPr>
            <p:cNvSpPr/>
            <p:nvPr/>
          </p:nvSpPr>
          <p:spPr>
            <a:xfrm>
              <a:off x="2476037" y="3839533"/>
              <a:ext cx="3445367" cy="34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136626-2594-B521-3B5F-FF7022DD70CC}"/>
                </a:ext>
              </a:extLst>
            </p:cNvPr>
            <p:cNvSpPr txBox="1"/>
            <p:nvPr/>
          </p:nvSpPr>
          <p:spPr>
            <a:xfrm>
              <a:off x="2545268" y="3760734"/>
              <a:ext cx="34453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D65A05"/>
                  </a:solidFill>
                  <a:latin typeface="Avenir Book"/>
                </a:rPr>
                <a:t>Mediterranean Sea region</a:t>
              </a:r>
            </a:p>
            <a:p>
              <a:pPr marL="177800"/>
              <a:r>
                <a:rPr lang="en-GB" sz="1400">
                  <a:latin typeface="Avenir Book"/>
                </a:rPr>
                <a:t>Spain</a:t>
              </a:r>
            </a:p>
            <a:p>
              <a:pPr marL="177800"/>
              <a:r>
                <a:rPr lang="en-GB" sz="1400">
                  <a:latin typeface="Avenir Book"/>
                </a:rPr>
                <a:t>France</a:t>
              </a:r>
            </a:p>
            <a:p>
              <a:pPr marL="177800"/>
              <a:r>
                <a:rPr lang="en-GB" sz="1400">
                  <a:latin typeface="Avenir Book"/>
                </a:rPr>
                <a:t>Italy</a:t>
              </a:r>
            </a:p>
            <a:p>
              <a:pPr marL="177800"/>
              <a:r>
                <a:rPr lang="en-GB" sz="1400">
                  <a:latin typeface="Avenir Book"/>
                </a:rPr>
                <a:t>Greece</a:t>
              </a:r>
            </a:p>
            <a:p>
              <a:pPr marL="177800"/>
              <a:r>
                <a:rPr lang="en-GB" sz="1400">
                  <a:latin typeface="Avenir Book"/>
                </a:rPr>
                <a:t>Türkiye</a:t>
              </a:r>
            </a:p>
            <a:p>
              <a:pPr marL="177800"/>
              <a:r>
                <a:rPr lang="en-GB" sz="1400">
                  <a:latin typeface="Avenir Book"/>
                </a:rPr>
                <a:t>Mediterranean Sea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2D4DF50-E86E-04F9-C7FB-48464F846C70}"/>
              </a:ext>
            </a:extLst>
          </p:cNvPr>
          <p:cNvSpPr/>
          <p:nvPr/>
        </p:nvSpPr>
        <p:spPr>
          <a:xfrm>
            <a:off x="9581629" y="3113230"/>
            <a:ext cx="1085185" cy="861804"/>
          </a:xfrm>
          <a:prstGeom prst="rect">
            <a:avLst/>
          </a:prstGeom>
          <a:noFill/>
          <a:ln w="19050">
            <a:solidFill>
              <a:srgbClr val="3C7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66D027-A6AC-5831-56EA-24C80F44AAAA}"/>
              </a:ext>
            </a:extLst>
          </p:cNvPr>
          <p:cNvSpPr/>
          <p:nvPr/>
        </p:nvSpPr>
        <p:spPr>
          <a:xfrm>
            <a:off x="8857843" y="4189370"/>
            <a:ext cx="2082936" cy="1076435"/>
          </a:xfrm>
          <a:prstGeom prst="rect">
            <a:avLst/>
          </a:prstGeom>
          <a:noFill/>
          <a:ln w="19050">
            <a:solidFill>
              <a:srgbClr val="A44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3C0073-0B93-D347-7C31-31FB19A3C44B}"/>
              </a:ext>
            </a:extLst>
          </p:cNvPr>
          <p:cNvSpPr txBox="1"/>
          <p:nvPr/>
        </p:nvSpPr>
        <p:spPr>
          <a:xfrm>
            <a:off x="9581629" y="2884617"/>
            <a:ext cx="1085184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>
                <a:solidFill>
                  <a:srgbClr val="3C7F17"/>
                </a:solidFill>
                <a:latin typeface="Avenir Book"/>
              </a:rPr>
              <a:t>Baltic Sea region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E2382D-3AE5-CE00-007F-3F1497E40C09}"/>
              </a:ext>
            </a:extLst>
          </p:cNvPr>
          <p:cNvSpPr txBox="1"/>
          <p:nvPr/>
        </p:nvSpPr>
        <p:spPr>
          <a:xfrm>
            <a:off x="9121504" y="5018020"/>
            <a:ext cx="1819275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200">
                <a:solidFill>
                  <a:srgbClr val="A44504"/>
                </a:solidFill>
                <a:latin typeface="Avenir Book"/>
              </a:rPr>
              <a:t>Mediterranean Sea region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658147-5C17-6C75-DEF6-815CFEDB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2541351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261177AA-16F2-AD26-0B71-9ECD5336E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34622" r="30316" b="1602"/>
          <a:stretch/>
        </p:blipFill>
        <p:spPr>
          <a:xfrm>
            <a:off x="8479047" y="2509885"/>
            <a:ext cx="2929494" cy="29066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B45F500-906E-3844-7694-CA126072EE36}"/>
              </a:ext>
            </a:extLst>
          </p:cNvPr>
          <p:cNvSpPr/>
          <p:nvPr/>
        </p:nvSpPr>
        <p:spPr>
          <a:xfrm>
            <a:off x="906238" y="2953134"/>
            <a:ext cx="2448000" cy="468000"/>
          </a:xfrm>
          <a:prstGeom prst="homePlate">
            <a:avLst/>
          </a:prstGeom>
          <a:solidFill>
            <a:srgbClr val="508EC1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venir Book" panose="02000503020000020003"/>
              </a:rPr>
              <a:t>Regional screening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EF51D0A4-04FF-757B-47D0-80FCB4CF3153}"/>
              </a:ext>
            </a:extLst>
          </p:cNvPr>
          <p:cNvSpPr/>
          <p:nvPr/>
        </p:nvSpPr>
        <p:spPr>
          <a:xfrm>
            <a:off x="3295186" y="2959996"/>
            <a:ext cx="2448000" cy="468000"/>
          </a:xfrm>
          <a:prstGeom prst="chevron">
            <a:avLst/>
          </a:prstGeom>
          <a:solidFill>
            <a:srgbClr val="508EC1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GB" sz="1400" b="1">
                <a:solidFill>
                  <a:schemeClr val="bg1"/>
                </a:solidFill>
                <a:latin typeface="Avenir Book" panose="02000503020000020003"/>
              </a:rPr>
              <a:t>CCUS value chains selection 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8568E188-5878-8A2E-5BB6-AF631C1E36EE}"/>
              </a:ext>
            </a:extLst>
          </p:cNvPr>
          <p:cNvSpPr/>
          <p:nvPr/>
        </p:nvSpPr>
        <p:spPr>
          <a:xfrm>
            <a:off x="5693495" y="2962658"/>
            <a:ext cx="2448000" cy="468000"/>
          </a:xfrm>
          <a:prstGeom prst="chevron">
            <a:avLst/>
          </a:prstGeom>
          <a:solidFill>
            <a:srgbClr val="508EC1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GB" sz="1400" b="1">
                <a:solidFill>
                  <a:schemeClr val="bg1"/>
                </a:solidFill>
                <a:latin typeface="Avenir Book" panose="02000503020000020003"/>
              </a:rPr>
              <a:t>CCUS value chain development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D904F94-6D30-062D-6906-B7F5E0682DE3}"/>
              </a:ext>
            </a:extLst>
          </p:cNvPr>
          <p:cNvSpPr txBox="1"/>
          <p:nvPr/>
        </p:nvSpPr>
        <p:spPr>
          <a:xfrm>
            <a:off x="1035131" y="3538923"/>
            <a:ext cx="20101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GB" sz="1400" b="1" i="0" u="none" strike="noStrike" kern="1200" baseline="0">
                <a:solidFill>
                  <a:srgbClr val="508EC1"/>
                </a:solidFill>
                <a:latin typeface="Avenir Book" panose="02000503020000020003"/>
              </a:rPr>
              <a:t>Technical Mapping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Emission sources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Storage sites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Transport infrastructure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Utilization options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>
                <a:latin typeface="Avenir Book" panose="02000503020000020003"/>
              </a:rPr>
              <a:t>Renewables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1DAC5F5-D334-1340-4E02-08BF2E86A7A7}"/>
              </a:ext>
            </a:extLst>
          </p:cNvPr>
          <p:cNvSpPr txBox="1"/>
          <p:nvPr/>
        </p:nvSpPr>
        <p:spPr>
          <a:xfrm>
            <a:off x="994251" y="5054342"/>
            <a:ext cx="19262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rgbClr val="508EC1"/>
                </a:solidFill>
                <a:latin typeface="Avenir Book" panose="02000503020000020003"/>
              </a:rPr>
              <a:t>Non-technical Mapping</a:t>
            </a:r>
          </a:p>
          <a:p>
            <a:pPr marL="180975" indent="-171450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Stakeholders needs</a:t>
            </a:r>
          </a:p>
          <a:p>
            <a:pPr marL="180975" indent="-171450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Regulations</a:t>
            </a:r>
          </a:p>
          <a:p>
            <a:pPr marL="180975" indent="-171450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Climate policies</a:t>
            </a:r>
          </a:p>
          <a:p>
            <a:pPr marL="180975" indent="-171450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Funding opportunities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3EA9512-7476-6655-E3C7-6E6C6BA2C8C2}"/>
              </a:ext>
            </a:extLst>
          </p:cNvPr>
          <p:cNvSpPr txBox="1"/>
          <p:nvPr/>
        </p:nvSpPr>
        <p:spPr>
          <a:xfrm>
            <a:off x="3425538" y="3539814"/>
            <a:ext cx="20129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508EC1"/>
                </a:solidFill>
                <a:latin typeface="Avenir Book" panose="02000503020000020003"/>
              </a:rPr>
              <a:t>Value chain scenarios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Value chain integration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Transport solutions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Cross-border aspects </a:t>
            </a:r>
          </a:p>
          <a:p>
            <a:pPr marL="180975" indent="-180975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GB" sz="1400">
                <a:latin typeface="Avenir Book" panose="02000503020000020003"/>
              </a:rPr>
              <a:t>SWOT analysis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F63A217-076A-DABB-1861-544AFA2DE90D}"/>
              </a:ext>
            </a:extLst>
          </p:cNvPr>
          <p:cNvSpPr txBox="1"/>
          <p:nvPr/>
        </p:nvSpPr>
        <p:spPr>
          <a:xfrm>
            <a:off x="5744284" y="3545951"/>
            <a:ext cx="21770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508EC1"/>
                </a:solidFill>
                <a:latin typeface="Avenir Book" panose="02000503020000020003"/>
              </a:rPr>
              <a:t>Local business models</a:t>
            </a:r>
          </a:p>
          <a:p>
            <a:r>
              <a:rPr lang="en-GB" sz="1400">
                <a:latin typeface="Avenir Book" panose="02000503020000020003"/>
              </a:rPr>
              <a:t>Case 1: Baltic Sea</a:t>
            </a:r>
          </a:p>
          <a:p>
            <a:r>
              <a:rPr lang="en-GB" sz="1400">
                <a:latin typeface="Avenir Book" panose="02000503020000020003"/>
              </a:rPr>
              <a:t>Case 2: Mediterranean Sea</a:t>
            </a: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BD568238-5456-BAE8-80AE-57B0DFA8B67A}"/>
              </a:ext>
            </a:extLst>
          </p:cNvPr>
          <p:cNvSpPr txBox="1">
            <a:spLocks/>
          </p:cNvSpPr>
          <p:nvPr/>
        </p:nvSpPr>
        <p:spPr>
          <a:xfrm>
            <a:off x="2705133" y="1200818"/>
            <a:ext cx="8959575" cy="711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2800" dirty="0">
              <a:solidFill>
                <a:srgbClr val="508EC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BF44652-FA32-31BE-8829-F3FA281FD2DC}"/>
              </a:ext>
            </a:extLst>
          </p:cNvPr>
          <p:cNvSpPr/>
          <p:nvPr/>
        </p:nvSpPr>
        <p:spPr>
          <a:xfrm>
            <a:off x="5712546" y="3525907"/>
            <a:ext cx="2199914" cy="792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CE99010-FCC4-9091-7D04-7F23F1C1BD0A}"/>
              </a:ext>
            </a:extLst>
          </p:cNvPr>
          <p:cNvSpPr/>
          <p:nvPr/>
        </p:nvSpPr>
        <p:spPr>
          <a:xfrm>
            <a:off x="909852" y="3520743"/>
            <a:ext cx="2199914" cy="1404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8E98FE4-A88A-F08B-E20B-24A4D9D7DCB1}"/>
              </a:ext>
            </a:extLst>
          </p:cNvPr>
          <p:cNvSpPr/>
          <p:nvPr/>
        </p:nvSpPr>
        <p:spPr>
          <a:xfrm>
            <a:off x="909852" y="5023784"/>
            <a:ext cx="2199914" cy="1224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7FC4C6C-2326-47EB-CE8A-92428886C545}"/>
              </a:ext>
            </a:extLst>
          </p:cNvPr>
          <p:cNvSpPr/>
          <p:nvPr/>
        </p:nvSpPr>
        <p:spPr>
          <a:xfrm>
            <a:off x="3288204" y="3524300"/>
            <a:ext cx="2199914" cy="1206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6CB055-81CF-0AFD-C3EA-B2BAFA116D8D}"/>
              </a:ext>
            </a:extLst>
          </p:cNvPr>
          <p:cNvSpPr/>
          <p:nvPr/>
        </p:nvSpPr>
        <p:spPr>
          <a:xfrm>
            <a:off x="9581631" y="3113230"/>
            <a:ext cx="1085183" cy="861804"/>
          </a:xfrm>
          <a:prstGeom prst="rect">
            <a:avLst/>
          </a:prstGeom>
          <a:noFill/>
          <a:ln w="19050">
            <a:solidFill>
              <a:srgbClr val="3C7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7924B-3985-BECE-5A51-4E571ACE72FB}"/>
              </a:ext>
            </a:extLst>
          </p:cNvPr>
          <p:cNvSpPr/>
          <p:nvPr/>
        </p:nvSpPr>
        <p:spPr>
          <a:xfrm>
            <a:off x="8857843" y="4189370"/>
            <a:ext cx="2082936" cy="1076435"/>
          </a:xfrm>
          <a:prstGeom prst="rect">
            <a:avLst/>
          </a:prstGeom>
          <a:noFill/>
          <a:ln w="19050">
            <a:solidFill>
              <a:srgbClr val="A44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A3E6D-EF6D-8FB6-24BA-EE24377A4BE6}"/>
              </a:ext>
            </a:extLst>
          </p:cNvPr>
          <p:cNvSpPr txBox="1"/>
          <p:nvPr/>
        </p:nvSpPr>
        <p:spPr>
          <a:xfrm>
            <a:off x="9581629" y="2884617"/>
            <a:ext cx="1085184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>
                <a:solidFill>
                  <a:srgbClr val="3C7F17"/>
                </a:solidFill>
                <a:latin typeface="Avenir Book"/>
              </a:rPr>
              <a:t>Baltic Sea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78D30-76D9-EEB7-FE9D-3D769552513F}"/>
              </a:ext>
            </a:extLst>
          </p:cNvPr>
          <p:cNvSpPr txBox="1"/>
          <p:nvPr/>
        </p:nvSpPr>
        <p:spPr>
          <a:xfrm>
            <a:off x="9121504" y="5018020"/>
            <a:ext cx="1819275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200">
                <a:solidFill>
                  <a:srgbClr val="A44504"/>
                </a:solidFill>
                <a:latin typeface="Avenir Book"/>
              </a:rPr>
              <a:t>Mediterranean Sea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004CE-C8AE-0155-5C1D-3683CCF6B35B}"/>
              </a:ext>
            </a:extLst>
          </p:cNvPr>
          <p:cNvSpPr txBox="1"/>
          <p:nvPr/>
        </p:nvSpPr>
        <p:spPr>
          <a:xfrm>
            <a:off x="790575" y="2389794"/>
            <a:ext cx="753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Framework for CCUS value chain development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9BBA5A-9C8B-0E6D-F6A2-C90A65A3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322660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98" grpId="0"/>
      <p:bldP spid="99" grpId="0"/>
      <p:bldP spid="100" grpId="0"/>
      <p:bldP spid="101" grpId="0"/>
      <p:bldP spid="113" grpId="0" animBg="1"/>
      <p:bldP spid="114" grpId="0" animBg="1"/>
      <p:bldP spid="115" grpId="0" animBg="1"/>
      <p:bldP spid="1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C429461-2136-232E-05A8-2990FD260834}"/>
              </a:ext>
            </a:extLst>
          </p:cNvPr>
          <p:cNvSpPr/>
          <p:nvPr/>
        </p:nvSpPr>
        <p:spPr>
          <a:xfrm>
            <a:off x="936281" y="5319775"/>
            <a:ext cx="4738662" cy="63998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4405D-A212-7618-2BF8-A14770C5812D}"/>
              </a:ext>
            </a:extLst>
          </p:cNvPr>
          <p:cNvSpPr/>
          <p:nvPr/>
        </p:nvSpPr>
        <p:spPr>
          <a:xfrm>
            <a:off x="1007232" y="5187629"/>
            <a:ext cx="2297943" cy="341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25DF9F-657E-37B1-CEFF-EE90C8D72092}"/>
              </a:ext>
            </a:extLst>
          </p:cNvPr>
          <p:cNvSpPr/>
          <p:nvPr/>
        </p:nvSpPr>
        <p:spPr>
          <a:xfrm>
            <a:off x="972941" y="3626359"/>
            <a:ext cx="4702001" cy="1386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2B4C0-F3F4-0C9F-9BD4-C0044C040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7"/>
          <a:stretch/>
        </p:blipFill>
        <p:spPr>
          <a:xfrm>
            <a:off x="6130291" y="2622986"/>
            <a:ext cx="4345111" cy="244141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6555B-FA59-BD74-7CF7-21DBA021CAE4}"/>
              </a:ext>
            </a:extLst>
          </p:cNvPr>
          <p:cNvSpPr txBox="1"/>
          <p:nvPr/>
        </p:nvSpPr>
        <p:spPr>
          <a:xfrm>
            <a:off x="1007232" y="4090886"/>
            <a:ext cx="4667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b="0" i="0" u="none" strike="noStrike" kern="1200" baseline="0" dirty="0">
                <a:latin typeface="Avenir Book" panose="02000503020000020003"/>
              </a:rPr>
              <a:t>EU ETS (EU Emissions Trading System)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E-PRTR (</a:t>
            </a:r>
            <a:r>
              <a:rPr lang="en-GB" sz="1400" b="0" i="0" u="none" strike="noStrike" kern="1200" baseline="0" dirty="0">
                <a:latin typeface="Avenir Book" panose="02000503020000020003"/>
              </a:rPr>
              <a:t>European Pollutant Release and Transfer Register)</a:t>
            </a:r>
          </a:p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QA by </a:t>
            </a:r>
            <a:r>
              <a:rPr lang="en-GB" sz="1400" dirty="0" err="1">
                <a:latin typeface="Avenir Book" panose="02000503020000020003"/>
              </a:rPr>
              <a:t>Endrava</a:t>
            </a:r>
            <a:endParaRPr lang="en-GB" sz="1400" b="0" i="0" u="none" strike="noStrike" kern="1200" baseline="0" dirty="0">
              <a:latin typeface="Avenir Book" panose="0200050302000002000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CA84E5-ED13-A6FE-C0D0-CBA23D36202D}"/>
              </a:ext>
            </a:extLst>
          </p:cNvPr>
          <p:cNvSpPr/>
          <p:nvPr/>
        </p:nvSpPr>
        <p:spPr>
          <a:xfrm>
            <a:off x="617220" y="3463025"/>
            <a:ext cx="192024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37C0F-9F63-1692-4CBA-5170B4603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454"/>
          <a:stretch/>
        </p:blipFill>
        <p:spPr>
          <a:xfrm>
            <a:off x="790575" y="3367816"/>
            <a:ext cx="2115099" cy="369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072694-B1BA-B483-1B94-45C021331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13" t="51981" b="10212"/>
          <a:stretch/>
        </p:blipFill>
        <p:spPr>
          <a:xfrm>
            <a:off x="1509989" y="3739699"/>
            <a:ext cx="1395686" cy="2559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47A284-F152-6AA9-674B-697B84EDF804}"/>
              </a:ext>
            </a:extLst>
          </p:cNvPr>
          <p:cNvSpPr txBox="1"/>
          <p:nvPr/>
        </p:nvSpPr>
        <p:spPr>
          <a:xfrm>
            <a:off x="993960" y="5137200"/>
            <a:ext cx="4501318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rtl="0">
              <a:buSzPts val="1200"/>
              <a:buFont typeface="Wingdings" panose="05000000000000000000" pitchFamily="2" charset="2"/>
              <a:buChar char="§"/>
            </a:pPr>
            <a:r>
              <a:rPr lang="en-GB" sz="1400">
                <a:solidFill>
                  <a:srgbClr val="508EC1"/>
                </a:solidFill>
                <a:latin typeface="Avenir Book" panose="02000503020000020003"/>
              </a:rPr>
              <a:t>QA by CCUS ZEN partners</a:t>
            </a:r>
          </a:p>
          <a:p>
            <a:pPr marL="177800">
              <a:spcBef>
                <a:spcPts val="300"/>
              </a:spcBef>
              <a:buSzPts val="1200"/>
            </a:pPr>
            <a:r>
              <a:rPr lang="en-GB" sz="1400">
                <a:latin typeface="Avenir Book" panose="02000503020000020003"/>
              </a:rPr>
              <a:t>Denmark, Sweden, Finland, Estonia, Latvia, Lithuania, Poland and France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788526-68DE-0F57-9D7C-124BE8E82345}"/>
              </a:ext>
            </a:extLst>
          </p:cNvPr>
          <p:cNvSpPr/>
          <p:nvPr/>
        </p:nvSpPr>
        <p:spPr>
          <a:xfrm>
            <a:off x="6205707" y="5436359"/>
            <a:ext cx="4345111" cy="504000"/>
          </a:xfrm>
          <a:prstGeom prst="rect">
            <a:avLst/>
          </a:prstGeom>
          <a:noFill/>
          <a:ln w="19050">
            <a:solidFill>
              <a:srgbClr val="50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B04E44-3819-AB3D-EBCA-C9F90016BC51}"/>
              </a:ext>
            </a:extLst>
          </p:cNvPr>
          <p:cNvSpPr/>
          <p:nvPr/>
        </p:nvSpPr>
        <p:spPr>
          <a:xfrm>
            <a:off x="6023342" y="5227737"/>
            <a:ext cx="1073736" cy="341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555751-7CBF-7C0D-53FB-A3068D23C092}"/>
              </a:ext>
            </a:extLst>
          </p:cNvPr>
          <p:cNvSpPr txBox="1"/>
          <p:nvPr/>
        </p:nvSpPr>
        <p:spPr>
          <a:xfrm>
            <a:off x="6023341" y="5159599"/>
            <a:ext cx="10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err="1">
                <a:solidFill>
                  <a:srgbClr val="508EC1"/>
                </a:solidFill>
                <a:latin typeface="Avenir Book"/>
              </a:rPr>
              <a:t>Türkiye</a:t>
            </a:r>
            <a:r>
              <a:rPr lang="nb-NO" sz="2400">
                <a:solidFill>
                  <a:srgbClr val="508EC1"/>
                </a:solidFill>
                <a:latin typeface="Avenir Book"/>
              </a:rPr>
              <a:t> </a:t>
            </a:r>
            <a:endParaRPr lang="en-GB" sz="1600">
              <a:solidFill>
                <a:srgbClr val="508EC1"/>
              </a:solidFill>
              <a:latin typeface="Avenir Boo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8FDE0E-726C-2106-B641-D6C11FB2E7F7}"/>
              </a:ext>
            </a:extLst>
          </p:cNvPr>
          <p:cNvSpPr txBox="1"/>
          <p:nvPr/>
        </p:nvSpPr>
        <p:spPr>
          <a:xfrm>
            <a:off x="6245581" y="5543474"/>
            <a:ext cx="4399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Middle East Technical University (CCUS ZEN partner)</a:t>
            </a:r>
            <a:endParaRPr lang="nb-NO" sz="1400" dirty="0">
              <a:latin typeface="Avenir Boo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2568A-83F1-7484-8097-850CB64A6156}"/>
              </a:ext>
            </a:extLst>
          </p:cNvPr>
          <p:cNvSpPr txBox="1"/>
          <p:nvPr/>
        </p:nvSpPr>
        <p:spPr>
          <a:xfrm>
            <a:off x="790576" y="2389794"/>
            <a:ext cx="5088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Technical mapping</a:t>
            </a:r>
          </a:p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Emission sources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94CBFE-19BA-7EDD-88D0-61BEF4AC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21008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18" grpId="0"/>
      <p:bldP spid="20" grpId="0" animBg="1"/>
      <p:bldP spid="21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9555751-7CBF-7C0D-53FB-A3068D23C092}"/>
              </a:ext>
            </a:extLst>
          </p:cNvPr>
          <p:cNvSpPr txBox="1"/>
          <p:nvPr/>
        </p:nvSpPr>
        <p:spPr>
          <a:xfrm>
            <a:off x="790575" y="3315152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5AC221"/>
                </a:solidFill>
                <a:latin typeface="Avenir Book"/>
              </a:rPr>
              <a:t>Attributes</a:t>
            </a:r>
            <a:endParaRPr lang="en-GB" sz="1600" dirty="0">
              <a:solidFill>
                <a:srgbClr val="5AC221"/>
              </a:solidFill>
              <a:latin typeface="Avenir Boo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8FDE0E-726C-2106-B641-D6C11FB2E7F7}"/>
              </a:ext>
            </a:extLst>
          </p:cNvPr>
          <p:cNvSpPr txBox="1"/>
          <p:nvPr/>
        </p:nvSpPr>
        <p:spPr>
          <a:xfrm>
            <a:off x="813519" y="3754871"/>
            <a:ext cx="3241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Location</a:t>
            </a:r>
          </a:p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Total emissions</a:t>
            </a:r>
          </a:p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Emission trend</a:t>
            </a:r>
          </a:p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 err="1">
                <a:latin typeface="Avenir Book"/>
              </a:rPr>
              <a:t>Longlivety</a:t>
            </a:r>
            <a:endParaRPr lang="en-GB" sz="1400" dirty="0">
              <a:latin typeface="Avenir Boo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346CC-5B85-65C0-01EC-9E884829F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7"/>
          <a:stretch/>
        </p:blipFill>
        <p:spPr>
          <a:xfrm>
            <a:off x="6130291" y="2622986"/>
            <a:ext cx="4345111" cy="244141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2088F4-4101-681B-B259-B46EB04A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C4812-28D2-7C22-DDFC-6E2286181816}"/>
              </a:ext>
            </a:extLst>
          </p:cNvPr>
          <p:cNvSpPr txBox="1"/>
          <p:nvPr/>
        </p:nvSpPr>
        <p:spPr>
          <a:xfrm>
            <a:off x="790576" y="2389794"/>
            <a:ext cx="5088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Technical mapping</a:t>
            </a:r>
          </a:p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Emission 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7DBA6B-FFB3-FFF2-C59E-97CCBEB1F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r="23745"/>
          <a:stretch/>
        </p:blipFill>
        <p:spPr bwMode="auto">
          <a:xfrm>
            <a:off x="3642688" y="2609260"/>
            <a:ext cx="2315057" cy="24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921BA0-D3E6-BE07-C373-DD45C642A33A}"/>
              </a:ext>
            </a:extLst>
          </p:cNvPr>
          <p:cNvSpPr txBox="1"/>
          <p:nvPr/>
        </p:nvSpPr>
        <p:spPr>
          <a:xfrm>
            <a:off x="3552471" y="5040913"/>
            <a:ext cx="2315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Avenir Book" panose="02000503020000020003"/>
              </a:rPr>
              <a:t>ARC (https://a-r-c.dk/english/visit-arc/)</a:t>
            </a:r>
          </a:p>
        </p:txBody>
      </p:sp>
    </p:spTree>
    <p:extLst>
      <p:ext uri="{BB962C8B-B14F-4D97-AF65-F5344CB8AC3E}">
        <p14:creationId xmlns:p14="http://schemas.microsoft.com/office/powerpoint/2010/main" val="4829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5B92496-B15B-2114-F001-5B7D2BC15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335709"/>
              </p:ext>
            </p:extLst>
          </p:nvPr>
        </p:nvGraphicFramePr>
        <p:xfrm>
          <a:off x="880109" y="3795444"/>
          <a:ext cx="2736000" cy="2144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351181826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727970968"/>
                    </a:ext>
                  </a:extLst>
                </a:gridCol>
              </a:tblGrid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 dirty="0">
                          <a:solidFill>
                            <a:schemeClr val="bg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Short name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C22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noProof="0" dirty="0">
                          <a:solidFill>
                            <a:schemeClr val="bg1"/>
                          </a:solidFill>
                          <a:latin typeface="Avenir Book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C2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07941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GESTECO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>
                          <a:solidFill>
                            <a:schemeClr val="tx1"/>
                          </a:solidFill>
                          <a:latin typeface="Avenir Book"/>
                        </a:rPr>
                        <a:t>2000 - 2003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354882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 err="1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GeoCapacity</a:t>
                      </a:r>
                      <a:endParaRPr lang="en-GB" sz="1400" noProof="0">
                        <a:solidFill>
                          <a:schemeClr val="tx1"/>
                        </a:solidFill>
                        <a:effectLst/>
                        <a:latin typeface="Avenir Book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>
                          <a:solidFill>
                            <a:schemeClr val="tx1"/>
                          </a:solidFill>
                          <a:latin typeface="Avenir Book"/>
                        </a:rPr>
                        <a:t>2006 - 2008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400040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CO2Stop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>
                          <a:solidFill>
                            <a:schemeClr val="tx1"/>
                          </a:solidFill>
                          <a:latin typeface="Avenir Book"/>
                        </a:rPr>
                        <a:t>2012 - 2014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057678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NORDICCS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>
                          <a:solidFill>
                            <a:schemeClr val="tx1"/>
                          </a:solidFill>
                          <a:latin typeface="Avenir Book"/>
                        </a:rPr>
                        <a:t>2012 - 2015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776132"/>
                  </a:ext>
                </a:extLst>
              </a:tr>
              <a:tr h="31575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Strategy CCUS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>
                          <a:solidFill>
                            <a:schemeClr val="tx1"/>
                          </a:solidFill>
                          <a:latin typeface="Avenir Book"/>
                        </a:rPr>
                        <a:t>2019 - 2022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22770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Strategy Pilot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 dirty="0">
                          <a:solidFill>
                            <a:schemeClr val="tx1"/>
                          </a:solidFill>
                          <a:latin typeface="Avenir Book"/>
                        </a:rPr>
                        <a:t>2021 - 2026</a:t>
                      </a:r>
                      <a:endParaRPr lang="en-GB" sz="1400" noProof="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045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89645BD-3757-00E3-6B00-29B37BD80D11}"/>
              </a:ext>
            </a:extLst>
          </p:cNvPr>
          <p:cNvSpPr txBox="1"/>
          <p:nvPr/>
        </p:nvSpPr>
        <p:spPr>
          <a:xfrm>
            <a:off x="3648233" y="3427871"/>
            <a:ext cx="1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5AC221"/>
                </a:solidFill>
                <a:latin typeface="Avenir Book"/>
              </a:rPr>
              <a:t>National projects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1B63C-9D14-3EDB-9349-0775BECE9EBE}"/>
              </a:ext>
            </a:extLst>
          </p:cNvPr>
          <p:cNvSpPr txBox="1"/>
          <p:nvPr/>
        </p:nvSpPr>
        <p:spPr>
          <a:xfrm>
            <a:off x="780065" y="3420268"/>
            <a:ext cx="181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5AC221"/>
                </a:solidFill>
                <a:latin typeface="Avenir Book"/>
              </a:rPr>
              <a:t>European projects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B3A1B76-DA2A-C287-31FC-5DA941C1F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59968"/>
              </p:ext>
            </p:extLst>
          </p:nvPr>
        </p:nvGraphicFramePr>
        <p:xfrm>
          <a:off x="3736622" y="3801422"/>
          <a:ext cx="2736000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351181826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727970968"/>
                    </a:ext>
                  </a:extLst>
                </a:gridCol>
              </a:tblGrid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 dirty="0">
                          <a:solidFill>
                            <a:schemeClr val="bg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Country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C22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noProof="0" dirty="0">
                          <a:solidFill>
                            <a:schemeClr val="bg1"/>
                          </a:solidFill>
                          <a:latin typeface="Avenir Book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C2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07941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Sweden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>
                          <a:solidFill>
                            <a:schemeClr val="tx1"/>
                          </a:solidFill>
                          <a:latin typeface="Avenir Book"/>
                        </a:rPr>
                        <a:t>2021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354882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Denmark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>
                          <a:solidFill>
                            <a:schemeClr val="tx1"/>
                          </a:solidFill>
                          <a:latin typeface="Avenir Book"/>
                        </a:rPr>
                        <a:t>2020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400040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Spain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>
                          <a:solidFill>
                            <a:schemeClr val="tx1"/>
                          </a:solidFill>
                          <a:latin typeface="Avenir Book"/>
                        </a:rPr>
                        <a:t>2015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057678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Times New Roman" panose="02020603050405020304" pitchFamily="18" charset="0"/>
                        </a:rPr>
                        <a:t>Poland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nb-NO" sz="1400" noProof="0" dirty="0">
                          <a:solidFill>
                            <a:schemeClr val="tx1"/>
                          </a:solidFill>
                          <a:latin typeface="Avenir Book"/>
                        </a:rPr>
                        <a:t>2014</a:t>
                      </a:r>
                      <a:endParaRPr lang="en-GB" sz="1400" noProof="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01227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D3457F-05BD-C0FB-4A06-49FD07394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855818"/>
              </p:ext>
            </p:extLst>
          </p:nvPr>
        </p:nvGraphicFramePr>
        <p:xfrm>
          <a:off x="3736622" y="5407436"/>
          <a:ext cx="2736000" cy="532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000">
                  <a:extLst>
                    <a:ext uri="{9D8B030D-6E8A-4147-A177-3AD203B41FA5}">
                      <a16:colId xmlns:a16="http://schemas.microsoft.com/office/drawing/2014/main" val="3511818265"/>
                    </a:ext>
                  </a:extLst>
                </a:gridCol>
              </a:tblGrid>
              <a:tr h="5325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5AC221"/>
                          </a:solidFill>
                          <a:latin typeface="Avenir Book"/>
                        </a:rPr>
                        <a:t>Projects by universities and research institutions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01227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360052-124A-5040-DF30-D2109A7CC9B0}"/>
              </a:ext>
            </a:extLst>
          </p:cNvPr>
          <p:cNvSpPr txBox="1"/>
          <p:nvPr/>
        </p:nvSpPr>
        <p:spPr>
          <a:xfrm>
            <a:off x="790576" y="2389794"/>
            <a:ext cx="5088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Technical mapping</a:t>
            </a:r>
          </a:p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Geological storage sites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E082489-8D4B-B288-0924-CB01F99F5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34622" r="30316" b="1602"/>
          <a:stretch/>
        </p:blipFill>
        <p:spPr>
          <a:xfrm>
            <a:off x="8045412" y="2509885"/>
            <a:ext cx="2929494" cy="29066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3E5BAA-5C52-FD79-61BC-729A5685491E}"/>
              </a:ext>
            </a:extLst>
          </p:cNvPr>
          <p:cNvSpPr/>
          <p:nvPr/>
        </p:nvSpPr>
        <p:spPr>
          <a:xfrm>
            <a:off x="9147996" y="3113230"/>
            <a:ext cx="1085183" cy="861804"/>
          </a:xfrm>
          <a:prstGeom prst="rect">
            <a:avLst/>
          </a:prstGeom>
          <a:noFill/>
          <a:ln w="19050">
            <a:solidFill>
              <a:srgbClr val="3C7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CE82A6-0279-D8E8-600E-D670524F0405}"/>
              </a:ext>
            </a:extLst>
          </p:cNvPr>
          <p:cNvSpPr/>
          <p:nvPr/>
        </p:nvSpPr>
        <p:spPr>
          <a:xfrm>
            <a:off x="8424208" y="4189370"/>
            <a:ext cx="2082936" cy="1076435"/>
          </a:xfrm>
          <a:prstGeom prst="rect">
            <a:avLst/>
          </a:prstGeom>
          <a:noFill/>
          <a:ln w="19050">
            <a:solidFill>
              <a:srgbClr val="A44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220E41-999F-E689-F040-2A41B2618249}"/>
              </a:ext>
            </a:extLst>
          </p:cNvPr>
          <p:cNvSpPr txBox="1"/>
          <p:nvPr/>
        </p:nvSpPr>
        <p:spPr>
          <a:xfrm>
            <a:off x="9147994" y="2884617"/>
            <a:ext cx="1085184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>
                <a:solidFill>
                  <a:srgbClr val="3C7F17"/>
                </a:solidFill>
                <a:latin typeface="Avenir Book"/>
              </a:rPr>
              <a:t>Baltic Sea region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116653-FDE6-9E18-32D9-5072CFD2428D}"/>
              </a:ext>
            </a:extLst>
          </p:cNvPr>
          <p:cNvSpPr txBox="1"/>
          <p:nvPr/>
        </p:nvSpPr>
        <p:spPr>
          <a:xfrm>
            <a:off x="8687869" y="5018020"/>
            <a:ext cx="1819275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200">
                <a:solidFill>
                  <a:srgbClr val="A44504"/>
                </a:solidFill>
                <a:latin typeface="Avenir Book"/>
              </a:rPr>
              <a:t>Mediterranean Sea region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76E92BB-F637-4FBF-F868-0353EE9D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2157024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A869CC-D14E-A6D4-3553-C5F629063B47}"/>
              </a:ext>
            </a:extLst>
          </p:cNvPr>
          <p:cNvSpPr txBox="1"/>
          <p:nvPr/>
        </p:nvSpPr>
        <p:spPr>
          <a:xfrm>
            <a:off x="790575" y="3286868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5AC221"/>
                </a:solidFill>
                <a:latin typeface="Avenir Book"/>
              </a:rPr>
              <a:t>Attributes</a:t>
            </a:r>
            <a:endParaRPr lang="en-GB" sz="1600" dirty="0">
              <a:solidFill>
                <a:srgbClr val="5AC221"/>
              </a:solidFill>
              <a:latin typeface="Avenir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AF1A6-9EB2-5443-257F-E6FDF0767B0F}"/>
              </a:ext>
            </a:extLst>
          </p:cNvPr>
          <p:cNvSpPr txBox="1"/>
          <p:nvPr/>
        </p:nvSpPr>
        <p:spPr>
          <a:xfrm>
            <a:off x="813519" y="3726587"/>
            <a:ext cx="38998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Contour</a:t>
            </a:r>
          </a:p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On-shore or off-shore</a:t>
            </a:r>
          </a:p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Storage type (aquifer or hydrocarbon field)</a:t>
            </a:r>
          </a:p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Storage capacity</a:t>
            </a:r>
          </a:p>
          <a:p>
            <a:pPr marL="180975" indent="-180975">
              <a:buSzPts val="1200"/>
              <a:buFont typeface="Wingdings" panose="05000000000000000000" pitchFamily="2" charset="2"/>
              <a:buChar char="§"/>
            </a:pPr>
            <a:r>
              <a:rPr lang="en-GB" sz="1400" dirty="0">
                <a:latin typeface="Avenir Book" panose="02000503020000020003"/>
              </a:rPr>
              <a:t>Storage Readiness Level (SRL)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E083741-1CB8-11F6-DD05-69481C46E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34622" r="30316" b="1602"/>
          <a:stretch/>
        </p:blipFill>
        <p:spPr>
          <a:xfrm>
            <a:off x="8045412" y="2509885"/>
            <a:ext cx="2929494" cy="29066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59807F-9B42-BAD4-E336-185D2236C08A}"/>
              </a:ext>
            </a:extLst>
          </p:cNvPr>
          <p:cNvSpPr/>
          <p:nvPr/>
        </p:nvSpPr>
        <p:spPr>
          <a:xfrm>
            <a:off x="9147996" y="3113230"/>
            <a:ext cx="1085183" cy="861804"/>
          </a:xfrm>
          <a:prstGeom prst="rect">
            <a:avLst/>
          </a:prstGeom>
          <a:noFill/>
          <a:ln w="19050">
            <a:solidFill>
              <a:srgbClr val="3C7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3FA8C9-B648-D1A6-BF7A-15210CDE00C7}"/>
              </a:ext>
            </a:extLst>
          </p:cNvPr>
          <p:cNvSpPr/>
          <p:nvPr/>
        </p:nvSpPr>
        <p:spPr>
          <a:xfrm>
            <a:off x="8424208" y="4189370"/>
            <a:ext cx="2082936" cy="1076435"/>
          </a:xfrm>
          <a:prstGeom prst="rect">
            <a:avLst/>
          </a:prstGeom>
          <a:noFill/>
          <a:ln w="19050">
            <a:solidFill>
              <a:srgbClr val="A44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BD26FB-56C7-FC2D-74C7-3E6963976AC0}"/>
              </a:ext>
            </a:extLst>
          </p:cNvPr>
          <p:cNvSpPr txBox="1"/>
          <p:nvPr/>
        </p:nvSpPr>
        <p:spPr>
          <a:xfrm>
            <a:off x="9147994" y="2884617"/>
            <a:ext cx="1085184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>
                <a:solidFill>
                  <a:srgbClr val="3C7F17"/>
                </a:solidFill>
                <a:latin typeface="Avenir Book"/>
              </a:rPr>
              <a:t>Baltic Sea region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342AA6-F918-4D67-6301-84CC14DEA6E8}"/>
              </a:ext>
            </a:extLst>
          </p:cNvPr>
          <p:cNvSpPr txBox="1"/>
          <p:nvPr/>
        </p:nvSpPr>
        <p:spPr>
          <a:xfrm>
            <a:off x="8687869" y="5018020"/>
            <a:ext cx="1819275" cy="1846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200">
                <a:solidFill>
                  <a:srgbClr val="A44504"/>
                </a:solidFill>
                <a:latin typeface="Avenir Book"/>
              </a:rPr>
              <a:t>Mediterranean Sea region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449BB-B36C-C5C0-FF92-01E3486EA26B}"/>
              </a:ext>
            </a:extLst>
          </p:cNvPr>
          <p:cNvSpPr txBox="1"/>
          <p:nvPr/>
        </p:nvSpPr>
        <p:spPr>
          <a:xfrm>
            <a:off x="4445859" y="5352444"/>
            <a:ext cx="2024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chemeClr val="bg1">
                    <a:lumMod val="65000"/>
                  </a:schemeClr>
                </a:solidFill>
                <a:latin typeface="Avenir Book" panose="02000503020000020003"/>
              </a:rPr>
              <a:t>Contour of prospective storage sites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B3F63E1-3C0A-4AF4-A82B-3A196A33AD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3" t="42062" r="51587" b="21366"/>
          <a:stretch/>
        </p:blipFill>
        <p:spPr>
          <a:xfrm>
            <a:off x="4532198" y="2509885"/>
            <a:ext cx="3355422" cy="2912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28448-4CD9-E8B8-3AED-848486C76FFD}"/>
              </a:ext>
            </a:extLst>
          </p:cNvPr>
          <p:cNvSpPr txBox="1"/>
          <p:nvPr/>
        </p:nvSpPr>
        <p:spPr>
          <a:xfrm>
            <a:off x="790576" y="2389794"/>
            <a:ext cx="5088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Technical mapping</a:t>
            </a:r>
          </a:p>
          <a:p>
            <a:r>
              <a:rPr lang="en-GB" sz="2400" dirty="0">
                <a:solidFill>
                  <a:srgbClr val="508EC1"/>
                </a:solidFill>
                <a:latin typeface="Avenir Book"/>
              </a:rPr>
              <a:t>Geological storage sites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A36225-B79E-193B-36F8-4E2E574E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5" y="386660"/>
            <a:ext cx="7823082" cy="1325563"/>
          </a:xfrm>
        </p:spPr>
        <p:txBody>
          <a:bodyPr>
            <a:normAutofit/>
          </a:bodyPr>
          <a:lstStyle/>
          <a:p>
            <a:r>
              <a:rPr lang="en-GB" sz="3200" dirty="0"/>
              <a:t>Identification of promising CCUS clusters in the Baltic and Mediterranean regions</a:t>
            </a:r>
          </a:p>
        </p:txBody>
      </p:sp>
    </p:spTree>
    <p:extLst>
      <p:ext uri="{BB962C8B-B14F-4D97-AF65-F5344CB8AC3E}">
        <p14:creationId xmlns:p14="http://schemas.microsoft.com/office/powerpoint/2010/main" val="2110353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36C8F3E-648C-4F44-8BCC-D6E9344E539E}" vid="{586955A3-E0B5-2745-B8A1-B8E1C413E0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rpSiteZipContact xmlns="8bbd4995-53b7-43e2-b62f-10947586ac31" xsi:nil="true"/>
    <CorpSiteProjectLeader xmlns="8bbd4995-53b7-43e2-b62f-10947586ac31">
      <UserInfo>
        <DisplayName/>
        <AccountId xsi:nil="true"/>
        <AccountType/>
      </UserInfo>
    </CorpSiteProjectLeader>
    <CorpSiteSubTitle xmlns="8bbd4995-53b7-43e2-b62f-10947586ac31" xsi:nil="true"/>
    <CorpSiteTags xmlns="8bbd4995-53b7-43e2-b62f-10947586ac31" xsi:nil="true"/>
    <CorpSiteISBN xmlns="8bbd4995-53b7-43e2-b62f-10947586ac31" xsi:nil="true"/>
    <CorpWorkflowFeedback xmlns="8bbd4995-53b7-43e2-b62f-10947586ac31" xsi:nil="true"/>
    <CorpSiteAccess xmlns="8bbd4995-53b7-43e2-b62f-10947586ac31">Kun navngitte medlemmer</CorpSiteAccess>
    <CorpSiteRecipientPerson xmlns="8bbd4995-53b7-43e2-b62f-10947586ac31" xsi:nil="true"/>
    <CorpSiteProjectNumber xmlns="8bbd4995-53b7-43e2-b62f-10947586ac31" xsi:nil="true"/>
    <CorpSiteProjectName xmlns="8bbd4995-53b7-43e2-b62f-10947586ac31" xsi:nil="true"/>
    <CorpDocInstitute xmlns="8bbd4995-53b7-43e2-b62f-10947586ac31" xsi:nil="true"/>
    <CorpSiteInstitutePhone xmlns="8bbd4995-53b7-43e2-b62f-10947586ac31" xsi:nil="true"/>
    <CorpSiteProjectOwner xmlns="8bbd4995-53b7-43e2-b62f-10947586ac31">
      <UserInfo>
        <DisplayName/>
        <AccountId xsi:nil="true"/>
        <AccountType/>
      </UserInfo>
    </CorpSiteProjectOwner>
    <CorpDocPageClassificationNbNo xmlns="8bbd4995-53b7-43e2-b62f-10947586ac31">Åpen</CorpDocPageClassificationNbNo>
    <CorpDocClassificationEnUs xmlns="8bbd4995-53b7-43e2-b62f-10947586ac31">Unrestricted</CorpDocClassificationEnUs>
    <CorpDocClassificationNbNo xmlns="8bbd4995-53b7-43e2-b62f-10947586ac31">Åpen</CorpDocClassificationNbNo>
    <TaxCatchAll xmlns="e98eb068-246c-4450-85ee-2365918cef03" xsi:nil="true"/>
    <CorpSiteClassification xmlns="8bbd4995-53b7-43e2-b62f-10947586ac31">Åpen</CorpSiteClassification>
    <CorpSiteInstituteEmail xmlns="8bbd4995-53b7-43e2-b62f-10947586ac31" xsi:nil="true"/>
    <CorpSiteCoAuthors xmlns="8bbd4995-53b7-43e2-b62f-10947586ac31" xsi:nil="true"/>
    <CorpSiteDocumentAuthor xmlns="8bbd4995-53b7-43e2-b62f-10947586ac31">
      <UserInfo>
        <DisplayName/>
        <AccountId xsi:nil="true"/>
        <AccountType/>
      </UserInfo>
    </CorpSiteDocumentAuthor>
    <CorpSiteInstituteEnUs xmlns="8bbd4995-53b7-43e2-b62f-10947586ac31" xsi:nil="true"/>
    <CorpSiteRecipientCompany xmlns="8bbd4995-53b7-43e2-b62f-10947586ac31" xsi:nil="true"/>
    <CorpSiteDocLanguage xmlns="8bbd4995-53b7-43e2-b62f-10947586ac31" xsi:nil="true"/>
    <CorpDocVersion xmlns="8bbd4995-53b7-43e2-b62f-10947586ac31" xsi:nil="true"/>
    <CorpWorkflowApproval xmlns="8bbd4995-53b7-43e2-b62f-10947586ac31" xsi:nil="true"/>
    <ArchiveStatus xmlns="8bbd4995-53b7-43e2-b62f-10947586ac31" xsi:nil="true"/>
    <CorpSiteProjectQA xmlns="8bbd4995-53b7-43e2-b62f-10947586ac31">
      <UserInfo>
        <DisplayName/>
        <AccountId xsi:nil="true"/>
        <AccountType/>
      </UserInfo>
    </CorpSiteProjectQA>
    <CorpSiteZipAddress xmlns="8bbd4995-53b7-43e2-b62f-10947586ac31" xsi:nil="true"/>
    <CorpSiteVATNumber xmlns="8bbd4995-53b7-43e2-b62f-10947586ac31" xsi:nil="true"/>
    <lcf76f155ced4ddcb4097134ff3c332f xmlns="a91dcf25-589c-47ad-853f-9cedf6096eb0">
      <Terms xmlns="http://schemas.microsoft.com/office/infopath/2007/PartnerControls"/>
    </lcf76f155ced4ddcb4097134ff3c332f>
    <CorpSiteReportNumber xmlns="8bbd4995-53b7-43e2-b62f-10947586ac31" xsi:nil="true"/>
    <CorpSiteOurRef xmlns="8bbd4995-53b7-43e2-b62f-10947586ac31" xsi:nil="true"/>
    <CorpDocPageClassificationEnUs xmlns="8bbd4995-53b7-43e2-b62f-10947586ac31">Unrestricted</CorpDocPageClassificationEn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eneric document" ma:contentTypeID="0x01010031B82B69D2361148B4D8F7EC156802130800324407FBFFB00446BB254571906E460F" ma:contentTypeVersion="52" ma:contentTypeDescription="Create a new document." ma:contentTypeScope="" ma:versionID="d0563273581a01530a45980a737f7714">
  <xsd:schema xmlns:xsd="http://www.w3.org/2001/XMLSchema" xmlns:xs="http://www.w3.org/2001/XMLSchema" xmlns:p="http://schemas.microsoft.com/office/2006/metadata/properties" xmlns:ns2="8bbd4995-53b7-43e2-b62f-10947586ac31" xmlns:ns3="a91dcf25-589c-47ad-853f-9cedf6096eb0" xmlns:ns4="e98eb068-246c-4450-85ee-2365918cef03" targetNamespace="http://schemas.microsoft.com/office/2006/metadata/properties" ma:root="true" ma:fieldsID="f8d259ff6b1b23d038527ed08351dacd" ns2:_="" ns3:_="" ns4:_="">
    <xsd:import namespace="8bbd4995-53b7-43e2-b62f-10947586ac31"/>
    <xsd:import namespace="a91dcf25-589c-47ad-853f-9cedf6096eb0"/>
    <xsd:import namespace="e98eb068-246c-4450-85ee-2365918cef03"/>
    <xsd:element name="properties">
      <xsd:complexType>
        <xsd:sequence>
          <xsd:element name="documentManagement">
            <xsd:complexType>
              <xsd:all>
                <xsd:element ref="ns2:ArchiveStatus" minOccurs="0"/>
                <xsd:element ref="ns2:CorpWorkflowApproval" minOccurs="0"/>
                <xsd:element ref="ns2:CorpWorkflowFeedback" minOccurs="0"/>
                <xsd:element ref="ns2:CorpSiteProjectNumber" minOccurs="0"/>
                <xsd:element ref="ns2:CorpSiteProjectName" minOccurs="0"/>
                <xsd:element ref="ns2:CorpSiteSubTitle" minOccurs="0"/>
                <xsd:element ref="ns2:CorpSiteAccess" minOccurs="0"/>
                <xsd:element ref="ns2:CorpSiteClassification" minOccurs="0"/>
                <xsd:element ref="ns2:CorpSiteTags" minOccurs="0"/>
                <xsd:element ref="ns2:CorpSiteProjectQA" minOccurs="0"/>
                <xsd:element ref="ns2:CorpSiteProjectOwner" minOccurs="0"/>
                <xsd:element ref="ns2:CorpSiteProjectLeader" minOccurs="0"/>
                <xsd:element ref="ns2:CorpSiteReportNumber" minOccurs="0"/>
                <xsd:element ref="ns2:CorpSiteISBN" minOccurs="0"/>
                <xsd:element ref="ns2:CorpSiteCoAuthors" minOccurs="0"/>
                <xsd:element ref="ns2:CorpSiteRecipientCompany" minOccurs="0"/>
                <xsd:element ref="ns2:CorpSiteRecipientPerson" minOccurs="0"/>
                <xsd:element ref="ns2:CorpSiteOurRef" minOccurs="0"/>
                <xsd:element ref="ns2:CorpSiteDocumentAuthor" minOccurs="0"/>
                <xsd:element ref="ns2:CorpSiteZipAddress" minOccurs="0"/>
                <xsd:element ref="ns2:CorpSiteZipContact" minOccurs="0"/>
                <xsd:element ref="ns2:CorpSiteVATNumber" minOccurs="0"/>
                <xsd:element ref="ns2:CorpSiteInstituteEmail" minOccurs="0"/>
                <xsd:element ref="ns2:CorpDocPageClassificationNbNo" minOccurs="0"/>
                <xsd:element ref="ns2:CorpDocClassificationEnUs" minOccurs="0"/>
                <xsd:element ref="ns2:CorpDocPageClassificationEnUs" minOccurs="0"/>
                <xsd:element ref="ns2:CorpDocClassificationNbNo" minOccurs="0"/>
                <xsd:element ref="ns2:CorpSiteInstituteEnUs" minOccurs="0"/>
                <xsd:element ref="ns2:CorpSiteInstitutePhone" minOccurs="0"/>
                <xsd:element ref="ns2:CorpSiteDocLanguage" minOccurs="0"/>
                <xsd:element ref="ns2:CorpDocInstitute" minOccurs="0"/>
                <xsd:element ref="ns2:CorpDocVersion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d4995-53b7-43e2-b62f-10947586ac31" elementFormDefault="qualified">
    <xsd:import namespace="http://schemas.microsoft.com/office/2006/documentManagement/types"/>
    <xsd:import namespace="http://schemas.microsoft.com/office/infopath/2007/PartnerControls"/>
    <xsd:element name="ArchiveStatus" ma:index="8" nillable="true" ma:displayName="Archive Status" ma:internalName="ArchiveStatus">
      <xsd:simpleType>
        <xsd:restriction base="dms:Text">
          <xsd:maxLength value="255"/>
        </xsd:restriction>
      </xsd:simpleType>
    </xsd:element>
    <xsd:element name="CorpWorkflowApproval" ma:index="9" nillable="true" ma:displayName="Approval Status" ma:internalName="CorpWorkflowApproval">
      <xsd:simpleType>
        <xsd:restriction base="dms:Text">
          <xsd:maxLength value="255"/>
        </xsd:restriction>
      </xsd:simpleType>
    </xsd:element>
    <xsd:element name="CorpWorkflowFeedback" ma:index="10" nillable="true" ma:displayName="Reviewal Status" ma:internalName="CorpWorkflowFeedback">
      <xsd:simpleType>
        <xsd:restriction base="dms:Text">
          <xsd:maxLength value="255"/>
        </xsd:restriction>
      </xsd:simpleType>
    </xsd:element>
    <xsd:element name="CorpSiteProjectNumber" ma:index="11" nillable="true" ma:displayName="Project Number" ma:default="" ma:internalName="CorpSiteProjectNumber">
      <xsd:simpleType>
        <xsd:restriction base="dms:Text">
          <xsd:maxLength value="255"/>
        </xsd:restriction>
      </xsd:simpleType>
    </xsd:element>
    <xsd:element name="CorpSiteProjectName" ma:index="12" nillable="true" ma:displayName="Project Name" ma:internalName="CorpSiteProjectName">
      <xsd:simpleType>
        <xsd:restriction base="dms:Text">
          <xsd:maxLength value="255"/>
        </xsd:restriction>
      </xsd:simpleType>
    </xsd:element>
    <xsd:element name="CorpSiteSubTitle" ma:index="13" nillable="true" ma:displayName="Sub Title" ma:internalName="CorpSiteSubTitle">
      <xsd:simpleType>
        <xsd:restriction base="dms:Text">
          <xsd:maxLength value="255"/>
        </xsd:restriction>
      </xsd:simpleType>
    </xsd:element>
    <xsd:element name="CorpSiteAccess" ma:index="14" nillable="true" ma:displayName="Access level" ma:default="Kun navngitte medlemmer" ma:format="Dropdown" ma:internalName="CorpSiteAccess">
      <xsd:simpleType>
        <xsd:restriction base="dms:Choice">
          <xsd:enumeration value="Kun navngitte medlemmer"/>
          <xsd:enumeration value="SINTEF"/>
          <xsd:enumeration value="Institutt"/>
          <xsd:enumeration value="Avdeling"/>
          <xsd:maxLength value="255"/>
        </xsd:restriction>
      </xsd:simpleType>
    </xsd:element>
    <xsd:element name="CorpSiteClassification" ma:index="15" nillable="true" ma:displayName="Classification" ma:default="Åpen" ma:internalName="CorpSiteClassification">
      <xsd:simpleType>
        <xsd:restriction base="dms:Choice">
          <xsd:enumeration value="Åpen"/>
          <xsd:enumeration value="Fortrolig"/>
          <xsd:enumeration value="Strengt fortrolig"/>
          <xsd:maxLength value="255"/>
        </xsd:restriction>
      </xsd:simpleType>
    </xsd:element>
    <xsd:element name="CorpSiteTags" ma:index="16" nillable="true" ma:displayName="Tags" ma:internalName="CorpSiteTags">
      <xsd:simpleType>
        <xsd:restriction base="dms:Text">
          <xsd:maxLength value="255"/>
        </xsd:restriction>
      </xsd:simpleType>
    </xsd:element>
    <xsd:element name="CorpSiteProjectQA" ma:index="17" nillable="true" ma:displayName="QA" ma:list="UserInfo" ma:SharePointGroup="0" ma:internalName="CorpSiteProjectQA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ProjectOwner" ma:index="18" nillable="true" ma:displayName="Project Owner" ma:list="UserInfo" ma:SharePointGroup="0" ma:internalName="CorpSiteProject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ProjectLeader" ma:index="19" nillable="true" ma:displayName="Project Leader" ma:list="UserInfo" ma:SharePointGroup="0" ma:internalName="CorpSiteProjectLead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ReportNumber" ma:index="20" nillable="true" ma:displayName="Report Number" ma:internalName="CorpSiteReportNumber">
      <xsd:simpleType>
        <xsd:restriction base="dms:Text">
          <xsd:maxLength value="255"/>
        </xsd:restriction>
      </xsd:simpleType>
    </xsd:element>
    <xsd:element name="CorpSiteISBN" ma:index="21" nillable="true" ma:displayName="ISBN" ma:internalName="CorpSiteISBN">
      <xsd:simpleType>
        <xsd:restriction base="dms:Text">
          <xsd:maxLength value="255"/>
        </xsd:restriction>
      </xsd:simpleType>
    </xsd:element>
    <xsd:element name="CorpSiteCoAuthors" ma:index="22" nillable="true" ma:displayName="Co Authors" ma:internalName="CorpSiteCoAuthors">
      <xsd:simpleType>
        <xsd:restriction base="dms:Text">
          <xsd:maxLength value="255"/>
        </xsd:restriction>
      </xsd:simpleType>
    </xsd:element>
    <xsd:element name="CorpSiteRecipientCompany" ma:index="23" nillable="true" ma:displayName="Recipient Company" ma:internalName="CorpSiteRecipientCompany">
      <xsd:simpleType>
        <xsd:restriction base="dms:Text">
          <xsd:maxLength value="255"/>
        </xsd:restriction>
      </xsd:simpleType>
    </xsd:element>
    <xsd:element name="CorpSiteRecipientPerson" ma:index="24" nillable="true" ma:displayName="Recipient Person" ma:internalName="CorpSiteRecipientPerson">
      <xsd:simpleType>
        <xsd:restriction base="dms:Text">
          <xsd:maxLength value="255"/>
        </xsd:restriction>
      </xsd:simpleType>
    </xsd:element>
    <xsd:element name="CorpSiteOurRef" ma:index="25" nillable="true" ma:displayName="Our Ref" ma:internalName="CorpSiteOurRef">
      <xsd:simpleType>
        <xsd:restriction base="dms:Text">
          <xsd:maxLength value="255"/>
        </xsd:restriction>
      </xsd:simpleType>
    </xsd:element>
    <xsd:element name="CorpSiteDocumentAuthor" ma:index="26" nillable="true" ma:displayName="Document Author" ma:internalName="CorpSiteDocument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ZipAddress" ma:index="27" nillable="true" ma:displayName="Address" ma:internalName="CorpSiteZipAddress">
      <xsd:simpleType>
        <xsd:restriction base="dms:Note">
          <xsd:maxLength value="255"/>
        </xsd:restriction>
      </xsd:simpleType>
    </xsd:element>
    <xsd:element name="CorpSiteZipContact" ma:index="28" nillable="true" ma:displayName="Contact" ma:internalName="CorpSiteZipContact">
      <xsd:simpleType>
        <xsd:restriction base="dms:Note">
          <xsd:maxLength value="255"/>
        </xsd:restriction>
      </xsd:simpleType>
    </xsd:element>
    <xsd:element name="CorpSiteVATNumber" ma:index="29" nillable="true" ma:displayName="VAT Number" ma:internalName="CorpSiteVATNumber">
      <xsd:simpleType>
        <xsd:restriction base="dms:Text">
          <xsd:maxLength value="255"/>
        </xsd:restriction>
      </xsd:simpleType>
    </xsd:element>
    <xsd:element name="CorpSiteInstituteEmail" ma:index="30" nillable="true" ma:displayName="Email Institute" ma:internalName="CorpSiteInstituteEmail">
      <xsd:simpleType>
        <xsd:restriction base="dms:Text">
          <xsd:maxLength value="255"/>
        </xsd:restriction>
      </xsd:simpleType>
    </xsd:element>
    <xsd:element name="CorpDocPageClassificationNbNo" ma:index="31" nillable="true" ma:displayName="Gradering Denne Siden" ma:default="Åpen" ma:internalName="CorpDocPageClassificationNbNo">
      <xsd:simpleType>
        <xsd:restriction base="dms:Choice">
          <xsd:enumeration value="Åpen"/>
          <xsd:enumeration value="Intern"/>
          <xsd:enumeration value="Fortrolig"/>
          <xsd:enumeration value="Strengt fortrolig"/>
          <xsd:maxLength value="255"/>
        </xsd:restriction>
      </xsd:simpleType>
    </xsd:element>
    <xsd:element name="CorpDocClassificationEnUs" ma:index="32" nillable="true" ma:displayName="Classification" ma:default="Unrestricted" ma:internalName="CorpDocClassificationEnUs">
      <xsd:simpleType>
        <xsd:restriction base="dms:Choice">
          <xsd:enumeration value="Unrestricted"/>
          <xsd:enumeration value="Internal"/>
          <xsd:enumeration value="Restricted"/>
          <xsd:enumeration value="Confidential"/>
          <xsd:maxLength value="255"/>
        </xsd:restriction>
      </xsd:simpleType>
    </xsd:element>
    <xsd:element name="CorpDocPageClassificationEnUs" ma:index="33" nillable="true" ma:displayName="Classification This Page" ma:default="Unrestricted" ma:internalName="CorpDocPageClassificationEnUs">
      <xsd:simpleType>
        <xsd:restriction base="dms:Choice">
          <xsd:enumeration value="Unrestricted"/>
          <xsd:enumeration value="Internal"/>
          <xsd:enumeration value="Restricted"/>
          <xsd:enumeration value="Confidential"/>
          <xsd:maxLength value="255"/>
        </xsd:restriction>
      </xsd:simpleType>
    </xsd:element>
    <xsd:element name="CorpDocClassificationNbNo" ma:index="34" nillable="true" ma:displayName="Gradering" ma:default="Åpen" ma:internalName="CorpDocClassificationNbNo">
      <xsd:simpleType>
        <xsd:restriction base="dms:Choice">
          <xsd:enumeration value="Åpen"/>
          <xsd:enumeration value="Intern"/>
          <xsd:enumeration value="Fortrolig"/>
          <xsd:enumeration value="Strengt fortrolig"/>
          <xsd:maxLength value="255"/>
        </xsd:restriction>
      </xsd:simpleType>
    </xsd:element>
    <xsd:element name="CorpSiteInstituteEnUs" ma:index="35" nillable="true" ma:displayName="InstituteEng" ma:internalName="CorpSiteInstituteEnUs">
      <xsd:simpleType>
        <xsd:restriction base="dms:Text">
          <xsd:maxLength value="255"/>
        </xsd:restriction>
      </xsd:simpleType>
    </xsd:element>
    <xsd:element name="CorpSiteInstitutePhone" ma:index="36" nillable="true" ma:displayName="Phone Instutute" ma:internalName="CorpSiteInstitutePhone">
      <xsd:simpleType>
        <xsd:restriction base="dms:Text">
          <xsd:maxLength value="255"/>
        </xsd:restriction>
      </xsd:simpleType>
    </xsd:element>
    <xsd:element name="CorpSiteDocLanguage" ma:index="37" nillable="true" ma:displayName="Language" ma:internalName="CorpSiteDocLanguage">
      <xsd:simpleType>
        <xsd:restriction base="dms:Text">
          <xsd:maxLength value="255"/>
        </xsd:restriction>
      </xsd:simpleType>
    </xsd:element>
    <xsd:element name="CorpDocInstitute" ma:index="38" nillable="true" ma:displayName="Institute" ma:internalName="CorpDocInstitute">
      <xsd:simpleType>
        <xsd:restriction base="dms:Text">
          <xsd:maxLength value="255"/>
        </xsd:restriction>
      </xsd:simpleType>
    </xsd:element>
    <xsd:element name="CorpDocVersion" ma:index="39" nillable="true" ma:displayName="Version" ma:internalName="CorpDocVers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dcf25-589c-47ad-853f-9cedf6096e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4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46" nillable="true" ma:displayName="Tags" ma:internalName="MediaServiceAutoTags" ma:readOnly="true">
      <xsd:simpleType>
        <xsd:restriction base="dms:Text"/>
      </xsd:simpleType>
    </xsd:element>
    <xsd:element name="MediaServiceOCR" ma:index="4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52" nillable="true" ma:taxonomy="true" ma:internalName="lcf76f155ced4ddcb4097134ff3c332f" ma:taxonomyFieldName="MediaServiceImageTags" ma:displayName="Image Tags" ma:readOnly="false" ma:fieldId="{5cf76f15-5ced-4ddc-b409-7134ff3c332f}" ma:taxonomyMulti="true" ma:sspId="322a372c-f9c2-4fd8-9939-aea158435b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5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55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5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8eb068-246c-4450-85ee-2365918cef03" elementFormDefault="qualified">
    <xsd:import namespace="http://schemas.microsoft.com/office/2006/documentManagement/types"/>
    <xsd:import namespace="http://schemas.microsoft.com/office/infopath/2007/PartnerControls"/>
    <xsd:element name="SharedWithUsers" ma:index="4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53" nillable="true" ma:displayName="Taxonomy Catch All Column" ma:hidden="true" ma:list="{834f76dd-4c35-4d43-b20a-2c355af537ab}" ma:internalName="TaxCatchAll" ma:showField="CatchAllData" ma:web="e98eb068-246c-4450-85ee-2365918cef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0F4C3F-95CA-4D5B-A1A3-8A8305E76B37}">
  <ds:schemaRefs>
    <ds:schemaRef ds:uri="http://purl.org/dc/elements/1.1/"/>
    <ds:schemaRef ds:uri="a91dcf25-589c-47ad-853f-9cedf6096eb0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98eb068-246c-4450-85ee-2365918cef03"/>
    <ds:schemaRef ds:uri="8bbd4995-53b7-43e2-b62f-10947586ac3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C68D1D-FA37-4CA8-A108-89CCD96D44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4187E6-15E4-46B7-9A52-0C5B26588171}">
  <ds:schemaRefs>
    <ds:schemaRef ds:uri="8bbd4995-53b7-43e2-b62f-10947586ac31"/>
    <ds:schemaRef ds:uri="a91dcf25-589c-47ad-853f-9cedf6096eb0"/>
    <ds:schemaRef ds:uri="e98eb068-246c-4450-85ee-2365918cef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CCUS ZEN - presentation Template</Template>
  <TotalTime>110</TotalTime>
  <Words>1172</Words>
  <Application>Microsoft Office PowerPoint</Application>
  <PresentationFormat>Widescreen</PresentationFormat>
  <Paragraphs>331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Apple Symbols</vt:lpstr>
      <vt:lpstr>Arial</vt:lpstr>
      <vt:lpstr>Avenir Book</vt:lpstr>
      <vt:lpstr>Calibri</vt:lpstr>
      <vt:lpstr>Times New Roman</vt:lpstr>
      <vt:lpstr>Wingdings</vt:lpstr>
      <vt:lpstr>Office Theme</vt:lpstr>
      <vt:lpstr>Identification of promising CCUS clusters 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Identification of promising CCUS clusters in the Baltic and Mediterranean regions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Cathrine Ringstad</dc:creator>
  <cp:lastModifiedBy>Alla Šogenova</cp:lastModifiedBy>
  <cp:revision>11</cp:revision>
  <dcterms:created xsi:type="dcterms:W3CDTF">2023-04-30T09:55:06Z</dcterms:created>
  <dcterms:modified xsi:type="dcterms:W3CDTF">2023-05-19T15:49:42Z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0x01010031B82B69D2361148B4D8F7EC156802130800324407FBFFB00446BB254571906E460F</vt:lpwstr>
  </property>
  <property fmtid="{D5CDD505-2E9C-101B-9397-08002B2CF9AE}" pid="3" name="MediaServiceImageTags">
    <vt:lpwstr/>
  </property>
</Properties>
</file>