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90" r:id="rId5"/>
    <p:sldId id="304" r:id="rId6"/>
    <p:sldId id="348" r:id="rId7"/>
    <p:sldId id="349" r:id="rId8"/>
    <p:sldId id="352" r:id="rId9"/>
    <p:sldId id="353" r:id="rId10"/>
    <p:sldId id="354" r:id="rId11"/>
    <p:sldId id="351" r:id="rId12"/>
    <p:sldId id="355" r:id="rId13"/>
    <p:sldId id="356" r:id="rId14"/>
    <p:sldId id="357" r:id="rId15"/>
    <p:sldId id="301" r:id="rId16"/>
    <p:sldId id="322" r:id="rId17"/>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7B1C"/>
    <a:srgbClr val="C7C7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2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9C3D898-583B-4AC3-8379-DE732F81E886}" type="datetimeFigureOut">
              <a:rPr lang="fr-FR" smtClean="0"/>
              <a:t>22/05/2023</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DE5EFEB-E5DA-41EE-93DF-F11CDADEA48F}" type="slidenum">
              <a:rPr lang="fr-FR" smtClean="0"/>
              <a:t>‹N°›</a:t>
            </a:fld>
            <a:endParaRPr lang="fr-FR"/>
          </a:p>
        </p:txBody>
      </p:sp>
    </p:spTree>
    <p:extLst>
      <p:ext uri="{BB962C8B-B14F-4D97-AF65-F5344CB8AC3E}">
        <p14:creationId xmlns:p14="http://schemas.microsoft.com/office/powerpoint/2010/main" val="850159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smtClean="0"/>
              <a:t>The dot points</a:t>
            </a:r>
            <a:r>
              <a:rPr lang="en-US" baseline="0" noProof="0" dirty="0" smtClean="0"/>
              <a:t> here represent the calculated values but also the experimental ones, on x we have T and for Y pressure and the three figures are for different hydrogen mole fractions 2%, 7,5% and 10%.</a:t>
            </a:r>
          </a:p>
          <a:p>
            <a:r>
              <a:rPr lang="en-US" baseline="0" noProof="0" dirty="0" smtClean="0"/>
              <a:t> we can note that  for GERG the highest error is really located around “the critical point of the CO2” but with increasing pressure? </a:t>
            </a:r>
          </a:p>
          <a:p>
            <a:endParaRPr lang="en-US" noProof="0" dirty="0"/>
          </a:p>
        </p:txBody>
      </p:sp>
      <p:sp>
        <p:nvSpPr>
          <p:cNvPr id="4" name="Espace réservé du numéro de diapositive 3"/>
          <p:cNvSpPr>
            <a:spLocks noGrp="1"/>
          </p:cNvSpPr>
          <p:nvPr>
            <p:ph type="sldNum" sz="quarter" idx="10"/>
          </p:nvPr>
        </p:nvSpPr>
        <p:spPr/>
        <p:txBody>
          <a:bodyPr/>
          <a:lstStyle/>
          <a:p>
            <a:fld id="{BA5333F5-0E0A-43F8-BA30-C264E9FF60EE}" type="slidenum">
              <a:rPr lang="fr-FR" smtClean="0"/>
              <a:t>5</a:t>
            </a:fld>
            <a:endParaRPr lang="fr-FR"/>
          </a:p>
        </p:txBody>
      </p:sp>
    </p:spTree>
    <p:extLst>
      <p:ext uri="{BB962C8B-B14F-4D97-AF65-F5344CB8AC3E}">
        <p14:creationId xmlns:p14="http://schemas.microsoft.com/office/powerpoint/2010/main" val="2158772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noProof="0" dirty="0" err="1" smtClean="0"/>
              <a:t>Whereas</a:t>
            </a:r>
            <a:r>
              <a:rPr lang="fr-FR" noProof="0" dirty="0" smtClean="0"/>
              <a:t> for</a:t>
            </a:r>
            <a:r>
              <a:rPr lang="fr-FR" baseline="0" noProof="0" dirty="0" smtClean="0"/>
              <a:t> the </a:t>
            </a:r>
            <a:r>
              <a:rPr lang="fr-FR" baseline="0" noProof="0" dirty="0" err="1" smtClean="0"/>
              <a:t>cubic</a:t>
            </a:r>
            <a:r>
              <a:rPr lang="fr-FR" baseline="0" noProof="0" dirty="0" smtClean="0"/>
              <a:t> </a:t>
            </a:r>
            <a:r>
              <a:rPr lang="fr-FR" baseline="0" noProof="0" dirty="0" err="1" smtClean="0"/>
              <a:t>EoS</a:t>
            </a:r>
            <a:r>
              <a:rPr lang="fr-FR" baseline="0" noProof="0" dirty="0" smtClean="0"/>
              <a:t> PR </a:t>
            </a:r>
            <a:r>
              <a:rPr lang="fr-FR" baseline="0" noProof="0" dirty="0" err="1" smtClean="0"/>
              <a:t>using</a:t>
            </a:r>
            <a:r>
              <a:rPr lang="fr-FR" baseline="0" noProof="0" dirty="0" smtClean="0"/>
              <a:t> the translation volume of </a:t>
            </a:r>
            <a:r>
              <a:rPr lang="fr-FR" baseline="0" noProof="0" dirty="0" err="1" smtClean="0"/>
              <a:t>peneloux</a:t>
            </a:r>
            <a:r>
              <a:rPr lang="fr-FR" baseline="0" noProof="0" dirty="0" smtClean="0"/>
              <a:t> ,the </a:t>
            </a:r>
            <a:r>
              <a:rPr lang="en-US" baseline="0" noProof="0" dirty="0" smtClean="0"/>
              <a:t>error is distributed over a wider range of temperature and pressure </a:t>
            </a:r>
            <a:endParaRPr lang="en-US" noProof="0" dirty="0"/>
          </a:p>
        </p:txBody>
      </p:sp>
      <p:sp>
        <p:nvSpPr>
          <p:cNvPr id="4" name="Espace réservé du numéro de diapositive 3"/>
          <p:cNvSpPr>
            <a:spLocks noGrp="1"/>
          </p:cNvSpPr>
          <p:nvPr>
            <p:ph type="sldNum" sz="quarter" idx="10"/>
          </p:nvPr>
        </p:nvSpPr>
        <p:spPr/>
        <p:txBody>
          <a:bodyPr/>
          <a:lstStyle/>
          <a:p>
            <a:fld id="{BA5333F5-0E0A-43F8-BA30-C264E9FF60EE}" type="slidenum">
              <a:rPr lang="fr-FR" smtClean="0"/>
              <a:t>6</a:t>
            </a:fld>
            <a:endParaRPr lang="fr-FR"/>
          </a:p>
        </p:txBody>
      </p:sp>
    </p:spTree>
    <p:extLst>
      <p:ext uri="{BB962C8B-B14F-4D97-AF65-F5344CB8AC3E}">
        <p14:creationId xmlns:p14="http://schemas.microsoft.com/office/powerpoint/2010/main" val="774047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smtClean="0"/>
              <a:t>The same interpretation</a:t>
            </a:r>
            <a:r>
              <a:rPr lang="en-US" baseline="0" noProof="0" dirty="0" smtClean="0"/>
              <a:t> is applied to SRK</a:t>
            </a:r>
          </a:p>
          <a:p>
            <a:r>
              <a:rPr lang="en-US" baseline="0" noProof="0" dirty="0" smtClean="0"/>
              <a:t>The choice here is between cubic EoS with average results at the overall or being more specific but with high located error,</a:t>
            </a:r>
          </a:p>
          <a:p>
            <a:r>
              <a:rPr lang="en-US" baseline="0" noProof="0" dirty="0" smtClean="0"/>
              <a:t>Now besides the discussion about the different EoS, it is also valuable to discuss the phases evolution. Here we notice that the diphasic zone exhibit higher pressure for increasing hydrogen fraction</a:t>
            </a:r>
          </a:p>
        </p:txBody>
      </p:sp>
      <p:sp>
        <p:nvSpPr>
          <p:cNvPr id="4" name="Espace réservé du numéro de diapositive 3"/>
          <p:cNvSpPr>
            <a:spLocks noGrp="1"/>
          </p:cNvSpPr>
          <p:nvPr>
            <p:ph type="sldNum" sz="quarter" idx="10"/>
          </p:nvPr>
        </p:nvSpPr>
        <p:spPr/>
        <p:txBody>
          <a:bodyPr/>
          <a:lstStyle/>
          <a:p>
            <a:fld id="{BA5333F5-0E0A-43F8-BA30-C264E9FF60EE}" type="slidenum">
              <a:rPr lang="fr-FR" smtClean="0"/>
              <a:t>7</a:t>
            </a:fld>
            <a:endParaRPr lang="fr-FR"/>
          </a:p>
        </p:txBody>
      </p:sp>
    </p:spTree>
    <p:extLst>
      <p:ext uri="{BB962C8B-B14F-4D97-AF65-F5344CB8AC3E}">
        <p14:creationId xmlns:p14="http://schemas.microsoft.com/office/powerpoint/2010/main" val="677626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p:spTree>
      <p:nvGrpSpPr>
        <p:cNvPr id="1" name=""/>
        <p:cNvGrpSpPr/>
        <p:nvPr/>
      </p:nvGrpSpPr>
      <p:grpSpPr>
        <a:xfrm>
          <a:off x="0" y="0"/>
          <a:ext cx="0" cy="0"/>
          <a:chOff x="0" y="0"/>
          <a:chExt cx="0" cy="0"/>
        </a:xfrm>
      </p:grpSpPr>
      <p:sp>
        <p:nvSpPr>
          <p:cNvPr id="2" name="Espace réservé du numéro de diapositive 3">
            <a:extLst>
              <a:ext uri="{FF2B5EF4-FFF2-40B4-BE49-F238E27FC236}">
                <a16:creationId xmlns:a16="http://schemas.microsoft.com/office/drawing/2014/main" id="{75F36785-ECEB-4602-B519-97E502E1764C}"/>
              </a:ext>
            </a:extLst>
          </p:cNvPr>
          <p:cNvSpPr>
            <a:spLocks noGrp="1"/>
          </p:cNvSpPr>
          <p:nvPr>
            <p:ph type="sldNum" sz="quarter" idx="4"/>
          </p:nvPr>
        </p:nvSpPr>
        <p:spPr>
          <a:xfrm>
            <a:off x="4724400" y="6311900"/>
            <a:ext cx="2743200" cy="365125"/>
          </a:xfrm>
          <a:prstGeom prst="rect">
            <a:avLst/>
          </a:prstGeom>
        </p:spPr>
        <p:txBody>
          <a:bodyPr/>
          <a:lstStyle>
            <a:lvl1pPr>
              <a:defRPr/>
            </a:lvl1pPr>
          </a:lstStyle>
          <a:p>
            <a:pPr algn="ctr"/>
            <a:fld id="{F350894E-0509-424B-B937-9012733DE64A}" type="slidenum">
              <a:rPr lang="fr-FR" sz="1200" smtClean="0">
                <a:solidFill>
                  <a:schemeClr val="bg1">
                    <a:lumMod val="50000"/>
                  </a:schemeClr>
                </a:solidFill>
              </a:rPr>
              <a:pPr algn="ctr"/>
              <a:t>‹N°›</a:t>
            </a:fld>
            <a:endParaRPr lang="fr-FR" sz="1200" dirty="0">
              <a:solidFill>
                <a:schemeClr val="bg1">
                  <a:lumMod val="50000"/>
                </a:schemeClr>
              </a:solidFill>
            </a:endParaRPr>
          </a:p>
        </p:txBody>
      </p:sp>
    </p:spTree>
    <p:extLst>
      <p:ext uri="{BB962C8B-B14F-4D97-AF65-F5344CB8AC3E}">
        <p14:creationId xmlns:p14="http://schemas.microsoft.com/office/powerpoint/2010/main" val="188330099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24000" y="3602038"/>
            <a:ext cx="9144000" cy="1655762"/>
          </a:xfrm>
        </p:spPr>
        <p:txBody>
          <a:bodyPr>
            <a:normAutofit/>
          </a:bodyPr>
          <a:lstStyle>
            <a:lvl1pPr marL="0" indent="0" algn="ctr">
              <a:buNone/>
              <a:defRPr sz="1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p>
        </p:txBody>
      </p:sp>
      <p:sp>
        <p:nvSpPr>
          <p:cNvPr id="4" name="Espace réservé de la date 3"/>
          <p:cNvSpPr>
            <a:spLocks noGrp="1"/>
          </p:cNvSpPr>
          <p:nvPr>
            <p:ph type="dt" sz="half" idx="10"/>
          </p:nvPr>
        </p:nvSpPr>
        <p:spPr/>
        <p:txBody>
          <a:bodyPr/>
          <a:lstStyle/>
          <a:p>
            <a:fld id="{925F8008-0C08-40BB-BD16-089DACFA4671}" type="datetimeFigureOut">
              <a:rPr lang="fr-FR" smtClean="0"/>
              <a:t>22/05/2023</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2" name="Titre 1"/>
          <p:cNvSpPr>
            <a:spLocks noGrp="1"/>
          </p:cNvSpPr>
          <p:nvPr>
            <p:ph type="ctrTitle"/>
          </p:nvPr>
        </p:nvSpPr>
        <p:spPr>
          <a:xfrm>
            <a:off x="1369017" y="377805"/>
            <a:ext cx="9144000" cy="751668"/>
          </a:xfrm>
        </p:spPr>
        <p:txBody>
          <a:bodyPr anchor="b">
            <a:normAutofit/>
          </a:bodyPr>
          <a:lstStyle>
            <a:lvl1pPr algn="ctr">
              <a:defRPr sz="3600"/>
            </a:lvl1pPr>
          </a:lstStyle>
          <a:p>
            <a:r>
              <a:rPr lang="fr-FR" dirty="0"/>
              <a:t>Modifiez le style du titre</a:t>
            </a:r>
          </a:p>
        </p:txBody>
      </p:sp>
    </p:spTree>
    <p:extLst>
      <p:ext uri="{BB962C8B-B14F-4D97-AF65-F5344CB8AC3E}">
        <p14:creationId xmlns:p14="http://schemas.microsoft.com/office/powerpoint/2010/main" val="1250355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04/04/2023</a:t>
            </a:r>
            <a:endParaRPr lang="fr-FR" dirty="0"/>
          </a:p>
        </p:txBody>
      </p:sp>
      <p:sp>
        <p:nvSpPr>
          <p:cNvPr id="6" name="Espace réservé du numéro de diapositive 5"/>
          <p:cNvSpPr>
            <a:spLocks noGrp="1"/>
          </p:cNvSpPr>
          <p:nvPr>
            <p:ph type="sldNum" sz="quarter" idx="12"/>
          </p:nvPr>
        </p:nvSpPr>
        <p:spPr/>
        <p:txBody>
          <a:bodyPr/>
          <a:lstStyle/>
          <a:p>
            <a:fld id="{853FB0BF-518D-46A4-BF1D-C5DBE425FAC1}" type="slidenum">
              <a:rPr lang="fr-FR" smtClean="0"/>
              <a:t>‹N°›</a:t>
            </a:fld>
            <a:endParaRPr lang="fr-FR" dirty="0"/>
          </a:p>
        </p:txBody>
      </p:sp>
    </p:spTree>
    <p:extLst>
      <p:ext uri="{BB962C8B-B14F-4D97-AF65-F5344CB8AC3E}">
        <p14:creationId xmlns:p14="http://schemas.microsoft.com/office/powerpoint/2010/main" val="88910290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numéro de diapositive 3">
            <a:extLst>
              <a:ext uri="{FF2B5EF4-FFF2-40B4-BE49-F238E27FC236}">
                <a16:creationId xmlns:a16="http://schemas.microsoft.com/office/drawing/2014/main" id="{75F36785-ECEB-4602-B519-97E502E1764C}"/>
              </a:ext>
            </a:extLst>
          </p:cNvPr>
          <p:cNvSpPr>
            <a:spLocks noGrp="1"/>
          </p:cNvSpPr>
          <p:nvPr>
            <p:ph type="sldNum" sz="quarter" idx="4"/>
          </p:nvPr>
        </p:nvSpPr>
        <p:spPr>
          <a:xfrm>
            <a:off x="4724400" y="6311900"/>
            <a:ext cx="2743200" cy="365125"/>
          </a:xfrm>
          <a:prstGeom prst="rect">
            <a:avLst/>
          </a:prstGeom>
        </p:spPr>
        <p:txBody>
          <a:bodyPr/>
          <a:lstStyle>
            <a:lvl1pPr>
              <a:defRPr/>
            </a:lvl1pPr>
          </a:lstStyle>
          <a:p>
            <a:pPr algn="ctr"/>
            <a:fld id="{F350894E-0509-424B-B937-9012733DE64A}" type="slidenum">
              <a:rPr lang="fr-FR" sz="1200" smtClean="0">
                <a:solidFill>
                  <a:schemeClr val="bg1">
                    <a:lumMod val="50000"/>
                  </a:schemeClr>
                </a:solidFill>
              </a:rPr>
              <a:pPr algn="ctr"/>
              <a:t>‹N°›</a:t>
            </a:fld>
            <a:endParaRPr lang="fr-FR" sz="1200" dirty="0">
              <a:solidFill>
                <a:schemeClr val="bg1">
                  <a:lumMod val="50000"/>
                </a:schemeClr>
              </a:solidFill>
            </a:endParaRPr>
          </a:p>
        </p:txBody>
      </p:sp>
      <p:grpSp>
        <p:nvGrpSpPr>
          <p:cNvPr id="6" name="Groupe 5">
            <a:extLst>
              <a:ext uri="{FF2B5EF4-FFF2-40B4-BE49-F238E27FC236}">
                <a16:creationId xmlns:a16="http://schemas.microsoft.com/office/drawing/2014/main" id="{A53892A2-0590-4A0C-A108-40A58A9A0468}"/>
              </a:ext>
            </a:extLst>
          </p:cNvPr>
          <p:cNvGrpSpPr/>
          <p:nvPr userDrawn="1"/>
        </p:nvGrpSpPr>
        <p:grpSpPr>
          <a:xfrm>
            <a:off x="45508" y="5860141"/>
            <a:ext cx="11853669" cy="958744"/>
            <a:chOff x="45508" y="5860141"/>
            <a:chExt cx="11853669" cy="958744"/>
          </a:xfrm>
        </p:grpSpPr>
        <p:pic>
          <p:nvPicPr>
            <p:cNvPr id="7" name="Image 6">
              <a:extLst>
                <a:ext uri="{FF2B5EF4-FFF2-40B4-BE49-F238E27FC236}">
                  <a16:creationId xmlns:a16="http://schemas.microsoft.com/office/drawing/2014/main" id="{34D94C4E-E952-4AEB-B351-C8E2454188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08" y="6177827"/>
              <a:ext cx="3829805" cy="641058"/>
            </a:xfrm>
            <a:prstGeom prst="rect">
              <a:avLst/>
            </a:prstGeom>
          </p:spPr>
        </p:pic>
        <p:pic>
          <p:nvPicPr>
            <p:cNvPr id="8" name="Image 7">
              <a:extLst>
                <a:ext uri="{FF2B5EF4-FFF2-40B4-BE49-F238E27FC236}">
                  <a16:creationId xmlns:a16="http://schemas.microsoft.com/office/drawing/2014/main" id="{366418DB-408A-42EE-A743-6A34C6286A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0353" y="5860141"/>
              <a:ext cx="1988824" cy="868682"/>
            </a:xfrm>
            <a:prstGeom prst="rect">
              <a:avLst/>
            </a:prstGeom>
          </p:spPr>
        </p:pic>
      </p:grpSp>
    </p:spTree>
    <p:extLst>
      <p:ext uri="{BB962C8B-B14F-4D97-AF65-F5344CB8AC3E}">
        <p14:creationId xmlns:p14="http://schemas.microsoft.com/office/powerpoint/2010/main" val="889519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p:fade/>
  </p:transition>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em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26.png"/><Relationship Id="rId12"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17.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31.png"/><Relationship Id="rId12"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22.png"/><Relationship Id="rId5" Type="http://schemas.openxmlformats.org/officeDocument/2006/relationships/image" Target="../media/image26.png"/><Relationship Id="rId10" Type="http://schemas.openxmlformats.org/officeDocument/2006/relationships/image" Target="../media/image34.png"/><Relationship Id="rId4" Type="http://schemas.openxmlformats.org/officeDocument/2006/relationships/image" Target="../media/image25.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210544" cy="6862703"/>
          </a:xfrm>
          <a:prstGeom prst="rect">
            <a:avLst/>
          </a:prstGeom>
        </p:spPr>
      </p:pic>
      <p:sp>
        <p:nvSpPr>
          <p:cNvPr id="2" name="Espace réservé du numéro de diapositive 1"/>
          <p:cNvSpPr>
            <a:spLocks noGrp="1"/>
          </p:cNvSpPr>
          <p:nvPr>
            <p:ph type="sldNum" sz="quarter" idx="4"/>
          </p:nvPr>
        </p:nvSpPr>
        <p:spPr/>
        <p:txBody>
          <a:bodyPr/>
          <a:lstStyle/>
          <a:p>
            <a:pPr algn="ctr"/>
            <a:fld id="{F350894E-0509-424B-B937-9012733DE64A}" type="slidenum">
              <a:rPr lang="fr-FR" sz="1200" smtClean="0">
                <a:solidFill>
                  <a:schemeClr val="bg1">
                    <a:lumMod val="50000"/>
                  </a:schemeClr>
                </a:solidFill>
              </a:rPr>
              <a:pPr algn="ctr"/>
              <a:t>1</a:t>
            </a:fld>
            <a:endParaRPr lang="fr-FR" sz="1200" dirty="0">
              <a:solidFill>
                <a:schemeClr val="bg1">
                  <a:lumMod val="50000"/>
                </a:schemeClr>
              </a:solidFill>
            </a:endParaRPr>
          </a:p>
        </p:txBody>
      </p:sp>
      <p:sp>
        <p:nvSpPr>
          <p:cNvPr id="7" name="ZoneTexte 6">
            <a:extLst>
              <a:ext uri="{FF2B5EF4-FFF2-40B4-BE49-F238E27FC236}">
                <a16:creationId xmlns:a16="http://schemas.microsoft.com/office/drawing/2014/main" id="{9466F2AA-8AB1-46D9-9AE0-565677DE3FD0}"/>
              </a:ext>
            </a:extLst>
          </p:cNvPr>
          <p:cNvSpPr txBox="1"/>
          <p:nvPr/>
        </p:nvSpPr>
        <p:spPr>
          <a:xfrm>
            <a:off x="0" y="3399753"/>
            <a:ext cx="12192000" cy="1859685"/>
          </a:xfrm>
          <a:prstGeom prst="rect">
            <a:avLst/>
          </a:prstGeom>
          <a:solidFill>
            <a:schemeClr val="tx1">
              <a:alpha val="50000"/>
            </a:schemeClr>
          </a:solidFill>
          <a:ln>
            <a:noFill/>
          </a:ln>
        </p:spPr>
        <p:txBody>
          <a:bodyPr wrap="square" lIns="432000" tIns="288000" rIns="432000" bIns="144000" rtlCol="0">
            <a:spAutoFit/>
          </a:bodyPr>
          <a:lstStyle/>
          <a:p>
            <a:pPr>
              <a:lnSpc>
                <a:spcPts val="3700"/>
              </a:lnSpc>
            </a:pPr>
            <a:r>
              <a:rPr lang="en-US" sz="3200" b="1" cap="all" dirty="0">
                <a:solidFill>
                  <a:schemeClr val="bg1"/>
                </a:solidFill>
                <a:latin typeface="Arial" panose="020B0604020202020204" pitchFamily="34" charset="0"/>
                <a:cs typeface="Arial" panose="020B0604020202020204" pitchFamily="34" charset="0"/>
              </a:rPr>
              <a:t>Storing H2 in Aquifers using CO2 as Cushion Gas, the Thermodynamic Behavior of the System </a:t>
            </a:r>
            <a:endParaRPr lang="en-US" sz="3200" b="1" cap="all" dirty="0" smtClean="0">
              <a:solidFill>
                <a:schemeClr val="bg1"/>
              </a:solidFill>
              <a:latin typeface="Arial" panose="020B0604020202020204" pitchFamily="34" charset="0"/>
              <a:cs typeface="Arial" panose="020B0604020202020204" pitchFamily="34" charset="0"/>
            </a:endParaRPr>
          </a:p>
          <a:p>
            <a:pPr>
              <a:lnSpc>
                <a:spcPts val="3700"/>
              </a:lnSpc>
            </a:pPr>
            <a:r>
              <a:rPr lang="fr-FR" sz="2800" i="1" dirty="0" smtClean="0">
                <a:solidFill>
                  <a:schemeClr val="bg1"/>
                </a:solidFill>
                <a:latin typeface="Arial" panose="020B0604020202020204" pitchFamily="34" charset="0"/>
                <a:cs typeface="Arial" panose="020B0604020202020204" pitchFamily="34" charset="0"/>
              </a:rPr>
              <a:t>BEN </a:t>
            </a:r>
            <a:r>
              <a:rPr lang="fr-FR" sz="2800" i="1" dirty="0">
                <a:solidFill>
                  <a:schemeClr val="bg1"/>
                </a:solidFill>
                <a:latin typeface="Arial" panose="020B0604020202020204" pitchFamily="34" charset="0"/>
                <a:cs typeface="Arial" panose="020B0604020202020204" pitchFamily="34" charset="0"/>
              </a:rPr>
              <a:t>RHOUMA </a:t>
            </a:r>
            <a:r>
              <a:rPr lang="fr-FR" sz="2800" i="1" dirty="0" smtClean="0">
                <a:solidFill>
                  <a:schemeClr val="bg1"/>
                </a:solidFill>
                <a:latin typeface="Arial" panose="020B0604020202020204" pitchFamily="34" charset="0"/>
                <a:cs typeface="Arial" panose="020B0604020202020204" pitchFamily="34" charset="0"/>
              </a:rPr>
              <a:t>Sabrine – PhD candidate</a:t>
            </a:r>
            <a:endParaRPr lang="fr-FR" sz="2800" i="1" dirty="0">
              <a:solidFill>
                <a:schemeClr val="bg1"/>
              </a:solidFill>
              <a:latin typeface="Arial" panose="020B0604020202020204" pitchFamily="34" charset="0"/>
              <a:cs typeface="Arial" panose="020B0604020202020204" pitchFamily="34" charset="0"/>
            </a:endParaRPr>
          </a:p>
        </p:txBody>
      </p:sp>
      <p:pic>
        <p:nvPicPr>
          <p:cNvPr id="9" name="Image 8">
            <a:extLst>
              <a:ext uri="{FF2B5EF4-FFF2-40B4-BE49-F238E27FC236}">
                <a16:creationId xmlns:a16="http://schemas.microsoft.com/office/drawing/2014/main" id="{6044353C-06F5-467A-A406-BA6BD41C5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2435" y="163990"/>
            <a:ext cx="2616333" cy="1142767"/>
          </a:xfrm>
          <a:prstGeom prst="rect">
            <a:avLst/>
          </a:prstGeom>
        </p:spPr>
      </p:pic>
      <p:pic>
        <p:nvPicPr>
          <p:cNvPr id="11" name="Image 10"/>
          <p:cNvPicPr>
            <a:picLocks noChangeAspect="1"/>
          </p:cNvPicPr>
          <p:nvPr/>
        </p:nvPicPr>
        <p:blipFill>
          <a:blip r:embed="rId4"/>
          <a:stretch>
            <a:fillRect/>
          </a:stretch>
        </p:blipFill>
        <p:spPr>
          <a:xfrm>
            <a:off x="216603" y="159689"/>
            <a:ext cx="1287227" cy="1155403"/>
          </a:xfrm>
          <a:prstGeom prst="rect">
            <a:avLst/>
          </a:prstGeom>
        </p:spPr>
      </p:pic>
      <p:pic>
        <p:nvPicPr>
          <p:cNvPr id="10" name="Picture 8" descr="Offres d'emploi ouvertes au recrute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6322" y="6033540"/>
            <a:ext cx="1316514" cy="458188"/>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4179" y="5877924"/>
            <a:ext cx="1629787" cy="641050"/>
          </a:xfrm>
          <a:prstGeom prst="rect">
            <a:avLst/>
          </a:prstGeom>
        </p:spPr>
      </p:pic>
      <p:sp>
        <p:nvSpPr>
          <p:cNvPr id="13" name="Rectangle à coins arrondis 12"/>
          <p:cNvSpPr/>
          <p:nvPr/>
        </p:nvSpPr>
        <p:spPr>
          <a:xfrm>
            <a:off x="377424" y="6033540"/>
            <a:ext cx="1500514" cy="451573"/>
          </a:xfrm>
          <a:prstGeom prst="round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pic>
        <p:nvPicPr>
          <p:cNvPr id="14" name="Picture 2" descr="Université Côte d'Azu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306" y="6067733"/>
            <a:ext cx="1446423" cy="37008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à coins arrondis 14"/>
          <p:cNvSpPr/>
          <p:nvPr/>
        </p:nvSpPr>
        <p:spPr>
          <a:xfrm>
            <a:off x="8460030" y="5977255"/>
            <a:ext cx="1500514" cy="451573"/>
          </a:xfrm>
          <a:prstGeom prst="round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pic>
        <p:nvPicPr>
          <p:cNvPr id="16" name="Picture 2" descr="Terég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 t="21732" r="-2201" b="34985"/>
          <a:stretch/>
        </p:blipFill>
        <p:spPr bwMode="auto">
          <a:xfrm>
            <a:off x="8510480" y="5775729"/>
            <a:ext cx="1401881" cy="653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45966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a:xfrm>
            <a:off x="6478385" y="6255822"/>
            <a:ext cx="2743200" cy="365125"/>
          </a:xfrm>
        </p:spPr>
        <p:txBody>
          <a:bodyPr/>
          <a:lstStyle/>
          <a:p>
            <a:pPr algn="ctr"/>
            <a:fld id="{F350894E-0509-424B-B937-9012733DE64A}" type="slidenum">
              <a:rPr lang="fr-FR" sz="1200" smtClean="0">
                <a:solidFill>
                  <a:schemeClr val="bg1">
                    <a:lumMod val="50000"/>
                  </a:schemeClr>
                </a:solidFill>
              </a:rPr>
              <a:pPr algn="ctr"/>
              <a:t>10</a:t>
            </a:fld>
            <a:endParaRPr lang="fr-FR" sz="1200" dirty="0">
              <a:solidFill>
                <a:schemeClr val="bg1">
                  <a:lumMod val="50000"/>
                </a:schemeClr>
              </a:solidFill>
            </a:endParaRPr>
          </a:p>
        </p:txBody>
      </p:sp>
      <p:sp>
        <p:nvSpPr>
          <p:cNvPr id="3" name="ZoneTexte 2"/>
          <p:cNvSpPr txBox="1"/>
          <p:nvPr/>
        </p:nvSpPr>
        <p:spPr>
          <a:xfrm>
            <a:off x="2569677" y="1453961"/>
            <a:ext cx="2364986" cy="369332"/>
          </a:xfrm>
          <a:prstGeom prst="rect">
            <a:avLst/>
          </a:prstGeom>
          <a:noFill/>
        </p:spPr>
        <p:txBody>
          <a:bodyPr wrap="square" rtlCol="0">
            <a:spAutoFit/>
          </a:bodyPr>
          <a:lstStyle/>
          <a:p>
            <a:r>
              <a:rPr lang="fr-FR" dirty="0" smtClean="0"/>
              <a:t>CO</a:t>
            </a:r>
            <a:r>
              <a:rPr lang="fr-FR" baseline="-25000" dirty="0" smtClean="0"/>
              <a:t>2</a:t>
            </a:r>
            <a:r>
              <a:rPr lang="fr-FR" dirty="0" smtClean="0"/>
              <a:t> </a:t>
            </a:r>
            <a:r>
              <a:rPr lang="fr-FR" dirty="0" err="1"/>
              <a:t>g</a:t>
            </a:r>
            <a:r>
              <a:rPr lang="fr-FR" dirty="0" err="1" smtClean="0"/>
              <a:t>as</a:t>
            </a:r>
            <a:r>
              <a:rPr lang="fr-FR" dirty="0" smtClean="0"/>
              <a:t> mole fraction</a:t>
            </a:r>
            <a:endParaRPr lang="en-US" dirty="0"/>
          </a:p>
        </p:txBody>
      </p:sp>
      <p:sp>
        <p:nvSpPr>
          <p:cNvPr id="4" name="ZoneTexte 3"/>
          <p:cNvSpPr txBox="1"/>
          <p:nvPr/>
        </p:nvSpPr>
        <p:spPr>
          <a:xfrm>
            <a:off x="2569677" y="3194551"/>
            <a:ext cx="1967522" cy="646331"/>
          </a:xfrm>
          <a:prstGeom prst="rect">
            <a:avLst/>
          </a:prstGeom>
          <a:noFill/>
        </p:spPr>
        <p:txBody>
          <a:bodyPr wrap="square" rtlCol="0">
            <a:spAutoFit/>
          </a:bodyPr>
          <a:lstStyle/>
          <a:p>
            <a:r>
              <a:rPr lang="fr-FR" dirty="0" smtClean="0"/>
              <a:t>CO</a:t>
            </a:r>
            <a:r>
              <a:rPr lang="fr-FR" baseline="-25000" dirty="0" smtClean="0"/>
              <a:t>2</a:t>
            </a:r>
            <a:r>
              <a:rPr lang="fr-FR" dirty="0" smtClean="0"/>
              <a:t> </a:t>
            </a:r>
            <a:r>
              <a:rPr lang="fr-FR" dirty="0" err="1" smtClean="0"/>
              <a:t>liquid</a:t>
            </a:r>
            <a:r>
              <a:rPr lang="fr-FR" dirty="0" smtClean="0"/>
              <a:t> mole fraction</a:t>
            </a:r>
            <a:endParaRPr lang="en-US" dirty="0"/>
          </a:p>
        </p:txBody>
      </p:sp>
      <p:sp>
        <p:nvSpPr>
          <p:cNvPr id="5" name="ZoneTexte 4"/>
          <p:cNvSpPr txBox="1"/>
          <p:nvPr/>
        </p:nvSpPr>
        <p:spPr>
          <a:xfrm>
            <a:off x="2790151" y="5349499"/>
            <a:ext cx="2205707" cy="369332"/>
          </a:xfrm>
          <a:prstGeom prst="rect">
            <a:avLst/>
          </a:prstGeom>
          <a:noFill/>
        </p:spPr>
        <p:txBody>
          <a:bodyPr wrap="square" rtlCol="0">
            <a:spAutoFit/>
          </a:bodyPr>
          <a:lstStyle/>
          <a:p>
            <a:r>
              <a:rPr lang="fr-FR" dirty="0" smtClean="0"/>
              <a:t>H</a:t>
            </a:r>
            <a:r>
              <a:rPr lang="fr-FR" baseline="-25000" dirty="0" smtClean="0"/>
              <a:t>2</a:t>
            </a:r>
            <a:r>
              <a:rPr lang="fr-FR" dirty="0" smtClean="0"/>
              <a:t> </a:t>
            </a:r>
            <a:r>
              <a:rPr lang="fr-FR" dirty="0" err="1" smtClean="0"/>
              <a:t>Gas</a:t>
            </a:r>
            <a:r>
              <a:rPr lang="fr-FR" dirty="0" smtClean="0"/>
              <a:t> mole fraction</a:t>
            </a:r>
            <a:endParaRPr lang="en-US" dirty="0"/>
          </a:p>
        </p:txBody>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200" t="10958" r="49927" b="29655"/>
          <a:stretch/>
        </p:blipFill>
        <p:spPr>
          <a:xfrm>
            <a:off x="4444212" y="419012"/>
            <a:ext cx="4632290" cy="2120202"/>
          </a:xfrm>
          <a:prstGeom prst="rect">
            <a:avLst/>
          </a:prstGeom>
        </p:spPr>
      </p:pic>
      <p:sp>
        <p:nvSpPr>
          <p:cNvPr id="7" name="ZoneTexte 6"/>
          <p:cNvSpPr txBox="1"/>
          <p:nvPr/>
        </p:nvSpPr>
        <p:spPr>
          <a:xfrm>
            <a:off x="4678212" y="415310"/>
            <a:ext cx="927333" cy="261610"/>
          </a:xfrm>
          <a:prstGeom prst="rect">
            <a:avLst/>
          </a:prstGeom>
          <a:solidFill>
            <a:schemeClr val="bg1"/>
          </a:solidFill>
        </p:spPr>
        <p:txBody>
          <a:bodyPr wrap="square" rtlCol="0">
            <a:spAutoFit/>
          </a:bodyPr>
          <a:lstStyle/>
          <a:p>
            <a:pPr algn="ctr"/>
            <a:r>
              <a:rPr lang="en-US" sz="1100" dirty="0" smtClean="0"/>
              <a:t>Scenario</a:t>
            </a:r>
            <a:r>
              <a:rPr lang="fr-FR" sz="1100" dirty="0" smtClean="0"/>
              <a:t> 1</a:t>
            </a:r>
            <a:endParaRPr lang="en-US" sz="1100" dirty="0"/>
          </a:p>
        </p:txBody>
      </p:sp>
      <p:sp>
        <p:nvSpPr>
          <p:cNvPr id="8" name="ZoneTexte 7"/>
          <p:cNvSpPr txBox="1"/>
          <p:nvPr/>
        </p:nvSpPr>
        <p:spPr>
          <a:xfrm>
            <a:off x="6975091" y="411211"/>
            <a:ext cx="995439" cy="261610"/>
          </a:xfrm>
          <a:prstGeom prst="rect">
            <a:avLst/>
          </a:prstGeom>
          <a:solidFill>
            <a:schemeClr val="bg1"/>
          </a:solidFill>
        </p:spPr>
        <p:txBody>
          <a:bodyPr wrap="square" rtlCol="0">
            <a:spAutoFit/>
          </a:bodyPr>
          <a:lstStyle/>
          <a:p>
            <a:pPr algn="ctr"/>
            <a:r>
              <a:rPr lang="en-US" sz="1100" dirty="0" smtClean="0"/>
              <a:t>Scenario</a:t>
            </a:r>
            <a:r>
              <a:rPr lang="fr-FR" sz="1100" dirty="0" smtClean="0"/>
              <a:t> 2</a:t>
            </a:r>
            <a:endParaRPr lang="en-US" sz="1100" dirty="0"/>
          </a:p>
        </p:txBody>
      </p:sp>
      <p:pic>
        <p:nvPicPr>
          <p:cNvPr id="9" name="Image 8"/>
          <p:cNvPicPr>
            <a:picLocks noChangeAspect="1"/>
          </p:cNvPicPr>
          <p:nvPr/>
        </p:nvPicPr>
        <p:blipFill rotWithShape="1">
          <a:blip r:embed="rId3">
            <a:extLst>
              <a:ext uri="{28A0092B-C50C-407E-A947-70E740481C1C}">
                <a14:useLocalDpi xmlns:a14="http://schemas.microsoft.com/office/drawing/2010/main" val="0"/>
              </a:ext>
            </a:extLst>
          </a:blip>
          <a:srcRect t="14490" r="50227" b="28572"/>
          <a:stretch/>
        </p:blipFill>
        <p:spPr>
          <a:xfrm>
            <a:off x="4444212" y="4579474"/>
            <a:ext cx="4594828" cy="2020368"/>
          </a:xfrm>
          <a:prstGeom prst="rect">
            <a:avLst/>
          </a:prstGeom>
        </p:spPr>
      </p:pic>
      <p:pic>
        <p:nvPicPr>
          <p:cNvPr id="10" name="Espace réservé du contenu 9"/>
          <p:cNvPicPr>
            <a:picLocks noChangeAspect="1"/>
          </p:cNvPicPr>
          <p:nvPr/>
        </p:nvPicPr>
        <p:blipFill rotWithShape="1">
          <a:blip r:embed="rId4">
            <a:extLst>
              <a:ext uri="{28A0092B-C50C-407E-A947-70E740481C1C}">
                <a14:useLocalDpi xmlns:a14="http://schemas.microsoft.com/office/drawing/2010/main" val="0"/>
              </a:ext>
            </a:extLst>
          </a:blip>
          <a:srcRect t="15032" r="50257" b="29264"/>
          <a:stretch/>
        </p:blipFill>
        <p:spPr>
          <a:xfrm>
            <a:off x="4436895" y="2537728"/>
            <a:ext cx="4602145" cy="1980918"/>
          </a:xfrm>
          <a:prstGeom prst="rect">
            <a:avLst/>
          </a:prstGeom>
        </p:spPr>
      </p:pic>
      <p:pic>
        <p:nvPicPr>
          <p:cNvPr id="11" name="Image 10"/>
          <p:cNvPicPr>
            <a:picLocks noChangeAspect="1"/>
          </p:cNvPicPr>
          <p:nvPr/>
        </p:nvPicPr>
        <p:blipFill rotWithShape="1">
          <a:blip r:embed="rId2">
            <a:extLst>
              <a:ext uri="{28A0092B-C50C-407E-A947-70E740481C1C}">
                <a14:useLocalDpi xmlns:a14="http://schemas.microsoft.com/office/drawing/2010/main" val="0"/>
              </a:ext>
            </a:extLst>
          </a:blip>
          <a:srcRect l="74848" t="9400" b="24556"/>
          <a:stretch/>
        </p:blipFill>
        <p:spPr>
          <a:xfrm>
            <a:off x="9122740" y="341572"/>
            <a:ext cx="2311815" cy="2333329"/>
          </a:xfrm>
          <a:prstGeom prst="rect">
            <a:avLst/>
          </a:prstGeom>
        </p:spPr>
      </p:pic>
      <p:sp>
        <p:nvSpPr>
          <p:cNvPr id="12" name="ZoneTexte 11"/>
          <p:cNvSpPr txBox="1"/>
          <p:nvPr/>
        </p:nvSpPr>
        <p:spPr>
          <a:xfrm>
            <a:off x="9093833" y="337463"/>
            <a:ext cx="1240234" cy="261610"/>
          </a:xfrm>
          <a:prstGeom prst="rect">
            <a:avLst/>
          </a:prstGeom>
          <a:solidFill>
            <a:schemeClr val="bg1"/>
          </a:solidFill>
        </p:spPr>
        <p:txBody>
          <a:bodyPr wrap="square" rtlCol="0">
            <a:spAutoFit/>
          </a:bodyPr>
          <a:lstStyle/>
          <a:p>
            <a:pPr algn="ctr"/>
            <a:r>
              <a:rPr lang="en-US" sz="1100" dirty="0" smtClean="0"/>
              <a:t>Scenario</a:t>
            </a:r>
            <a:r>
              <a:rPr lang="fr-FR" sz="1100" dirty="0" smtClean="0"/>
              <a:t> 3.2</a:t>
            </a:r>
            <a:endParaRPr lang="en-US" sz="1100" dirty="0"/>
          </a:p>
        </p:txBody>
      </p:sp>
      <p:pic>
        <p:nvPicPr>
          <p:cNvPr id="13" name="Image 12"/>
          <p:cNvPicPr>
            <a:picLocks noChangeAspect="1"/>
          </p:cNvPicPr>
          <p:nvPr/>
        </p:nvPicPr>
        <p:blipFill rotWithShape="1">
          <a:blip r:embed="rId3">
            <a:extLst>
              <a:ext uri="{28A0092B-C50C-407E-A947-70E740481C1C}">
                <a14:useLocalDpi xmlns:a14="http://schemas.microsoft.com/office/drawing/2010/main" val="0"/>
              </a:ext>
            </a:extLst>
          </a:blip>
          <a:srcRect l="74548" t="14490" b="28572"/>
          <a:stretch/>
        </p:blipFill>
        <p:spPr>
          <a:xfrm>
            <a:off x="9082553" y="4579474"/>
            <a:ext cx="2369335" cy="2037364"/>
          </a:xfrm>
          <a:prstGeom prst="rect">
            <a:avLst/>
          </a:prstGeom>
        </p:spPr>
      </p:pic>
      <p:pic>
        <p:nvPicPr>
          <p:cNvPr id="14" name="Espace réservé du contenu 9"/>
          <p:cNvPicPr>
            <a:picLocks noChangeAspect="1"/>
          </p:cNvPicPr>
          <p:nvPr/>
        </p:nvPicPr>
        <p:blipFill rotWithShape="1">
          <a:blip r:embed="rId4">
            <a:extLst>
              <a:ext uri="{28A0092B-C50C-407E-A947-70E740481C1C}">
                <a14:useLocalDpi xmlns:a14="http://schemas.microsoft.com/office/drawing/2010/main" val="0"/>
              </a:ext>
            </a:extLst>
          </a:blip>
          <a:srcRect l="74833" t="15032" b="29264"/>
          <a:stretch/>
        </p:blipFill>
        <p:spPr>
          <a:xfrm>
            <a:off x="9105409" y="2522370"/>
            <a:ext cx="2346479" cy="1996276"/>
          </a:xfrm>
          <a:prstGeom prst="rect">
            <a:avLst/>
          </a:prstGeom>
        </p:spPr>
      </p:pic>
      <p:sp>
        <p:nvSpPr>
          <p:cNvPr id="15" name="ZoneTexte 14">
            <a:extLst>
              <a:ext uri="{FF2B5EF4-FFF2-40B4-BE49-F238E27FC236}">
                <a16:creationId xmlns:a16="http://schemas.microsoft.com/office/drawing/2014/main" id="{32E8AFA0-BFBE-40A3-AFA1-91B4533CA7DF}"/>
              </a:ext>
            </a:extLst>
          </p:cNvPr>
          <p:cNvSpPr txBox="1"/>
          <p:nvPr/>
        </p:nvSpPr>
        <p:spPr>
          <a:xfrm>
            <a:off x="521476" y="337463"/>
            <a:ext cx="5735216" cy="1200329"/>
          </a:xfrm>
          <a:prstGeom prst="rect">
            <a:avLst/>
          </a:prstGeom>
          <a:noFill/>
        </p:spPr>
        <p:txBody>
          <a:bodyPr wrap="square" rtlCol="0">
            <a:spAutoFit/>
          </a:bodyPr>
          <a:lstStyle/>
          <a:p>
            <a:r>
              <a:rPr lang="fr-FR" sz="1600" b="1" dirty="0">
                <a:solidFill>
                  <a:srgbClr val="E87B1C"/>
                </a:solidFill>
                <a:latin typeface="Arial" panose="020B0604020202020204" pitchFamily="34" charset="0"/>
                <a:cs typeface="Arial" panose="020B0604020202020204" pitchFamily="34" charset="0"/>
              </a:rPr>
              <a:t>CO</a:t>
            </a:r>
            <a:r>
              <a:rPr lang="fr-FR" sz="1600" b="1" baseline="-25000" dirty="0">
                <a:solidFill>
                  <a:srgbClr val="E87B1C"/>
                </a:solidFill>
                <a:latin typeface="Arial" panose="020B0604020202020204" pitchFamily="34" charset="0"/>
                <a:cs typeface="Arial" panose="020B0604020202020204" pitchFamily="34" charset="0"/>
              </a:rPr>
              <a:t>2</a:t>
            </a:r>
            <a:r>
              <a:rPr lang="fr-FR" sz="1600" b="1" dirty="0">
                <a:solidFill>
                  <a:srgbClr val="E87B1C"/>
                </a:solidFill>
                <a:latin typeface="Arial" panose="020B0604020202020204" pitchFamily="34" charset="0"/>
                <a:cs typeface="Arial" panose="020B0604020202020204" pitchFamily="34" charset="0"/>
              </a:rPr>
              <a:t> – H</a:t>
            </a:r>
            <a:r>
              <a:rPr lang="fr-FR" sz="1600" b="1" baseline="-25000" dirty="0">
                <a:solidFill>
                  <a:srgbClr val="E87B1C"/>
                </a:solidFill>
                <a:latin typeface="Arial" panose="020B0604020202020204" pitchFamily="34" charset="0"/>
                <a:cs typeface="Arial" panose="020B0604020202020204" pitchFamily="34" charset="0"/>
              </a:rPr>
              <a:t>2</a:t>
            </a:r>
            <a:r>
              <a:rPr lang="fr-FR" sz="1600" b="1" dirty="0">
                <a:solidFill>
                  <a:srgbClr val="E87B1C"/>
                </a:solidFill>
                <a:latin typeface="Arial" panose="020B0604020202020204" pitchFamily="34" charset="0"/>
                <a:cs typeface="Arial" panose="020B0604020202020204" pitchFamily="34" charset="0"/>
              </a:rPr>
              <a:t> system</a:t>
            </a:r>
          </a:p>
          <a:p>
            <a:r>
              <a:rPr lang="en-US" sz="2800" b="1" dirty="0" smtClean="0">
                <a:latin typeface="Arial" panose="020B0604020202020204" pitchFamily="34" charset="0"/>
                <a:cs typeface="Arial" panose="020B0604020202020204" pitchFamily="34" charset="0"/>
              </a:rPr>
              <a:t>Concept simulation*</a:t>
            </a:r>
            <a:endParaRPr lang="fr-FR" sz="2800" b="1" dirty="0">
              <a:latin typeface="Arial" panose="020B0604020202020204" pitchFamily="34" charset="0"/>
              <a:cs typeface="Arial" panose="020B0604020202020204" pitchFamily="34" charset="0"/>
            </a:endParaRPr>
          </a:p>
          <a:p>
            <a:endParaRPr lang="fr-FR" sz="2800" b="1" dirty="0">
              <a:latin typeface="Arial" panose="020B0604020202020204" pitchFamily="34" charset="0"/>
              <a:cs typeface="Arial" panose="020B0604020202020204" pitchFamily="34" charset="0"/>
            </a:endParaRPr>
          </a:p>
        </p:txBody>
      </p:sp>
      <p:sp>
        <p:nvSpPr>
          <p:cNvPr id="16" name="ZoneTexte 15"/>
          <p:cNvSpPr txBox="1"/>
          <p:nvPr/>
        </p:nvSpPr>
        <p:spPr>
          <a:xfrm>
            <a:off x="422159" y="5998954"/>
            <a:ext cx="2205707" cy="276999"/>
          </a:xfrm>
          <a:prstGeom prst="rect">
            <a:avLst/>
          </a:prstGeom>
          <a:noFill/>
        </p:spPr>
        <p:txBody>
          <a:bodyPr wrap="square" rtlCol="0">
            <a:spAutoFit/>
          </a:bodyPr>
          <a:lstStyle/>
          <a:p>
            <a:r>
              <a:rPr lang="fr-FR" sz="1200" dirty="0"/>
              <a:t>* CMG-GEM </a:t>
            </a:r>
            <a:r>
              <a:rPr lang="en-US" sz="1200" dirty="0" smtClean="0"/>
              <a:t>courtesy</a:t>
            </a:r>
            <a:endParaRPr lang="en-US" sz="1200" dirty="0"/>
          </a:p>
        </p:txBody>
      </p:sp>
      <p:sp>
        <p:nvSpPr>
          <p:cNvPr id="17" name="ZoneTexte 16"/>
          <p:cNvSpPr txBox="1"/>
          <p:nvPr/>
        </p:nvSpPr>
        <p:spPr>
          <a:xfrm>
            <a:off x="4167048" y="191278"/>
            <a:ext cx="654346" cy="276999"/>
          </a:xfrm>
          <a:prstGeom prst="rect">
            <a:avLst/>
          </a:prstGeom>
          <a:noFill/>
        </p:spPr>
        <p:txBody>
          <a:bodyPr wrap="none" rtlCol="0">
            <a:spAutoFit/>
          </a:bodyPr>
          <a:lstStyle/>
          <a:p>
            <a:r>
              <a:rPr lang="en-US" sz="1200" b="1" dirty="0" smtClean="0"/>
              <a:t>16,8°C</a:t>
            </a:r>
            <a:endParaRPr lang="fr-FR" sz="1200" b="1" dirty="0"/>
          </a:p>
        </p:txBody>
      </p:sp>
      <p:sp>
        <p:nvSpPr>
          <p:cNvPr id="18" name="ZoneTexte 17"/>
          <p:cNvSpPr txBox="1"/>
          <p:nvPr/>
        </p:nvSpPr>
        <p:spPr>
          <a:xfrm>
            <a:off x="6682816" y="178734"/>
            <a:ext cx="526106" cy="276999"/>
          </a:xfrm>
          <a:prstGeom prst="rect">
            <a:avLst/>
          </a:prstGeom>
          <a:noFill/>
        </p:spPr>
        <p:txBody>
          <a:bodyPr wrap="none" rtlCol="0">
            <a:spAutoFit/>
          </a:bodyPr>
          <a:lstStyle/>
          <a:p>
            <a:r>
              <a:rPr lang="en-US" sz="1200" b="1" dirty="0" smtClean="0"/>
              <a:t>25°C</a:t>
            </a:r>
            <a:endParaRPr lang="fr-FR" sz="1200" b="1" dirty="0"/>
          </a:p>
        </p:txBody>
      </p:sp>
      <p:sp>
        <p:nvSpPr>
          <p:cNvPr id="19" name="ZoneTexte 18"/>
          <p:cNvSpPr txBox="1"/>
          <p:nvPr/>
        </p:nvSpPr>
        <p:spPr>
          <a:xfrm>
            <a:off x="9111908" y="158026"/>
            <a:ext cx="526106" cy="276999"/>
          </a:xfrm>
          <a:prstGeom prst="rect">
            <a:avLst/>
          </a:prstGeom>
          <a:noFill/>
        </p:spPr>
        <p:txBody>
          <a:bodyPr wrap="none" rtlCol="0">
            <a:spAutoFit/>
          </a:bodyPr>
          <a:lstStyle/>
          <a:p>
            <a:r>
              <a:rPr lang="en-US" sz="1200" b="1" dirty="0" smtClean="0"/>
              <a:t>30°C</a:t>
            </a:r>
            <a:endParaRPr lang="fr-FR" sz="1200" b="1" dirty="0"/>
          </a:p>
        </p:txBody>
      </p:sp>
    </p:spTree>
    <p:extLst>
      <p:ext uri="{BB962C8B-B14F-4D97-AF65-F5344CB8AC3E}">
        <p14:creationId xmlns:p14="http://schemas.microsoft.com/office/powerpoint/2010/main" val="192931669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294967295"/>
          </p:nvPr>
        </p:nvSpPr>
        <p:spPr>
          <a:xfrm>
            <a:off x="0" y="6311900"/>
            <a:ext cx="2743200" cy="365125"/>
          </a:xfrm>
        </p:spPr>
        <p:txBody>
          <a:bodyPr/>
          <a:lstStyle/>
          <a:p>
            <a:pPr algn="ctr"/>
            <a:fld id="{F350894E-0509-424B-B937-9012733DE64A}" type="slidenum">
              <a:rPr lang="fr-FR" sz="1200" smtClean="0">
                <a:solidFill>
                  <a:schemeClr val="bg1">
                    <a:lumMod val="50000"/>
                  </a:schemeClr>
                </a:solidFill>
              </a:rPr>
              <a:pPr algn="ctr"/>
              <a:t>11</a:t>
            </a:fld>
            <a:endParaRPr lang="fr-FR" sz="1200" dirty="0">
              <a:solidFill>
                <a:schemeClr val="bg1">
                  <a:lumMod val="50000"/>
                </a:scheme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6477" y="1472101"/>
            <a:ext cx="6579140" cy="4908688"/>
          </a:xfrm>
          <a:prstGeom prst="rect">
            <a:avLst/>
          </a:prstGeom>
        </p:spPr>
      </p:pic>
      <p:sp>
        <p:nvSpPr>
          <p:cNvPr id="9" name="ZoneTexte 8"/>
          <p:cNvSpPr txBox="1"/>
          <p:nvPr/>
        </p:nvSpPr>
        <p:spPr>
          <a:xfrm>
            <a:off x="178632" y="2299914"/>
            <a:ext cx="4634914" cy="2616101"/>
          </a:xfrm>
          <a:prstGeom prst="rect">
            <a:avLst/>
          </a:prstGeom>
          <a:noFill/>
        </p:spPr>
        <p:txBody>
          <a:bodyPr wrap="square" rtlCol="0">
            <a:spAutoFit/>
          </a:bodyPr>
          <a:lstStyle/>
          <a:p>
            <a:endParaRPr lang="en-US" dirty="0" smtClean="0"/>
          </a:p>
          <a:p>
            <a:pPr marL="285750" indent="-285750">
              <a:buFont typeface="Wingdings" panose="05000000000000000000" pitchFamily="2" charset="2"/>
              <a:buChar char="q"/>
            </a:pPr>
            <a:r>
              <a:rPr lang="en-US" dirty="0" smtClean="0">
                <a:solidFill>
                  <a:schemeClr val="accent6">
                    <a:lumMod val="60000"/>
                    <a:lumOff val="40000"/>
                  </a:schemeClr>
                </a:solidFill>
              </a:rPr>
              <a:t> </a:t>
            </a:r>
            <a:r>
              <a:rPr lang="en-US" sz="1600" dirty="0" smtClean="0"/>
              <a:t>The</a:t>
            </a:r>
            <a:r>
              <a:rPr lang="en-US" sz="1600" dirty="0" smtClean="0">
                <a:solidFill>
                  <a:schemeClr val="accent6">
                    <a:lumMod val="60000"/>
                    <a:lumOff val="40000"/>
                  </a:schemeClr>
                </a:solidFill>
              </a:rPr>
              <a:t> </a:t>
            </a:r>
            <a:r>
              <a:rPr lang="en-US" sz="1600" dirty="0"/>
              <a:t>i</a:t>
            </a:r>
            <a:r>
              <a:rPr lang="en-US" sz="1600" dirty="0" smtClean="0"/>
              <a:t>nvestigation the P-T-x diagram of the system of interest concluded the possibility of</a:t>
            </a:r>
            <a:r>
              <a:rPr lang="en-US" sz="1600" dirty="0" smtClean="0">
                <a:solidFill>
                  <a:schemeClr val="accent2"/>
                </a:solidFill>
              </a:rPr>
              <a:t>  2 phases </a:t>
            </a:r>
            <a:r>
              <a:rPr lang="en-US" sz="1600" dirty="0" smtClean="0"/>
              <a:t>to exist.</a:t>
            </a:r>
          </a:p>
          <a:p>
            <a:endParaRPr lang="en-US" sz="1600" dirty="0">
              <a:solidFill>
                <a:schemeClr val="accent6">
                  <a:lumMod val="60000"/>
                  <a:lumOff val="40000"/>
                </a:schemeClr>
              </a:solidFill>
            </a:endParaRPr>
          </a:p>
          <a:p>
            <a:pPr marL="285750" indent="-285750">
              <a:buFont typeface="Wingdings" panose="05000000000000000000" pitchFamily="2" charset="2"/>
              <a:buChar char="q"/>
            </a:pPr>
            <a:r>
              <a:rPr lang="en-US" sz="1600" dirty="0" smtClean="0">
                <a:solidFill>
                  <a:schemeClr val="accent6">
                    <a:lumMod val="60000"/>
                    <a:lumOff val="40000"/>
                  </a:schemeClr>
                </a:solidFill>
              </a:rPr>
              <a:t> </a:t>
            </a:r>
            <a:r>
              <a:rPr lang="en-US" sz="1600" dirty="0" smtClean="0"/>
              <a:t>The examination of the different EoS is a valuable guidance towards a robust equation, in order to </a:t>
            </a:r>
            <a:r>
              <a:rPr lang="en-US" sz="1600" dirty="0" smtClean="0">
                <a:solidFill>
                  <a:schemeClr val="accent2"/>
                </a:solidFill>
              </a:rPr>
              <a:t>better describe</a:t>
            </a:r>
            <a:r>
              <a:rPr lang="en-US" sz="1600" dirty="0" smtClean="0"/>
              <a:t> the complex liquid –gas behavior.</a:t>
            </a:r>
          </a:p>
          <a:p>
            <a:endParaRPr lang="en-US" sz="1600" dirty="0" smtClean="0"/>
          </a:p>
          <a:p>
            <a:pPr marL="285750" indent="-285750">
              <a:buFont typeface="Wingdings" panose="05000000000000000000" pitchFamily="2" charset="2"/>
              <a:buChar char="q"/>
            </a:pPr>
            <a:r>
              <a:rPr lang="en-US" sz="1600" dirty="0" smtClean="0">
                <a:solidFill>
                  <a:schemeClr val="accent6">
                    <a:lumMod val="60000"/>
                    <a:lumOff val="40000"/>
                  </a:schemeClr>
                </a:solidFill>
              </a:rPr>
              <a:t> </a:t>
            </a:r>
            <a:r>
              <a:rPr lang="en-US" sz="1600" dirty="0" smtClean="0"/>
              <a:t>A multicomponent, </a:t>
            </a:r>
            <a:r>
              <a:rPr lang="en-US" sz="1600" dirty="0"/>
              <a:t>multiphasic module</a:t>
            </a:r>
            <a:endParaRPr lang="fr-FR" sz="1600" dirty="0" smtClean="0"/>
          </a:p>
        </p:txBody>
      </p:sp>
      <p:sp>
        <p:nvSpPr>
          <p:cNvPr id="10" name="ZoneTexte 9">
            <a:extLst>
              <a:ext uri="{FF2B5EF4-FFF2-40B4-BE49-F238E27FC236}">
                <a16:creationId xmlns:a16="http://schemas.microsoft.com/office/drawing/2014/main" id="{32E8AFA0-BFBE-40A3-AFA1-91B4533CA7DF}"/>
              </a:ext>
            </a:extLst>
          </p:cNvPr>
          <p:cNvSpPr txBox="1"/>
          <p:nvPr/>
        </p:nvSpPr>
        <p:spPr>
          <a:xfrm>
            <a:off x="521476" y="337463"/>
            <a:ext cx="5735216" cy="1631216"/>
          </a:xfrm>
          <a:prstGeom prst="rect">
            <a:avLst/>
          </a:prstGeom>
          <a:noFill/>
        </p:spPr>
        <p:txBody>
          <a:bodyPr wrap="square" rtlCol="0">
            <a:spAutoFit/>
          </a:bodyPr>
          <a:lstStyle/>
          <a:p>
            <a:r>
              <a:rPr lang="fr-FR" sz="1600" b="1" dirty="0" smtClean="0">
                <a:solidFill>
                  <a:srgbClr val="E87B1C"/>
                </a:solidFill>
                <a:latin typeface="Arial" panose="020B0604020202020204" pitchFamily="34" charset="0"/>
                <a:cs typeface="Arial" panose="020B0604020202020204" pitchFamily="34" charset="0"/>
              </a:rPr>
              <a:t>Conclusions</a:t>
            </a:r>
            <a:endParaRPr lang="fr-FR" sz="1600" b="1" dirty="0">
              <a:solidFill>
                <a:srgbClr val="E87B1C"/>
              </a:solidFill>
              <a:latin typeface="Arial" panose="020B0604020202020204" pitchFamily="34" charset="0"/>
              <a:cs typeface="Arial" panose="020B0604020202020204" pitchFamily="34" charset="0"/>
            </a:endParaRPr>
          </a:p>
          <a:p>
            <a:r>
              <a:rPr lang="en-US" sz="2800" b="1" dirty="0" smtClean="0">
                <a:latin typeface="Arial" panose="020B0604020202020204" pitchFamily="34" charset="0"/>
                <a:cs typeface="Arial" panose="020B0604020202020204" pitchFamily="34" charset="0"/>
              </a:rPr>
              <a:t>Storage conditions CO</a:t>
            </a:r>
            <a:r>
              <a:rPr lang="en-US" sz="2800" b="1" baseline="-25000" dirty="0" smtClean="0">
                <a:latin typeface="Arial" panose="020B0604020202020204" pitchFamily="34" charset="0"/>
                <a:cs typeface="Arial" panose="020B0604020202020204" pitchFamily="34" charset="0"/>
              </a:rPr>
              <a:t>2 </a:t>
            </a:r>
            <a:r>
              <a:rPr lang="en-US" sz="2800" b="1" dirty="0" smtClean="0">
                <a:latin typeface="Arial" panose="020B0604020202020204" pitchFamily="34" charset="0"/>
                <a:cs typeface="Arial" panose="020B0604020202020204" pitchFamily="34" charset="0"/>
              </a:rPr>
              <a:t>– H</a:t>
            </a:r>
            <a:r>
              <a:rPr lang="en-US" sz="2800" b="1" baseline="-25000" dirty="0" smtClean="0">
                <a:latin typeface="Arial" panose="020B0604020202020204" pitchFamily="34" charset="0"/>
                <a:cs typeface="Arial" panose="020B0604020202020204" pitchFamily="34" charset="0"/>
              </a:rPr>
              <a:t>2</a:t>
            </a:r>
            <a:r>
              <a:rPr lang="en-US" sz="2800" b="1" dirty="0" smtClean="0">
                <a:latin typeface="Arial" panose="020B0604020202020204" pitchFamily="34" charset="0"/>
                <a:cs typeface="Arial" panose="020B0604020202020204" pitchFamily="34" charset="0"/>
              </a:rPr>
              <a:t> system</a:t>
            </a:r>
            <a:endParaRPr lang="fr-FR" sz="2800" b="1" dirty="0">
              <a:latin typeface="Arial" panose="020B0604020202020204" pitchFamily="34" charset="0"/>
              <a:cs typeface="Arial" panose="020B0604020202020204" pitchFamily="34" charset="0"/>
            </a:endParaRPr>
          </a:p>
          <a:p>
            <a:endParaRPr lang="fr-FR" sz="2800" b="1" dirty="0">
              <a:latin typeface="Arial" panose="020B0604020202020204" pitchFamily="34" charset="0"/>
              <a:cs typeface="Arial" panose="020B0604020202020204" pitchFamily="34" charset="0"/>
            </a:endParaRPr>
          </a:p>
        </p:txBody>
      </p:sp>
      <p:sp>
        <p:nvSpPr>
          <p:cNvPr id="11" name="ZoneTexte 10"/>
          <p:cNvSpPr txBox="1"/>
          <p:nvPr/>
        </p:nvSpPr>
        <p:spPr>
          <a:xfrm>
            <a:off x="6354870" y="6103790"/>
            <a:ext cx="526106" cy="276999"/>
          </a:xfrm>
          <a:prstGeom prst="rect">
            <a:avLst/>
          </a:prstGeom>
          <a:noFill/>
        </p:spPr>
        <p:txBody>
          <a:bodyPr wrap="none" rtlCol="0">
            <a:spAutoFit/>
          </a:bodyPr>
          <a:lstStyle/>
          <a:p>
            <a:r>
              <a:rPr lang="en-US" sz="1200" b="1" dirty="0" smtClean="0"/>
              <a:t>27°C</a:t>
            </a:r>
            <a:endParaRPr lang="fr-FR" sz="1200" b="1" dirty="0"/>
          </a:p>
        </p:txBody>
      </p:sp>
    </p:spTree>
    <p:extLst>
      <p:ext uri="{BB962C8B-B14F-4D97-AF65-F5344CB8AC3E}">
        <p14:creationId xmlns:p14="http://schemas.microsoft.com/office/powerpoint/2010/main" val="137637278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lgn="ctr"/>
            <a:fld id="{F350894E-0509-424B-B937-9012733DE64A}" type="slidenum">
              <a:rPr lang="fr-FR" sz="1200" smtClean="0">
                <a:solidFill>
                  <a:schemeClr val="bg1">
                    <a:lumMod val="50000"/>
                  </a:schemeClr>
                </a:solidFill>
              </a:rPr>
              <a:pPr algn="ctr"/>
              <a:t>12</a:t>
            </a:fld>
            <a:endParaRPr lang="fr-FR" sz="1200" dirty="0">
              <a:solidFill>
                <a:schemeClr val="bg1">
                  <a:lumMod val="50000"/>
                </a:schemeClr>
              </a:solidFill>
            </a:endParaRPr>
          </a:p>
        </p:txBody>
      </p:sp>
      <p:sp>
        <p:nvSpPr>
          <p:cNvPr id="4" name="ZoneTexte 3">
            <a:extLst>
              <a:ext uri="{FF2B5EF4-FFF2-40B4-BE49-F238E27FC236}">
                <a16:creationId xmlns:a16="http://schemas.microsoft.com/office/drawing/2014/main" id="{32E8AFA0-BFBE-40A3-AFA1-91B4533CA7DF}"/>
              </a:ext>
            </a:extLst>
          </p:cNvPr>
          <p:cNvSpPr txBox="1"/>
          <p:nvPr/>
        </p:nvSpPr>
        <p:spPr>
          <a:xfrm>
            <a:off x="6058676" y="477293"/>
            <a:ext cx="5735216" cy="1631216"/>
          </a:xfrm>
          <a:prstGeom prst="rect">
            <a:avLst/>
          </a:prstGeom>
          <a:noFill/>
        </p:spPr>
        <p:txBody>
          <a:bodyPr wrap="square" rtlCol="0">
            <a:spAutoFit/>
          </a:bodyPr>
          <a:lstStyle/>
          <a:p>
            <a:r>
              <a:rPr lang="fr-FR" sz="1600" b="1" dirty="0" smtClean="0">
                <a:solidFill>
                  <a:srgbClr val="E87B1C"/>
                </a:solidFill>
                <a:latin typeface="Arial" panose="020B0604020202020204" pitchFamily="34" charset="0"/>
                <a:cs typeface="Arial" panose="020B0604020202020204" pitchFamily="34" charset="0"/>
              </a:rPr>
              <a:t>Conclusions</a:t>
            </a:r>
            <a:endParaRPr lang="fr-FR" sz="1600" b="1" dirty="0">
              <a:solidFill>
                <a:srgbClr val="E87B1C"/>
              </a:solidFill>
              <a:latin typeface="Arial" panose="020B0604020202020204" pitchFamily="34" charset="0"/>
              <a:cs typeface="Arial" panose="020B0604020202020204" pitchFamily="34" charset="0"/>
            </a:endParaRPr>
          </a:p>
          <a:p>
            <a:r>
              <a:rPr lang="en-US" sz="2800" b="1" dirty="0" smtClean="0">
                <a:latin typeface="Arial" panose="020B0604020202020204" pitchFamily="34" charset="0"/>
                <a:cs typeface="Arial" panose="020B0604020202020204" pitchFamily="34" charset="0"/>
              </a:rPr>
              <a:t>Feasibility of H</a:t>
            </a:r>
            <a:r>
              <a:rPr lang="en-US" sz="2800" b="1" baseline="-25000" dirty="0" smtClean="0">
                <a:latin typeface="Arial" panose="020B0604020202020204" pitchFamily="34" charset="0"/>
                <a:cs typeface="Arial" panose="020B0604020202020204" pitchFamily="34" charset="0"/>
              </a:rPr>
              <a:t>2</a:t>
            </a:r>
            <a:r>
              <a:rPr lang="en-US" sz="2800" b="1" dirty="0" smtClean="0">
                <a:latin typeface="Arial" panose="020B0604020202020204" pitchFamily="34" charset="0"/>
                <a:cs typeface="Arial" panose="020B0604020202020204" pitchFamily="34" charset="0"/>
              </a:rPr>
              <a:t> – CO</a:t>
            </a:r>
            <a:r>
              <a:rPr lang="en-US" sz="2800" b="1" baseline="-25000" dirty="0" smtClean="0">
                <a:latin typeface="Arial" panose="020B0604020202020204" pitchFamily="34" charset="0"/>
                <a:cs typeface="Arial" panose="020B0604020202020204" pitchFamily="34" charset="0"/>
              </a:rPr>
              <a:t>2 </a:t>
            </a:r>
            <a:r>
              <a:rPr lang="en-US" sz="2800" b="1" dirty="0" smtClean="0">
                <a:latin typeface="Arial" panose="020B0604020202020204" pitchFamily="34" charset="0"/>
                <a:cs typeface="Arial" panose="020B0604020202020204" pitchFamily="34" charset="0"/>
              </a:rPr>
              <a:t>aquifer </a:t>
            </a:r>
            <a:r>
              <a:rPr lang="en-US" sz="2800" b="1" dirty="0" smtClean="0">
                <a:latin typeface="Arial" panose="020B0604020202020204" pitchFamily="34" charset="0"/>
                <a:cs typeface="Arial" panose="020B0604020202020204" pitchFamily="34" charset="0"/>
              </a:rPr>
              <a:t>storage</a:t>
            </a:r>
            <a:endParaRPr lang="fr-FR" sz="2800" b="1" dirty="0">
              <a:latin typeface="Arial" panose="020B0604020202020204" pitchFamily="34" charset="0"/>
              <a:cs typeface="Arial" panose="020B0604020202020204" pitchFamily="34" charset="0"/>
            </a:endParaRPr>
          </a:p>
          <a:p>
            <a:endParaRPr lang="fr-FR" sz="2800" b="1"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48DEC7D1-690A-4DB8-B5DE-97BD85D3ACBC}"/>
              </a:ext>
            </a:extLst>
          </p:cNvPr>
          <p:cNvSpPr txBox="1"/>
          <p:nvPr/>
        </p:nvSpPr>
        <p:spPr>
          <a:xfrm>
            <a:off x="6049345" y="1868391"/>
            <a:ext cx="5735216" cy="3582282"/>
          </a:xfrm>
          <a:prstGeom prst="rect">
            <a:avLst/>
          </a:prstGeom>
          <a:noFill/>
        </p:spPr>
        <p:txBody>
          <a:bodyPr wrap="square" numCol="1" spcCol="360000" rtlCol="0">
            <a:noAutofit/>
          </a:bodyPr>
          <a:lstStyle/>
          <a:p>
            <a:pPr>
              <a:lnSpc>
                <a:spcPts val="1400"/>
              </a:lnSpc>
              <a:spcBef>
                <a:spcPts val="600"/>
              </a:spcBef>
              <a:spcAft>
                <a:spcPts val="600"/>
              </a:spcAft>
            </a:pPr>
            <a:endParaRPr lang="fr-FR" sz="1600" b="1" dirty="0">
              <a:solidFill>
                <a:schemeClr val="bg1">
                  <a:lumMod val="50000"/>
                </a:schemeClr>
              </a:solidFill>
              <a:latin typeface="Arial" panose="020B0604020202020204" pitchFamily="34" charset="0"/>
              <a:cs typeface="Arial" panose="020B0604020202020204" pitchFamily="34" charset="0"/>
            </a:endParaRPr>
          </a:p>
          <a:p>
            <a:pPr marL="252000" indent="-252000">
              <a:lnSpc>
                <a:spcPts val="1600"/>
              </a:lnSpc>
              <a:spcBef>
                <a:spcPts val="600"/>
              </a:spcBef>
              <a:spcAft>
                <a:spcPts val="600"/>
              </a:spcAft>
              <a:buClr>
                <a:srgbClr val="E87B1C"/>
              </a:buClr>
              <a:buFont typeface="Arial" panose="020B0604020202020204" pitchFamily="34" charset="0"/>
              <a:buChar char="•"/>
            </a:pPr>
            <a:r>
              <a:rPr lang="en-GB" sz="1600" b="1" dirty="0" smtClean="0">
                <a:latin typeface="Arial" panose="020B0604020202020204" pitchFamily="34" charset="0"/>
                <a:cs typeface="Arial" panose="020B0604020202020204" pitchFamily="34" charset="0"/>
              </a:rPr>
              <a:t>Offshore reservoirs </a:t>
            </a:r>
            <a:r>
              <a:rPr lang="en-GB" sz="1600" dirty="0" smtClean="0">
                <a:latin typeface="Arial" panose="020B0604020202020204" pitchFamily="34" charset="0"/>
                <a:cs typeface="Arial" panose="020B0604020202020204" pitchFamily="34" charset="0"/>
              </a:rPr>
              <a:t>are promising targets to enable the concept,</a:t>
            </a:r>
          </a:p>
          <a:p>
            <a:pPr marL="252000" indent="-252000">
              <a:lnSpc>
                <a:spcPts val="1600"/>
              </a:lnSpc>
              <a:spcBef>
                <a:spcPts val="600"/>
              </a:spcBef>
              <a:spcAft>
                <a:spcPts val="600"/>
              </a:spcAft>
              <a:buClr>
                <a:srgbClr val="E87B1C"/>
              </a:buClr>
              <a:buFont typeface="Arial" panose="020B0604020202020204" pitchFamily="34" charset="0"/>
              <a:buChar char="•"/>
            </a:pPr>
            <a:r>
              <a:rPr lang="en-GB" sz="1600" b="1" dirty="0" smtClean="0">
                <a:latin typeface="Arial" panose="020B0604020202020204" pitchFamily="34" charset="0"/>
                <a:cs typeface="Arial" panose="020B0604020202020204" pitchFamily="34" charset="0"/>
              </a:rPr>
              <a:t>Two-phase zone </a:t>
            </a:r>
            <a:r>
              <a:rPr lang="en-GB" sz="1600" dirty="0" smtClean="0">
                <a:latin typeface="Arial" panose="020B0604020202020204" pitchFamily="34" charset="0"/>
                <a:cs typeface="Arial" panose="020B0604020202020204" pitchFamily="34" charset="0"/>
              </a:rPr>
              <a:t>would serve as buffer zone limiting mixing</a:t>
            </a:r>
          </a:p>
          <a:p>
            <a:pPr marL="252000" indent="-252000">
              <a:lnSpc>
                <a:spcPts val="1600"/>
              </a:lnSpc>
              <a:spcBef>
                <a:spcPts val="600"/>
              </a:spcBef>
              <a:spcAft>
                <a:spcPts val="600"/>
              </a:spcAft>
              <a:buClr>
                <a:srgbClr val="E87B1C"/>
              </a:buClr>
              <a:buFont typeface="Arial" panose="020B0604020202020204" pitchFamily="34" charset="0"/>
              <a:buChar char="•"/>
            </a:pPr>
            <a:r>
              <a:rPr lang="en-GB" sz="1600" dirty="0" smtClean="0">
                <a:latin typeface="Arial" panose="020B0604020202020204" pitchFamily="34" charset="0"/>
                <a:cs typeface="Arial" panose="020B0604020202020204" pitchFamily="34" charset="0"/>
              </a:rPr>
              <a:t>Challenge to simulate realistic cases </a:t>
            </a:r>
          </a:p>
          <a:p>
            <a:pPr marL="709200" lvl="1" indent="-252000">
              <a:lnSpc>
                <a:spcPts val="1600"/>
              </a:lnSpc>
              <a:spcBef>
                <a:spcPts val="600"/>
              </a:spcBef>
              <a:spcAft>
                <a:spcPts val="600"/>
              </a:spcAft>
              <a:buClr>
                <a:srgbClr val="E87B1C"/>
              </a:buClr>
              <a:buFont typeface="Arial" panose="020B0604020202020204" pitchFamily="34" charset="0"/>
              <a:buChar char="•"/>
            </a:pPr>
            <a:r>
              <a:rPr lang="en-GB" sz="1600" b="1" dirty="0" smtClean="0">
                <a:latin typeface="Arial" panose="020B0604020202020204" pitchFamily="34" charset="0"/>
                <a:cs typeface="Arial" panose="020B0604020202020204" pitchFamily="34" charset="0"/>
              </a:rPr>
              <a:t>Numerical complexity </a:t>
            </a:r>
          </a:p>
          <a:p>
            <a:pPr marL="709200" lvl="1" indent="-252000">
              <a:lnSpc>
                <a:spcPts val="1600"/>
              </a:lnSpc>
              <a:spcBef>
                <a:spcPts val="600"/>
              </a:spcBef>
              <a:spcAft>
                <a:spcPts val="600"/>
              </a:spcAft>
              <a:buClr>
                <a:srgbClr val="E87B1C"/>
              </a:buClr>
              <a:buFont typeface="Arial" panose="020B0604020202020204" pitchFamily="34" charset="0"/>
              <a:buChar char="•"/>
            </a:pPr>
            <a:r>
              <a:rPr lang="en-GB" sz="1600" b="1" dirty="0" err="1" smtClean="0">
                <a:latin typeface="Arial" panose="020B0604020202020204" pitchFamily="34" charset="0"/>
                <a:cs typeface="Arial" panose="020B0604020202020204" pitchFamily="34" charset="0"/>
              </a:rPr>
              <a:t>EoS</a:t>
            </a:r>
            <a:r>
              <a:rPr lang="en-GB" sz="1600" b="1" dirty="0" smtClean="0">
                <a:latin typeface="Arial" panose="020B0604020202020204" pitchFamily="34" charset="0"/>
                <a:cs typeface="Arial" panose="020B0604020202020204" pitchFamily="34" charset="0"/>
              </a:rPr>
              <a:t> uncertainties </a:t>
            </a:r>
            <a:endParaRPr lang="en-GB" sz="1600" b="1" dirty="0">
              <a:latin typeface="Arial" panose="020B0604020202020204" pitchFamily="34" charset="0"/>
              <a:cs typeface="Arial" panose="020B0604020202020204" pitchFamily="34" charset="0"/>
            </a:endParaRPr>
          </a:p>
          <a:p>
            <a:pPr marL="252000" indent="-252000">
              <a:lnSpc>
                <a:spcPts val="1600"/>
              </a:lnSpc>
              <a:spcBef>
                <a:spcPts val="600"/>
              </a:spcBef>
              <a:spcAft>
                <a:spcPts val="600"/>
              </a:spcAft>
              <a:buClr>
                <a:srgbClr val="E87B1C"/>
              </a:buClr>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a:lnSpc>
                <a:spcPts val="1600"/>
              </a:lnSpc>
              <a:spcBef>
                <a:spcPts val="600"/>
              </a:spcBef>
              <a:spcAft>
                <a:spcPts val="600"/>
              </a:spcAft>
            </a:pPr>
            <a:endParaRPr lang="fr-FR" sz="1600" b="1"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B5891C46-F825-4ADC-BFDD-22859C51E42C}"/>
              </a:ext>
            </a:extLst>
          </p:cNvPr>
          <p:cNvSpPr txBox="1"/>
          <p:nvPr/>
        </p:nvSpPr>
        <p:spPr>
          <a:xfrm>
            <a:off x="6049345" y="5006962"/>
            <a:ext cx="3904474" cy="887422"/>
          </a:xfrm>
          <a:prstGeom prst="rect">
            <a:avLst/>
          </a:prstGeom>
          <a:noFill/>
        </p:spPr>
        <p:txBody>
          <a:bodyPr wrap="square" rtlCol="0">
            <a:spAutoFit/>
          </a:bodyPr>
          <a:lstStyle/>
          <a:p>
            <a:pPr>
              <a:lnSpc>
                <a:spcPts val="1600"/>
              </a:lnSpc>
            </a:pPr>
            <a:r>
              <a:rPr lang="en-US" sz="1600" b="1" dirty="0" smtClean="0">
                <a:solidFill>
                  <a:srgbClr val="E87B1C"/>
                </a:solidFill>
                <a:latin typeface="Arial" panose="020B0604020202020204" pitchFamily="34" charset="0"/>
                <a:cs typeface="Arial" panose="020B0604020202020204" pitchFamily="34" charset="0"/>
              </a:rPr>
              <a:t>Ongoing Testing </a:t>
            </a:r>
            <a:endParaRPr lang="fr-FR" sz="1600" b="1" dirty="0">
              <a:solidFill>
                <a:srgbClr val="E87B1C"/>
              </a:solidFill>
              <a:latin typeface="Arial" panose="020B0604020202020204" pitchFamily="34" charset="0"/>
              <a:cs typeface="Arial" panose="020B0604020202020204" pitchFamily="34" charset="0"/>
            </a:endParaRPr>
          </a:p>
          <a:p>
            <a:pPr>
              <a:lnSpc>
                <a:spcPts val="3000"/>
              </a:lnSpc>
            </a:pPr>
            <a:r>
              <a:rPr lang="en-US" sz="3200" b="1" dirty="0" smtClean="0">
                <a:solidFill>
                  <a:srgbClr val="E87B1C"/>
                </a:solidFill>
                <a:latin typeface="Arial" panose="020B0604020202020204" pitchFamily="34" charset="0"/>
                <a:cs typeface="Arial" panose="020B0604020202020204" pitchFamily="34" charset="0"/>
              </a:rPr>
              <a:t>Realistic case</a:t>
            </a:r>
            <a:endParaRPr lang="fr-FR" sz="3200" b="1" dirty="0">
              <a:solidFill>
                <a:srgbClr val="E87B1C"/>
              </a:solidFill>
              <a:latin typeface="Arial" panose="020B0604020202020204" pitchFamily="34" charset="0"/>
              <a:cs typeface="Arial" panose="020B0604020202020204" pitchFamily="34" charset="0"/>
            </a:endParaRPr>
          </a:p>
          <a:p>
            <a:pPr>
              <a:lnSpc>
                <a:spcPts val="1600"/>
              </a:lnSpc>
            </a:pPr>
            <a:endParaRPr lang="fr-FR" sz="1600" b="1" dirty="0">
              <a:solidFill>
                <a:srgbClr val="E87B1C"/>
              </a:solidFill>
              <a:latin typeface="Arial" panose="020B0604020202020204" pitchFamily="34" charset="0"/>
              <a:cs typeface="Arial" panose="020B0604020202020204" pitchFamily="34" charset="0"/>
            </a:endParaRPr>
          </a:p>
        </p:txBody>
      </p:sp>
      <p:pic>
        <p:nvPicPr>
          <p:cNvPr id="10" name="Image 9">
            <a:extLst>
              <a:ext uri="{FF2B5EF4-FFF2-40B4-BE49-F238E27FC236}">
                <a16:creationId xmlns:a16="http://schemas.microsoft.com/office/drawing/2014/main" id="{F6FB2DE2-4281-4C61-BD3F-054F38F3A2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 y="6158863"/>
            <a:ext cx="4050242" cy="689877"/>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64" y="1292901"/>
            <a:ext cx="4764405" cy="4113155"/>
          </a:xfrm>
          <a:prstGeom prst="rect">
            <a:avLst/>
          </a:prstGeom>
        </p:spPr>
      </p:pic>
    </p:spTree>
    <p:extLst>
      <p:ext uri="{BB962C8B-B14F-4D97-AF65-F5344CB8AC3E}">
        <p14:creationId xmlns:p14="http://schemas.microsoft.com/office/powerpoint/2010/main" val="133157647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lgn="ctr"/>
            <a:fld id="{F350894E-0509-424B-B937-9012733DE64A}" type="slidenum">
              <a:rPr lang="fr-FR" sz="1200" smtClean="0">
                <a:solidFill>
                  <a:schemeClr val="bg1">
                    <a:lumMod val="50000"/>
                  </a:schemeClr>
                </a:solidFill>
              </a:rPr>
              <a:pPr algn="ctr"/>
              <a:t>13</a:t>
            </a:fld>
            <a:endParaRPr lang="fr-FR" sz="1200" dirty="0">
              <a:solidFill>
                <a:schemeClr val="bg1">
                  <a:lumMod val="50000"/>
                </a:schemeClr>
              </a:solidFill>
            </a:endParaRPr>
          </a:p>
        </p:txBody>
      </p:sp>
      <p:sp>
        <p:nvSpPr>
          <p:cNvPr id="3" name="Organigramme : Processus 2"/>
          <p:cNvSpPr/>
          <p:nvPr/>
        </p:nvSpPr>
        <p:spPr>
          <a:xfrm>
            <a:off x="2536166" y="4986068"/>
            <a:ext cx="1095555" cy="121632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36166" y="5115460"/>
            <a:ext cx="1007148" cy="912494"/>
          </a:xfrm>
          <a:prstGeom prst="rect">
            <a:avLst/>
          </a:prstGeom>
        </p:spPr>
      </p:pic>
      <p:sp>
        <p:nvSpPr>
          <p:cNvPr id="4" name="Organigramme : Processus 3"/>
          <p:cNvSpPr/>
          <p:nvPr/>
        </p:nvSpPr>
        <p:spPr>
          <a:xfrm>
            <a:off x="664234" y="5594230"/>
            <a:ext cx="1293962" cy="608162"/>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 y="-4703"/>
            <a:ext cx="12183649" cy="6862703"/>
          </a:xfrm>
          <a:prstGeom prst="rect">
            <a:avLst/>
          </a:prstGeom>
        </p:spPr>
      </p:pic>
      <p:pic>
        <p:nvPicPr>
          <p:cNvPr id="13" name="Image 12"/>
          <p:cNvPicPr/>
          <p:nvPr/>
        </p:nvPicPr>
        <p:blipFill>
          <a:blip r:embed="rId4"/>
          <a:stretch>
            <a:fillRect/>
          </a:stretch>
        </p:blipFill>
        <p:spPr>
          <a:xfrm>
            <a:off x="420500" y="359705"/>
            <a:ext cx="3533775" cy="6200775"/>
          </a:xfrm>
          <a:prstGeom prst="rect">
            <a:avLst/>
          </a:prstGeom>
        </p:spPr>
      </p:pic>
      <p:sp>
        <p:nvSpPr>
          <p:cNvPr id="9" name="ZoneTexte 8">
            <a:extLst>
              <a:ext uri="{FF2B5EF4-FFF2-40B4-BE49-F238E27FC236}">
                <a16:creationId xmlns:a16="http://schemas.microsoft.com/office/drawing/2014/main" id="{9466F2AA-8AB1-46D9-9AE0-565677DE3FD0}"/>
              </a:ext>
            </a:extLst>
          </p:cNvPr>
          <p:cNvSpPr txBox="1"/>
          <p:nvPr/>
        </p:nvSpPr>
        <p:spPr>
          <a:xfrm>
            <a:off x="4532245" y="2427164"/>
            <a:ext cx="7304116" cy="2808663"/>
          </a:xfrm>
          <a:prstGeom prst="rect">
            <a:avLst/>
          </a:prstGeom>
          <a:solidFill>
            <a:schemeClr val="tx1">
              <a:alpha val="50000"/>
            </a:schemeClr>
          </a:solidFill>
          <a:ln>
            <a:noFill/>
          </a:ln>
        </p:spPr>
        <p:txBody>
          <a:bodyPr wrap="square" lIns="432000" tIns="288000" rIns="432000" bIns="144000" rtlCol="0">
            <a:spAutoFit/>
          </a:bodyPr>
          <a:lstStyle/>
          <a:p>
            <a:pPr>
              <a:lnSpc>
                <a:spcPts val="3700"/>
              </a:lnSpc>
            </a:pPr>
            <a:r>
              <a:rPr lang="en-US" sz="3600" i="1" dirty="0" smtClean="0">
                <a:solidFill>
                  <a:schemeClr val="bg1"/>
                </a:solidFill>
                <a:latin typeface="Arial" panose="020B0604020202020204" pitchFamily="34" charset="0"/>
                <a:cs typeface="Arial" panose="020B0604020202020204" pitchFamily="34" charset="0"/>
              </a:rPr>
              <a:t>Thank you for listening</a:t>
            </a:r>
            <a:endParaRPr lang="fr-FR" sz="3600" i="1" dirty="0" smtClean="0">
              <a:solidFill>
                <a:schemeClr val="bg1"/>
              </a:solidFill>
              <a:latin typeface="Arial" panose="020B0604020202020204" pitchFamily="34" charset="0"/>
              <a:cs typeface="Arial" panose="020B0604020202020204" pitchFamily="34" charset="0"/>
            </a:endParaRPr>
          </a:p>
          <a:p>
            <a:pPr>
              <a:lnSpc>
                <a:spcPts val="3700"/>
              </a:lnSpc>
            </a:pPr>
            <a:endParaRPr lang="en-US" sz="2800" i="1" dirty="0" smtClean="0">
              <a:solidFill>
                <a:schemeClr val="bg1"/>
              </a:solidFill>
              <a:latin typeface="Arial" panose="020B0604020202020204" pitchFamily="34" charset="0"/>
              <a:cs typeface="Arial" panose="020B0604020202020204" pitchFamily="34" charset="0"/>
            </a:endParaRPr>
          </a:p>
          <a:p>
            <a:pPr>
              <a:lnSpc>
                <a:spcPts val="3700"/>
              </a:lnSpc>
            </a:pPr>
            <a:r>
              <a:rPr lang="en-US" sz="2800" i="1" dirty="0" smtClean="0">
                <a:solidFill>
                  <a:schemeClr val="bg1"/>
                </a:solidFill>
                <a:latin typeface="Arial" panose="020B0604020202020204" pitchFamily="34" charset="0"/>
                <a:cs typeface="Arial" panose="020B0604020202020204" pitchFamily="34" charset="0"/>
              </a:rPr>
              <a:t>Contact:</a:t>
            </a:r>
            <a:endParaRPr lang="fr-FR" sz="2800" i="1" dirty="0">
              <a:solidFill>
                <a:schemeClr val="bg1"/>
              </a:solidFill>
              <a:latin typeface="Arial" panose="020B0604020202020204" pitchFamily="34" charset="0"/>
              <a:cs typeface="Arial" panose="020B0604020202020204" pitchFamily="34" charset="0"/>
            </a:endParaRPr>
          </a:p>
          <a:p>
            <a:pPr>
              <a:lnSpc>
                <a:spcPts val="3700"/>
              </a:lnSpc>
            </a:pPr>
            <a:r>
              <a:rPr lang="fr-FR" sz="2800" i="1" dirty="0" smtClean="0">
                <a:solidFill>
                  <a:schemeClr val="bg1"/>
                </a:solidFill>
                <a:latin typeface="Arial" panose="020B0604020202020204" pitchFamily="34" charset="0"/>
                <a:cs typeface="Arial" panose="020B0604020202020204" pitchFamily="34" charset="0"/>
              </a:rPr>
              <a:t>s.benrhouma@brgm.fr </a:t>
            </a:r>
            <a:endParaRPr lang="fr-FR" sz="2800" i="1" dirty="0">
              <a:solidFill>
                <a:schemeClr val="bg1"/>
              </a:solidFill>
              <a:latin typeface="Arial" panose="020B0604020202020204" pitchFamily="34" charset="0"/>
              <a:cs typeface="Arial" panose="020B0604020202020204" pitchFamily="34" charset="0"/>
            </a:endParaRPr>
          </a:p>
          <a:p>
            <a:pPr>
              <a:lnSpc>
                <a:spcPts val="3700"/>
              </a:lnSpc>
            </a:pPr>
            <a:r>
              <a:rPr lang="fr-FR" sz="2800" i="1" dirty="0" smtClean="0">
                <a:solidFill>
                  <a:schemeClr val="bg1"/>
                </a:solidFill>
                <a:latin typeface="Arial" panose="020B0604020202020204" pitchFamily="34" charset="0"/>
                <a:cs typeface="Arial" panose="020B0604020202020204" pitchFamily="34" charset="0"/>
              </a:rPr>
              <a:t>BEN </a:t>
            </a:r>
            <a:r>
              <a:rPr lang="fr-FR" sz="2800" i="1" dirty="0">
                <a:solidFill>
                  <a:schemeClr val="bg1"/>
                </a:solidFill>
                <a:latin typeface="Arial" panose="020B0604020202020204" pitchFamily="34" charset="0"/>
                <a:cs typeface="Arial" panose="020B0604020202020204" pitchFamily="34" charset="0"/>
              </a:rPr>
              <a:t>RHOUMA </a:t>
            </a:r>
            <a:r>
              <a:rPr lang="fr-FR" sz="2800" i="1" dirty="0" smtClean="0">
                <a:solidFill>
                  <a:schemeClr val="bg1"/>
                </a:solidFill>
                <a:latin typeface="Arial" panose="020B0604020202020204" pitchFamily="34" charset="0"/>
                <a:cs typeface="Arial" panose="020B0604020202020204" pitchFamily="34" charset="0"/>
              </a:rPr>
              <a:t>Sabrine</a:t>
            </a:r>
            <a:endParaRPr lang="fr-FR" sz="28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668405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lgn="ctr"/>
            <a:fld id="{F350894E-0509-424B-B937-9012733DE64A}" type="slidenum">
              <a:rPr lang="fr-FR" sz="1200" smtClean="0">
                <a:solidFill>
                  <a:schemeClr val="bg1">
                    <a:lumMod val="50000"/>
                  </a:schemeClr>
                </a:solidFill>
              </a:rPr>
              <a:pPr algn="ctr"/>
              <a:t>2</a:t>
            </a:fld>
            <a:endParaRPr lang="fr-FR" sz="1200" dirty="0">
              <a:solidFill>
                <a:schemeClr val="bg1">
                  <a:lumMod val="50000"/>
                </a:schemeClr>
              </a:solidFill>
            </a:endParaRPr>
          </a:p>
        </p:txBody>
      </p:sp>
      <p:sp>
        <p:nvSpPr>
          <p:cNvPr id="7" name="ZoneTexte 6">
            <a:extLst>
              <a:ext uri="{FF2B5EF4-FFF2-40B4-BE49-F238E27FC236}">
                <a16:creationId xmlns:a16="http://schemas.microsoft.com/office/drawing/2014/main" id="{32E8AFA0-BFBE-40A3-AFA1-91B4533CA7DF}"/>
              </a:ext>
            </a:extLst>
          </p:cNvPr>
          <p:cNvSpPr txBox="1"/>
          <p:nvPr/>
        </p:nvSpPr>
        <p:spPr>
          <a:xfrm>
            <a:off x="6058676" y="464998"/>
            <a:ext cx="5735216" cy="769441"/>
          </a:xfrm>
          <a:prstGeom prst="rect">
            <a:avLst/>
          </a:prstGeom>
          <a:noFill/>
        </p:spPr>
        <p:txBody>
          <a:bodyPr wrap="square" rtlCol="0">
            <a:spAutoFit/>
          </a:bodyPr>
          <a:lstStyle/>
          <a:p>
            <a:r>
              <a:rPr lang="fr-FR" sz="1600" b="1" dirty="0" smtClean="0">
                <a:solidFill>
                  <a:srgbClr val="E87B1C"/>
                </a:solidFill>
                <a:latin typeface="Arial" panose="020B0604020202020204" pitchFamily="34" charset="0"/>
                <a:cs typeface="Arial" panose="020B0604020202020204" pitchFamily="34" charset="0"/>
              </a:rPr>
              <a:t>Introduction</a:t>
            </a:r>
            <a:endParaRPr lang="fr-FR" sz="1600" b="1" dirty="0">
              <a:solidFill>
                <a:srgbClr val="E87B1C"/>
              </a:solidFill>
              <a:latin typeface="Arial" panose="020B0604020202020204" pitchFamily="34" charset="0"/>
              <a:cs typeface="Arial" panose="020B0604020202020204" pitchFamily="34" charset="0"/>
            </a:endParaRPr>
          </a:p>
          <a:p>
            <a:r>
              <a:rPr lang="fr-FR" sz="2800" b="1" dirty="0" err="1" smtClean="0">
                <a:latin typeface="Arial" panose="020B0604020202020204" pitchFamily="34" charset="0"/>
                <a:cs typeface="Arial" panose="020B0604020202020204" pitchFamily="34" charset="0"/>
              </a:rPr>
              <a:t>Storing</a:t>
            </a:r>
            <a:r>
              <a:rPr lang="fr-FR" sz="2800" b="1" dirty="0" smtClean="0">
                <a:latin typeface="Arial" panose="020B0604020202020204" pitchFamily="34" charset="0"/>
                <a:cs typeface="Arial" panose="020B0604020202020204" pitchFamily="34" charset="0"/>
              </a:rPr>
              <a:t> H</a:t>
            </a:r>
            <a:r>
              <a:rPr lang="fr-FR" sz="2800" b="1" baseline="-25000" dirty="0" smtClean="0">
                <a:latin typeface="Arial" panose="020B0604020202020204" pitchFamily="34" charset="0"/>
                <a:cs typeface="Arial" panose="020B0604020202020204" pitchFamily="34" charset="0"/>
              </a:rPr>
              <a:t>2</a:t>
            </a:r>
            <a:r>
              <a:rPr lang="fr-FR" sz="2800" b="1" dirty="0" smtClean="0">
                <a:latin typeface="Arial" panose="020B0604020202020204" pitchFamily="34" charset="0"/>
                <a:cs typeface="Arial" panose="020B0604020202020204" pitchFamily="34" charset="0"/>
              </a:rPr>
              <a:t> in </a:t>
            </a:r>
            <a:r>
              <a:rPr lang="fr-FR" sz="2800" b="1" dirty="0" err="1" smtClean="0">
                <a:latin typeface="Arial" panose="020B0604020202020204" pitchFamily="34" charset="0"/>
                <a:cs typeface="Arial" panose="020B0604020202020204" pitchFamily="34" charset="0"/>
              </a:rPr>
              <a:t>aquifers</a:t>
            </a:r>
            <a:endParaRPr lang="fr-FR" sz="2800" b="1"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48DEC7D1-690A-4DB8-B5DE-97BD85D3ACBC}"/>
              </a:ext>
            </a:extLst>
          </p:cNvPr>
          <p:cNvSpPr txBox="1"/>
          <p:nvPr/>
        </p:nvSpPr>
        <p:spPr>
          <a:xfrm>
            <a:off x="6550431" y="1581780"/>
            <a:ext cx="4721628" cy="3541886"/>
          </a:xfrm>
          <a:prstGeom prst="rect">
            <a:avLst/>
          </a:prstGeom>
          <a:noFill/>
        </p:spPr>
        <p:txBody>
          <a:bodyPr wrap="square" numCol="1" spcCol="360000" rtlCol="0">
            <a:noAutofit/>
          </a:bodyPr>
          <a:lstStyle/>
          <a:p>
            <a:pPr>
              <a:lnSpc>
                <a:spcPts val="1400"/>
              </a:lnSpc>
            </a:pPr>
            <a:r>
              <a:rPr lang="en-US" sz="1600" b="1" dirty="0" smtClean="0">
                <a:solidFill>
                  <a:schemeClr val="bg1">
                    <a:lumMod val="50000"/>
                  </a:schemeClr>
                </a:solidFill>
                <a:latin typeface="Arial" panose="020B0604020202020204" pitchFamily="34" charset="0"/>
                <a:cs typeface="Arial" panose="020B0604020202020204" pitchFamily="34" charset="0"/>
              </a:rPr>
              <a:t>Cushion gas represents 30-60% of total gas </a:t>
            </a:r>
            <a:endParaRPr lang="en-GB" sz="1600" b="1" dirty="0">
              <a:solidFill>
                <a:schemeClr val="bg1">
                  <a:lumMod val="50000"/>
                </a:schemeClr>
              </a:solidFill>
              <a:latin typeface="Arial" panose="020B0604020202020204" pitchFamily="34" charset="0"/>
              <a:cs typeface="Arial" panose="020B0604020202020204" pitchFamily="34" charset="0"/>
            </a:endParaRPr>
          </a:p>
          <a:p>
            <a:pPr>
              <a:spcAft>
                <a:spcPts val="600"/>
              </a:spcAft>
            </a:pPr>
            <a:r>
              <a:rPr lang="en-GB" sz="1600" dirty="0" smtClean="0">
                <a:latin typeface="Arial" panose="020B0604020202020204" pitchFamily="34" charset="0"/>
                <a:cs typeface="Arial" panose="020B0604020202020204" pitchFamily="34" charset="0"/>
              </a:rPr>
              <a:t> </a:t>
            </a:r>
            <a:endParaRPr lang="fr-FR" sz="1600" dirty="0">
              <a:latin typeface="Arial" panose="020B0604020202020204" pitchFamily="34" charset="0"/>
              <a:cs typeface="Arial" panose="020B0604020202020204" pitchFamily="34" charset="0"/>
            </a:endParaRPr>
          </a:p>
          <a:p>
            <a:pPr marL="252000" indent="-252000">
              <a:lnSpc>
                <a:spcPts val="1600"/>
              </a:lnSpc>
              <a:spcAft>
                <a:spcPts val="600"/>
              </a:spcAft>
              <a:buClr>
                <a:srgbClr val="E87B1C"/>
              </a:buClr>
              <a:buFont typeface="Arial" panose="020B0604020202020204" pitchFamily="34" charset="0"/>
              <a:buChar char="•"/>
            </a:pPr>
            <a:r>
              <a:rPr lang="en-GB" sz="1600" b="1" dirty="0" smtClean="0">
                <a:latin typeface="Arial" panose="020B0604020202020204" pitchFamily="34" charset="0"/>
                <a:cs typeface="Arial" panose="020B0604020202020204" pitchFamily="34" charset="0"/>
              </a:rPr>
              <a:t>Using H</a:t>
            </a:r>
            <a:r>
              <a:rPr lang="en-GB" sz="1600" b="1" baseline="-25000" dirty="0" smtClean="0">
                <a:latin typeface="Arial" panose="020B0604020202020204" pitchFamily="34" charset="0"/>
                <a:cs typeface="Arial" panose="020B0604020202020204" pitchFamily="34" charset="0"/>
              </a:rPr>
              <a:t>2</a:t>
            </a:r>
            <a:r>
              <a:rPr lang="en-GB" sz="1600" b="1" dirty="0" smtClean="0">
                <a:latin typeface="Arial" panose="020B0604020202020204" pitchFamily="34" charset="0"/>
                <a:cs typeface="Arial" panose="020B0604020202020204" pitchFamily="34" charset="0"/>
              </a:rPr>
              <a:t> increases </a:t>
            </a:r>
            <a:r>
              <a:rPr lang="en-GB" sz="1600" dirty="0" smtClean="0"/>
              <a:t>investment costs</a:t>
            </a:r>
            <a:endParaRPr lang="fr-FR" sz="1600" dirty="0">
              <a:latin typeface="Arial" panose="020B0604020202020204" pitchFamily="34" charset="0"/>
              <a:cs typeface="Arial" panose="020B0604020202020204" pitchFamily="34" charset="0"/>
            </a:endParaRPr>
          </a:p>
          <a:p>
            <a:pPr marL="252000" indent="-252000">
              <a:lnSpc>
                <a:spcPts val="1600"/>
              </a:lnSpc>
              <a:spcAft>
                <a:spcPts val="600"/>
              </a:spcAft>
              <a:buClr>
                <a:srgbClr val="E87B1C"/>
              </a:buClr>
              <a:buFont typeface="Arial" panose="020B0604020202020204" pitchFamily="34" charset="0"/>
              <a:buChar char="•"/>
            </a:pPr>
            <a:r>
              <a:rPr lang="en-GB" sz="1600" b="1" dirty="0" smtClean="0">
                <a:latin typeface="Arial" panose="020B0604020202020204" pitchFamily="34" charset="0"/>
                <a:cs typeface="Arial" panose="020B0604020202020204" pitchFamily="34" charset="0"/>
              </a:rPr>
              <a:t>Other cushion gases </a:t>
            </a:r>
          </a:p>
          <a:p>
            <a:pPr marL="709200" lvl="1" indent="-252000">
              <a:lnSpc>
                <a:spcPts val="1600"/>
              </a:lnSpc>
              <a:spcAft>
                <a:spcPts val="600"/>
              </a:spcAft>
              <a:buClr>
                <a:srgbClr val="E87B1C"/>
              </a:buClr>
              <a:buFont typeface="Arial" panose="020B0604020202020204" pitchFamily="34" charset="0"/>
              <a:buChar char="•"/>
            </a:pPr>
            <a:r>
              <a:rPr lang="en-GB" sz="1600" b="1" dirty="0" smtClean="0">
                <a:latin typeface="Arial" panose="020B0604020202020204" pitchFamily="34" charset="0"/>
                <a:cs typeface="Arial" panose="020B0604020202020204" pitchFamily="34" charset="0"/>
              </a:rPr>
              <a:t>would mix </a:t>
            </a:r>
            <a:r>
              <a:rPr lang="en-GB" sz="1600" dirty="0" smtClean="0">
                <a:latin typeface="Arial" panose="020B0604020202020204" pitchFamily="34" charset="0"/>
                <a:cs typeface="Arial" panose="020B0604020202020204" pitchFamily="34" charset="0"/>
              </a:rPr>
              <a:t>with H</a:t>
            </a:r>
            <a:r>
              <a:rPr lang="en-GB" sz="1600" baseline="-25000" dirty="0" smtClean="0">
                <a:latin typeface="Arial" panose="020B0604020202020204" pitchFamily="34" charset="0"/>
                <a:cs typeface="Arial" panose="020B0604020202020204" pitchFamily="34" charset="0"/>
              </a:rPr>
              <a:t>2</a:t>
            </a:r>
            <a:r>
              <a:rPr lang="en-GB" sz="1600" dirty="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and increase operational costs</a:t>
            </a:r>
          </a:p>
          <a:p>
            <a:pPr marL="709200" lvl="1" indent="-252000">
              <a:lnSpc>
                <a:spcPts val="1600"/>
              </a:lnSpc>
              <a:spcAft>
                <a:spcPts val="600"/>
              </a:spcAft>
              <a:buClr>
                <a:srgbClr val="E87B1C"/>
              </a:buClr>
              <a:buFont typeface="Arial" panose="020B0604020202020204" pitchFamily="34" charset="0"/>
              <a:buChar char="•"/>
            </a:pPr>
            <a:r>
              <a:rPr lang="en-GB" sz="1600" b="1" dirty="0" smtClean="0">
                <a:latin typeface="Arial" panose="020B0604020202020204" pitchFamily="34" charset="0"/>
                <a:cs typeface="Arial" panose="020B0604020202020204" pitchFamily="34" charset="0"/>
              </a:rPr>
              <a:t>would react </a:t>
            </a:r>
            <a:r>
              <a:rPr lang="en-GB" sz="1600" dirty="0" smtClean="0">
                <a:latin typeface="Arial" panose="020B0604020202020204" pitchFamily="34" charset="0"/>
                <a:cs typeface="Arial" panose="020B0604020202020204" pitchFamily="34" charset="0"/>
              </a:rPr>
              <a:t>with H</a:t>
            </a:r>
            <a:r>
              <a:rPr lang="en-GB" sz="1600" baseline="-25000" dirty="0" smtClean="0">
                <a:latin typeface="Arial" panose="020B0604020202020204" pitchFamily="34" charset="0"/>
                <a:cs typeface="Arial" panose="020B0604020202020204" pitchFamily="34" charset="0"/>
              </a:rPr>
              <a:t>2 </a:t>
            </a:r>
            <a:r>
              <a:rPr lang="en-GB" sz="1600" dirty="0" smtClean="0">
                <a:latin typeface="Arial" panose="020B0604020202020204" pitchFamily="34" charset="0"/>
                <a:cs typeface="Arial" panose="020B0604020202020204" pitchFamily="34" charset="0"/>
              </a:rPr>
              <a:t>assisted</a:t>
            </a:r>
            <a:r>
              <a:rPr lang="en-GB" sz="1600" dirty="0" smtClean="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by microbial activity (or other catalysers)</a:t>
            </a:r>
            <a:endParaRPr lang="fr-FR" sz="1600" dirty="0">
              <a:latin typeface="Arial" panose="020B0604020202020204" pitchFamily="34" charset="0"/>
              <a:cs typeface="Arial" panose="020B0604020202020204" pitchFamily="34" charset="0"/>
            </a:endParaRPr>
          </a:p>
          <a:p>
            <a:pPr marL="252000" indent="-252000">
              <a:lnSpc>
                <a:spcPts val="1600"/>
              </a:lnSpc>
              <a:spcAft>
                <a:spcPts val="600"/>
              </a:spcAft>
              <a:buClr>
                <a:srgbClr val="E87B1C"/>
              </a:buClr>
              <a:buFont typeface="Arial" panose="020B0604020202020204" pitchFamily="34" charset="0"/>
              <a:buChar char="•"/>
            </a:pPr>
            <a:r>
              <a:rPr lang="en-GB" sz="1600" b="1" dirty="0" smtClean="0">
                <a:latin typeface="Arial" panose="020B0604020202020204" pitchFamily="34" charset="0"/>
                <a:cs typeface="Arial" panose="020B0604020202020204" pitchFamily="34" charset="0"/>
              </a:rPr>
              <a:t>CO</a:t>
            </a:r>
            <a:r>
              <a:rPr lang="en-GB" sz="1600" b="1" baseline="-25000" dirty="0" smtClean="0">
                <a:latin typeface="Arial" panose="020B0604020202020204" pitchFamily="34" charset="0"/>
                <a:cs typeface="Arial" panose="020B0604020202020204" pitchFamily="34" charset="0"/>
              </a:rPr>
              <a:t>2 </a:t>
            </a:r>
            <a:r>
              <a:rPr lang="en-GB" sz="1600" b="1" dirty="0" smtClean="0">
                <a:latin typeface="Arial" panose="020B0604020202020204" pitchFamily="34" charset="0"/>
                <a:cs typeface="Arial" panose="020B0604020202020204" pitchFamily="34" charset="0"/>
              </a:rPr>
              <a:t>as cushion gas</a:t>
            </a:r>
          </a:p>
          <a:p>
            <a:pPr marL="709200" lvl="1" indent="-252000">
              <a:lnSpc>
                <a:spcPts val="1600"/>
              </a:lnSpc>
              <a:spcAft>
                <a:spcPts val="600"/>
              </a:spcAft>
              <a:buClr>
                <a:srgbClr val="E87B1C"/>
              </a:buClr>
              <a:buFont typeface="Arial" panose="020B0604020202020204" pitchFamily="34" charset="0"/>
              <a:buChar char="•"/>
            </a:pPr>
            <a:r>
              <a:rPr lang="en-GB" sz="1600" dirty="0" smtClean="0">
                <a:latin typeface="Arial" panose="020B0604020202020204" pitchFamily="34" charset="0"/>
                <a:cs typeface="Arial" panose="020B0604020202020204" pitchFamily="34" charset="0"/>
              </a:rPr>
              <a:t>Environmental benefits</a:t>
            </a:r>
          </a:p>
          <a:p>
            <a:pPr marL="709200" lvl="1" indent="-252000">
              <a:lnSpc>
                <a:spcPts val="1600"/>
              </a:lnSpc>
              <a:spcAft>
                <a:spcPts val="600"/>
              </a:spcAft>
              <a:buClr>
                <a:srgbClr val="E87B1C"/>
              </a:buClr>
              <a:buFont typeface="Arial" panose="020B0604020202020204" pitchFamily="34" charset="0"/>
              <a:buChar char="•"/>
            </a:pPr>
            <a:r>
              <a:rPr lang="en-GB" sz="1600" dirty="0" smtClean="0">
                <a:latin typeface="Arial" panose="020B0604020202020204" pitchFamily="34" charset="0"/>
                <a:cs typeface="Arial" panose="020B0604020202020204" pitchFamily="34" charset="0"/>
              </a:rPr>
              <a:t>Decreases investment costs</a:t>
            </a:r>
          </a:p>
          <a:p>
            <a:pPr marL="709200" lvl="1" indent="-252000">
              <a:lnSpc>
                <a:spcPts val="1600"/>
              </a:lnSpc>
              <a:spcAft>
                <a:spcPts val="600"/>
              </a:spcAft>
              <a:buClr>
                <a:srgbClr val="E87B1C"/>
              </a:buClr>
              <a:buFont typeface="Arial" panose="020B0604020202020204" pitchFamily="34" charset="0"/>
              <a:buChar char="•"/>
            </a:pPr>
            <a:r>
              <a:rPr lang="en-GB" sz="1600" dirty="0" smtClean="0">
                <a:latin typeface="Arial" panose="020B0604020202020204" pitchFamily="34" charset="0"/>
                <a:cs typeface="Arial" panose="020B0604020202020204" pitchFamily="34" charset="0"/>
              </a:rPr>
              <a:t>Interesting physical properties around critical point </a:t>
            </a:r>
            <a:r>
              <a:rPr lang="en-GB" sz="1600" baseline="-25000" dirty="0" smtClean="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  </a:t>
            </a:r>
            <a:endParaRPr lang="fr-FR" sz="1600" dirty="0">
              <a:latin typeface="Arial" panose="020B0604020202020204" pitchFamily="34" charset="0"/>
              <a:cs typeface="Arial" panose="020B0604020202020204" pitchFamily="34" charset="0"/>
            </a:endParaRPr>
          </a:p>
          <a:p>
            <a:pPr>
              <a:lnSpc>
                <a:spcPts val="1600"/>
              </a:lnSpc>
            </a:pPr>
            <a:endParaRPr lang="fr-FR" sz="1600" dirty="0">
              <a:latin typeface="Arial" panose="020B0604020202020204" pitchFamily="34" charset="0"/>
              <a:cs typeface="Arial" panose="020B0604020202020204" pitchFamily="34" charset="0"/>
            </a:endParaRPr>
          </a:p>
        </p:txBody>
      </p:sp>
      <p:pic>
        <p:nvPicPr>
          <p:cNvPr id="14" name="Image 13">
            <a:extLst>
              <a:ext uri="{FF2B5EF4-FFF2-40B4-BE49-F238E27FC236}">
                <a16:creationId xmlns:a16="http://schemas.microsoft.com/office/drawing/2014/main" id="{5E261CA1-D4A2-423A-8201-83CB410FB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 y="6158863"/>
            <a:ext cx="4050242" cy="689877"/>
          </a:xfrm>
          <a:prstGeom prst="rect">
            <a:avLst/>
          </a:prstGeom>
        </p:spPr>
      </p:pic>
      <p:pic>
        <p:nvPicPr>
          <p:cNvPr id="10" name="Espace réservé du contenu 3"/>
          <p:cNvPicPr>
            <a:picLocks noChangeAspect="1"/>
          </p:cNvPicPr>
          <p:nvPr/>
        </p:nvPicPr>
        <p:blipFill>
          <a:blip r:embed="rId3"/>
          <a:stretch>
            <a:fillRect/>
          </a:stretch>
        </p:blipFill>
        <p:spPr>
          <a:xfrm>
            <a:off x="461686" y="1409910"/>
            <a:ext cx="6088744" cy="4280111"/>
          </a:xfrm>
          <a:prstGeom prst="rect">
            <a:avLst/>
          </a:prstGeom>
        </p:spPr>
      </p:pic>
    </p:spTree>
    <p:extLst>
      <p:ext uri="{BB962C8B-B14F-4D97-AF65-F5344CB8AC3E}">
        <p14:creationId xmlns:p14="http://schemas.microsoft.com/office/powerpoint/2010/main" val="230883357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lgn="ctr"/>
            <a:fld id="{F350894E-0509-424B-B937-9012733DE64A}" type="slidenum">
              <a:rPr lang="fr-FR" sz="1200" smtClean="0">
                <a:solidFill>
                  <a:schemeClr val="bg1">
                    <a:lumMod val="50000"/>
                  </a:schemeClr>
                </a:solidFill>
              </a:rPr>
              <a:pPr algn="ctr"/>
              <a:t>3</a:t>
            </a:fld>
            <a:endParaRPr lang="fr-FR" sz="1200" dirty="0">
              <a:solidFill>
                <a:schemeClr val="bg1">
                  <a:lumMod val="50000"/>
                </a:schemeClr>
              </a:solidFill>
            </a:endParaRPr>
          </a:p>
        </p:txBody>
      </p:sp>
      <p:sp>
        <p:nvSpPr>
          <p:cNvPr id="4" name="ZoneTexte 3">
            <a:extLst>
              <a:ext uri="{FF2B5EF4-FFF2-40B4-BE49-F238E27FC236}">
                <a16:creationId xmlns:a16="http://schemas.microsoft.com/office/drawing/2014/main" id="{32E8AFA0-BFBE-40A3-AFA1-91B4533CA7DF}"/>
              </a:ext>
            </a:extLst>
          </p:cNvPr>
          <p:cNvSpPr txBox="1"/>
          <p:nvPr/>
        </p:nvSpPr>
        <p:spPr>
          <a:xfrm>
            <a:off x="6058676" y="477293"/>
            <a:ext cx="5735216" cy="1200329"/>
          </a:xfrm>
          <a:prstGeom prst="rect">
            <a:avLst/>
          </a:prstGeom>
          <a:noFill/>
        </p:spPr>
        <p:txBody>
          <a:bodyPr wrap="square" rtlCol="0">
            <a:spAutoFit/>
          </a:bodyPr>
          <a:lstStyle/>
          <a:p>
            <a:r>
              <a:rPr lang="fr-FR" sz="1600" b="1" dirty="0" smtClean="0">
                <a:solidFill>
                  <a:srgbClr val="E87B1C"/>
                </a:solidFill>
                <a:latin typeface="Arial" panose="020B0604020202020204" pitchFamily="34" charset="0"/>
                <a:cs typeface="Arial" panose="020B0604020202020204" pitchFamily="34" charset="0"/>
              </a:rPr>
              <a:t>Introduction</a:t>
            </a:r>
            <a:endParaRPr lang="fr-FR" sz="1600" b="1" dirty="0">
              <a:solidFill>
                <a:srgbClr val="E87B1C"/>
              </a:solidFill>
              <a:latin typeface="Arial" panose="020B0604020202020204" pitchFamily="34" charset="0"/>
              <a:cs typeface="Arial" panose="020B0604020202020204" pitchFamily="34" charset="0"/>
            </a:endParaRPr>
          </a:p>
          <a:p>
            <a:r>
              <a:rPr lang="en-US" sz="2800" b="1" dirty="0" smtClean="0">
                <a:latin typeface="Arial" panose="020B0604020202020204" pitchFamily="34" charset="0"/>
                <a:cs typeface="Arial" panose="020B0604020202020204" pitchFamily="34" charset="0"/>
              </a:rPr>
              <a:t>CO</a:t>
            </a:r>
            <a:r>
              <a:rPr lang="en-US" sz="2800" b="1" baseline="-25000" dirty="0" smtClean="0">
                <a:latin typeface="Arial" panose="020B0604020202020204" pitchFamily="34" charset="0"/>
                <a:cs typeface="Arial" panose="020B0604020202020204" pitchFamily="34" charset="0"/>
              </a:rPr>
              <a:t>2 </a:t>
            </a:r>
            <a:r>
              <a:rPr lang="en-US" sz="2800" b="1" dirty="0" smtClean="0">
                <a:latin typeface="Arial" panose="020B0604020202020204" pitchFamily="34" charset="0"/>
                <a:cs typeface="Arial" panose="020B0604020202020204" pitchFamily="34" charset="0"/>
              </a:rPr>
              <a:t>as cushion gas </a:t>
            </a:r>
            <a:endParaRPr lang="fr-FR" sz="2800" b="1" dirty="0">
              <a:latin typeface="Arial" panose="020B0604020202020204" pitchFamily="34" charset="0"/>
              <a:cs typeface="Arial" panose="020B0604020202020204" pitchFamily="34" charset="0"/>
            </a:endParaRPr>
          </a:p>
          <a:p>
            <a:endParaRPr lang="fr-FR" sz="2800" b="1"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48DEC7D1-690A-4DB8-B5DE-97BD85D3ACBC}"/>
              </a:ext>
            </a:extLst>
          </p:cNvPr>
          <p:cNvSpPr txBox="1"/>
          <p:nvPr/>
        </p:nvSpPr>
        <p:spPr>
          <a:xfrm>
            <a:off x="6049345" y="1677622"/>
            <a:ext cx="5735216" cy="3582282"/>
          </a:xfrm>
          <a:prstGeom prst="rect">
            <a:avLst/>
          </a:prstGeom>
          <a:noFill/>
        </p:spPr>
        <p:txBody>
          <a:bodyPr wrap="square" numCol="1" spcCol="360000" rtlCol="0">
            <a:noAutofit/>
          </a:bodyPr>
          <a:lstStyle/>
          <a:p>
            <a:pPr>
              <a:lnSpc>
                <a:spcPts val="1400"/>
              </a:lnSpc>
            </a:pPr>
            <a:r>
              <a:rPr lang="en-US" sz="1600" b="1" dirty="0" smtClean="0">
                <a:solidFill>
                  <a:schemeClr val="bg1">
                    <a:lumMod val="50000"/>
                  </a:schemeClr>
                </a:solidFill>
                <a:latin typeface="Arial" panose="020B0604020202020204" pitchFamily="34" charset="0"/>
                <a:cs typeface="Arial" panose="020B0604020202020204" pitchFamily="34" charset="0"/>
              </a:rPr>
              <a:t>What </a:t>
            </a:r>
            <a:r>
              <a:rPr lang="en-US" sz="1600" b="1" dirty="0">
                <a:solidFill>
                  <a:schemeClr val="bg1">
                    <a:lumMod val="50000"/>
                  </a:schemeClr>
                </a:solidFill>
                <a:latin typeface="Arial" panose="020B0604020202020204" pitchFamily="34" charset="0"/>
                <a:cs typeface="Arial" panose="020B0604020202020204" pitchFamily="34" charset="0"/>
              </a:rPr>
              <a:t>about </a:t>
            </a:r>
            <a:r>
              <a:rPr lang="en-GB" sz="1600" b="1" dirty="0">
                <a:solidFill>
                  <a:schemeClr val="bg1">
                    <a:lumMod val="50000"/>
                  </a:schemeClr>
                </a:solidFill>
                <a:latin typeface="Arial" panose="020B0604020202020204" pitchFamily="34" charset="0"/>
                <a:cs typeface="Arial" panose="020B0604020202020204" pitchFamily="34" charset="0"/>
              </a:rPr>
              <a:t>H</a:t>
            </a:r>
            <a:r>
              <a:rPr lang="en-GB" sz="1600" b="1" baseline="-25000" dirty="0">
                <a:solidFill>
                  <a:schemeClr val="bg1">
                    <a:lumMod val="50000"/>
                  </a:schemeClr>
                </a:solidFill>
                <a:latin typeface="Arial" panose="020B0604020202020204" pitchFamily="34" charset="0"/>
                <a:cs typeface="Arial" panose="020B0604020202020204" pitchFamily="34" charset="0"/>
              </a:rPr>
              <a:t>2</a:t>
            </a:r>
            <a:r>
              <a:rPr lang="en-GB" sz="1600" b="1" dirty="0">
                <a:solidFill>
                  <a:schemeClr val="bg1">
                    <a:lumMod val="50000"/>
                  </a:schemeClr>
                </a:solidFill>
                <a:latin typeface="Arial" panose="020B0604020202020204" pitchFamily="34" charset="0"/>
                <a:cs typeface="Arial" panose="020B0604020202020204" pitchFamily="34" charset="0"/>
              </a:rPr>
              <a:t> - CO</a:t>
            </a:r>
            <a:r>
              <a:rPr lang="en-GB" sz="1600" b="1" baseline="-25000" dirty="0">
                <a:solidFill>
                  <a:schemeClr val="bg1">
                    <a:lumMod val="50000"/>
                  </a:schemeClr>
                </a:solidFill>
                <a:latin typeface="Arial" panose="020B0604020202020204" pitchFamily="34" charset="0"/>
                <a:cs typeface="Arial" panose="020B0604020202020204" pitchFamily="34" charset="0"/>
              </a:rPr>
              <a:t>2</a:t>
            </a:r>
            <a:r>
              <a:rPr lang="en-GB" sz="1600" b="1" dirty="0">
                <a:solidFill>
                  <a:schemeClr val="bg1">
                    <a:lumMod val="50000"/>
                  </a:schemeClr>
                </a:solidFill>
                <a:latin typeface="Arial" panose="020B0604020202020204" pitchFamily="34" charset="0"/>
                <a:cs typeface="Arial" panose="020B0604020202020204" pitchFamily="34" charset="0"/>
              </a:rPr>
              <a:t> </a:t>
            </a:r>
            <a:r>
              <a:rPr lang="en-US" sz="1600" b="1" dirty="0" smtClean="0">
                <a:solidFill>
                  <a:schemeClr val="bg1">
                    <a:lumMod val="50000"/>
                  </a:schemeClr>
                </a:solidFill>
                <a:latin typeface="Arial" panose="020B0604020202020204" pitchFamily="34" charset="0"/>
                <a:cs typeface="Arial" panose="020B0604020202020204" pitchFamily="34" charset="0"/>
              </a:rPr>
              <a:t>mixing </a:t>
            </a:r>
            <a:r>
              <a:rPr lang="en-US" sz="1600" b="1" dirty="0" smtClean="0">
                <a:solidFill>
                  <a:schemeClr val="bg1">
                    <a:lumMod val="50000"/>
                  </a:schemeClr>
                </a:solidFill>
                <a:latin typeface="Arial" panose="020B0604020202020204" pitchFamily="34" charset="0"/>
                <a:cs typeface="Arial" panose="020B0604020202020204" pitchFamily="34" charset="0"/>
              </a:rPr>
              <a:t>and reaction?</a:t>
            </a:r>
            <a:endParaRPr lang="fr-FR" sz="1600" b="1" dirty="0">
              <a:solidFill>
                <a:schemeClr val="bg1">
                  <a:lumMod val="50000"/>
                </a:schemeClr>
              </a:solidFill>
              <a:latin typeface="Arial" panose="020B0604020202020204" pitchFamily="34" charset="0"/>
              <a:cs typeface="Arial" panose="020B0604020202020204" pitchFamily="34" charset="0"/>
            </a:endParaRPr>
          </a:p>
          <a:p>
            <a:pPr>
              <a:lnSpc>
                <a:spcPts val="1400"/>
              </a:lnSpc>
            </a:pPr>
            <a:endParaRPr lang="en-US" sz="1600" b="1" dirty="0" smtClean="0">
              <a:solidFill>
                <a:schemeClr val="bg1">
                  <a:lumMod val="50000"/>
                </a:schemeClr>
              </a:solidFill>
              <a:latin typeface="Arial" panose="020B0604020202020204" pitchFamily="34" charset="0"/>
              <a:cs typeface="Arial" panose="020B0604020202020204" pitchFamily="34" charset="0"/>
            </a:endParaRPr>
          </a:p>
          <a:p>
            <a:pPr>
              <a:lnSpc>
                <a:spcPts val="1400"/>
              </a:lnSpc>
            </a:pPr>
            <a:r>
              <a:rPr lang="en-US" sz="1600" b="1" dirty="0" smtClean="0">
                <a:latin typeface="Arial" panose="020B0604020202020204" pitchFamily="34" charset="0"/>
                <a:cs typeface="Arial" panose="020B0604020202020204" pitchFamily="34" charset="0"/>
              </a:rPr>
              <a:t>Mixing</a:t>
            </a:r>
            <a:endParaRPr lang="fr-FR" sz="1600" b="1" dirty="0">
              <a:latin typeface="Arial" panose="020B0604020202020204" pitchFamily="34" charset="0"/>
              <a:cs typeface="Arial" panose="020B0604020202020204" pitchFamily="34" charset="0"/>
            </a:endParaRPr>
          </a:p>
          <a:p>
            <a:pPr marL="252000" indent="-252000">
              <a:lnSpc>
                <a:spcPts val="1600"/>
              </a:lnSpc>
              <a:buClr>
                <a:srgbClr val="E87B1C"/>
              </a:buClr>
              <a:buFont typeface="Arial" panose="020B0604020202020204" pitchFamily="34" charset="0"/>
              <a:buChar char="•"/>
            </a:pPr>
            <a:r>
              <a:rPr lang="en-GB" b="1" dirty="0" smtClean="0">
                <a:latin typeface="Arial" panose="020B0604020202020204" pitchFamily="34" charset="0"/>
                <a:cs typeface="Arial" panose="020B0604020202020204" pitchFamily="34" charset="0"/>
              </a:rPr>
              <a:t>thermodynamic behaviour </a:t>
            </a:r>
            <a:r>
              <a:rPr lang="en-GB" sz="1600" dirty="0" smtClean="0">
                <a:latin typeface="Arial" panose="020B0604020202020204" pitchFamily="34" charset="0"/>
                <a:cs typeface="Arial" panose="020B0604020202020204" pitchFamily="34" charset="0"/>
              </a:rPr>
              <a:t>of the system H</a:t>
            </a:r>
            <a:r>
              <a:rPr lang="en-GB" sz="1600" baseline="-25000" dirty="0" smtClean="0">
                <a:latin typeface="Arial" panose="020B0604020202020204" pitchFamily="34" charset="0"/>
                <a:cs typeface="Arial" panose="020B0604020202020204" pitchFamily="34" charset="0"/>
              </a:rPr>
              <a:t>2 </a:t>
            </a:r>
            <a:r>
              <a:rPr lang="en-GB" sz="1600" dirty="0" smtClean="0">
                <a:latin typeface="Arial" panose="020B0604020202020204" pitchFamily="34" charset="0"/>
                <a:cs typeface="Arial" panose="020B0604020202020204" pitchFamily="34" charset="0"/>
              </a:rPr>
              <a:t>- CO</a:t>
            </a:r>
            <a:r>
              <a:rPr lang="en-GB" sz="1600" baseline="-25000" dirty="0" smtClean="0">
                <a:latin typeface="Arial" panose="020B0604020202020204" pitchFamily="34" charset="0"/>
                <a:cs typeface="Arial" panose="020B0604020202020204" pitchFamily="34" charset="0"/>
              </a:rPr>
              <a:t>2</a:t>
            </a:r>
            <a:r>
              <a:rPr lang="en-GB" sz="1600" dirty="0" smtClean="0">
                <a:latin typeface="Arial" panose="020B0604020202020204" pitchFamily="34" charset="0"/>
                <a:cs typeface="Arial" panose="020B0604020202020204" pitchFamily="34" charset="0"/>
              </a:rPr>
              <a:t>;</a:t>
            </a:r>
          </a:p>
          <a:p>
            <a:pPr marL="252000" indent="-252000">
              <a:lnSpc>
                <a:spcPts val="1600"/>
              </a:lnSpc>
              <a:buClr>
                <a:srgbClr val="E87B1C"/>
              </a:buClr>
              <a:buFont typeface="Arial" panose="020B0604020202020204" pitchFamily="34" charset="0"/>
              <a:buChar char="•"/>
            </a:pPr>
            <a:r>
              <a:rPr lang="en-GB" sz="1600" dirty="0" smtClean="0">
                <a:latin typeface="Arial" panose="020B0604020202020204" pitchFamily="34" charset="0"/>
                <a:cs typeface="Arial" panose="020B0604020202020204" pitchFamily="34" charset="0"/>
              </a:rPr>
              <a:t>Reservoir conditions and reservoir quality;</a:t>
            </a:r>
          </a:p>
          <a:p>
            <a:pPr marL="252000" indent="-252000">
              <a:lnSpc>
                <a:spcPts val="1600"/>
              </a:lnSpc>
              <a:buClr>
                <a:srgbClr val="E87B1C"/>
              </a:buClr>
              <a:buFont typeface="Arial" panose="020B0604020202020204" pitchFamily="34" charset="0"/>
              <a:buChar char="•"/>
            </a:pPr>
            <a:r>
              <a:rPr lang="en-GB" sz="1600" dirty="0" smtClean="0">
                <a:latin typeface="Arial" panose="020B0604020202020204" pitchFamily="34" charset="0"/>
                <a:cs typeface="Arial" panose="020B0604020202020204" pitchFamily="34" charset="0"/>
              </a:rPr>
              <a:t>Injection and withdraw rates</a:t>
            </a:r>
          </a:p>
          <a:p>
            <a:pPr>
              <a:lnSpc>
                <a:spcPts val="1600"/>
              </a:lnSpc>
              <a:buClr>
                <a:srgbClr val="E87B1C"/>
              </a:buClr>
            </a:pPr>
            <a:endParaRPr lang="en-GB" sz="1600" dirty="0">
              <a:latin typeface="Arial" panose="020B0604020202020204" pitchFamily="34" charset="0"/>
              <a:cs typeface="Arial" panose="020B0604020202020204" pitchFamily="34" charset="0"/>
            </a:endParaRPr>
          </a:p>
          <a:p>
            <a:pPr marL="252000" indent="-252000">
              <a:lnSpc>
                <a:spcPts val="1600"/>
              </a:lnSpc>
              <a:buClr>
                <a:srgbClr val="E87B1C"/>
              </a:buClr>
              <a:buFont typeface="Arial" panose="020B0604020202020204" pitchFamily="34" charset="0"/>
              <a:buChar char="•"/>
            </a:pPr>
            <a:endParaRPr lang="en-US" sz="1600" b="1" dirty="0" smtClean="0">
              <a:latin typeface="Arial" panose="020B0604020202020204" pitchFamily="34" charset="0"/>
              <a:cs typeface="Arial" panose="020B0604020202020204" pitchFamily="34" charset="0"/>
            </a:endParaRPr>
          </a:p>
          <a:p>
            <a:pPr>
              <a:lnSpc>
                <a:spcPts val="1600"/>
              </a:lnSpc>
              <a:buClr>
                <a:srgbClr val="E87B1C"/>
              </a:buClr>
            </a:pPr>
            <a:r>
              <a:rPr lang="en-US" sz="1600" b="1" dirty="0" smtClean="0">
                <a:solidFill>
                  <a:schemeClr val="bg1">
                    <a:lumMod val="65000"/>
                  </a:schemeClr>
                </a:solidFill>
                <a:latin typeface="Arial" panose="020B0604020202020204" pitchFamily="34" charset="0"/>
                <a:cs typeface="Arial" panose="020B0604020202020204" pitchFamily="34" charset="0"/>
              </a:rPr>
              <a:t>Reaction</a:t>
            </a:r>
            <a:r>
              <a:rPr lang="en-US" sz="1600" dirty="0" smtClean="0">
                <a:solidFill>
                  <a:schemeClr val="bg1">
                    <a:lumMod val="65000"/>
                  </a:schemeClr>
                </a:solidFill>
                <a:latin typeface="Arial" panose="020B0604020202020204" pitchFamily="34" charset="0"/>
                <a:cs typeface="Arial" panose="020B0604020202020204" pitchFamily="34" charset="0"/>
              </a:rPr>
              <a:t> (not studied here but)</a:t>
            </a:r>
            <a:endParaRPr lang="fr-FR" sz="1600" dirty="0">
              <a:solidFill>
                <a:schemeClr val="bg1">
                  <a:lumMod val="65000"/>
                </a:schemeClr>
              </a:solidFill>
              <a:latin typeface="Arial" panose="020B0604020202020204" pitchFamily="34" charset="0"/>
              <a:cs typeface="Arial" panose="020B0604020202020204" pitchFamily="34" charset="0"/>
            </a:endParaRPr>
          </a:p>
          <a:p>
            <a:pPr marL="252000" indent="-252000">
              <a:lnSpc>
                <a:spcPts val="1600"/>
              </a:lnSpc>
              <a:buClr>
                <a:srgbClr val="E87B1C"/>
              </a:buClr>
              <a:buFont typeface="Arial" panose="020B0604020202020204" pitchFamily="34" charset="0"/>
              <a:buChar char="•"/>
            </a:pPr>
            <a:r>
              <a:rPr lang="en-US" sz="1600" dirty="0" smtClean="0">
                <a:solidFill>
                  <a:schemeClr val="bg1">
                    <a:lumMod val="65000"/>
                  </a:schemeClr>
                </a:solidFill>
                <a:latin typeface="Arial" panose="020B0604020202020204" pitchFamily="34" charset="0"/>
                <a:cs typeface="Arial" panose="020B0604020202020204" pitchFamily="34" charset="0"/>
              </a:rPr>
              <a:t>Examples of </a:t>
            </a:r>
            <a:r>
              <a:rPr lang="en-US" sz="1600" dirty="0" err="1" smtClean="0">
                <a:solidFill>
                  <a:schemeClr val="bg1">
                    <a:lumMod val="65000"/>
                  </a:schemeClr>
                </a:solidFill>
                <a:latin typeface="Arial" panose="020B0604020202020204" pitchFamily="34" charset="0"/>
                <a:cs typeface="Arial" panose="020B0604020202020204" pitchFamily="34" charset="0"/>
              </a:rPr>
              <a:t>methanation</a:t>
            </a:r>
            <a:r>
              <a:rPr lang="en-US" sz="1600" dirty="0" smtClean="0">
                <a:solidFill>
                  <a:schemeClr val="bg1">
                    <a:lumMod val="65000"/>
                  </a:schemeClr>
                </a:solidFill>
                <a:latin typeface="Arial" panose="020B0604020202020204" pitchFamily="34" charset="0"/>
                <a:cs typeface="Arial" panose="020B0604020202020204" pitchFamily="34" charset="0"/>
              </a:rPr>
              <a:t> in situ involve other gases, not only </a:t>
            </a:r>
            <a:r>
              <a:rPr lang="en-US" sz="1600" dirty="0" smtClean="0">
                <a:solidFill>
                  <a:schemeClr val="bg1">
                    <a:lumMod val="65000"/>
                  </a:schemeClr>
                </a:solidFill>
                <a:latin typeface="Arial" panose="020B0604020202020204" pitchFamily="34" charset="0"/>
                <a:cs typeface="Arial" panose="020B0604020202020204" pitchFamily="34" charset="0"/>
              </a:rPr>
              <a:t>pure CO</a:t>
            </a:r>
            <a:r>
              <a:rPr lang="en-US" sz="1600" baseline="-25000" dirty="0" smtClean="0">
                <a:solidFill>
                  <a:schemeClr val="bg1">
                    <a:lumMod val="65000"/>
                  </a:schemeClr>
                </a:solidFill>
                <a:latin typeface="Arial" panose="020B0604020202020204" pitchFamily="34" charset="0"/>
                <a:cs typeface="Arial" panose="020B0604020202020204" pitchFamily="34" charset="0"/>
              </a:rPr>
              <a:t>2</a:t>
            </a:r>
            <a:endParaRPr lang="en-US" sz="1600" baseline="-25000" dirty="0" smtClean="0">
              <a:solidFill>
                <a:schemeClr val="bg1">
                  <a:lumMod val="65000"/>
                </a:schemeClr>
              </a:solidFill>
              <a:latin typeface="Arial" panose="020B0604020202020204" pitchFamily="34" charset="0"/>
              <a:cs typeface="Arial" panose="020B0604020202020204" pitchFamily="34" charset="0"/>
            </a:endParaRPr>
          </a:p>
          <a:p>
            <a:pPr marL="252000" indent="-252000">
              <a:lnSpc>
                <a:spcPts val="1600"/>
              </a:lnSpc>
              <a:buClr>
                <a:srgbClr val="E87B1C"/>
              </a:buClr>
              <a:buFont typeface="Arial" panose="020B0604020202020204" pitchFamily="34" charset="0"/>
              <a:buChar char="•"/>
            </a:pPr>
            <a:r>
              <a:rPr lang="en-US" sz="1600" dirty="0" smtClean="0">
                <a:solidFill>
                  <a:schemeClr val="bg1">
                    <a:lumMod val="65000"/>
                  </a:schemeClr>
                </a:solidFill>
                <a:latin typeface="Arial" panose="020B0604020202020204" pitchFamily="34" charset="0"/>
                <a:cs typeface="Arial" panose="020B0604020202020204" pitchFamily="34" charset="0"/>
              </a:rPr>
              <a:t>Sabatier reaction occurs at high temperature (300°C to 400</a:t>
            </a:r>
            <a:r>
              <a:rPr lang="en-US" sz="1400" dirty="0" smtClean="0">
                <a:solidFill>
                  <a:schemeClr val="bg1">
                    <a:lumMod val="65000"/>
                  </a:schemeClr>
                </a:solidFill>
                <a:latin typeface="Arial" panose="020B0604020202020204" pitchFamily="34" charset="0"/>
                <a:cs typeface="Arial" panose="020B0604020202020204" pitchFamily="34" charset="0"/>
              </a:rPr>
              <a:t>°C)</a:t>
            </a:r>
            <a:r>
              <a:rPr lang="en-US" sz="1600" dirty="0" smtClean="0">
                <a:solidFill>
                  <a:schemeClr val="bg1">
                    <a:lumMod val="65000"/>
                  </a:schemeClr>
                </a:solidFill>
                <a:latin typeface="Arial" panose="020B0604020202020204" pitchFamily="34" charset="0"/>
                <a:cs typeface="Arial" panose="020B0604020202020204" pitchFamily="34" charset="0"/>
              </a:rPr>
              <a:t> </a:t>
            </a:r>
          </a:p>
          <a:p>
            <a:pPr marL="252000" indent="-252000">
              <a:lnSpc>
                <a:spcPts val="1600"/>
              </a:lnSpc>
              <a:buClr>
                <a:srgbClr val="E87B1C"/>
              </a:buClr>
              <a:buFont typeface="Arial" panose="020B0604020202020204" pitchFamily="34" charset="0"/>
              <a:buChar char="•"/>
            </a:pPr>
            <a:r>
              <a:rPr lang="en-US" sz="1600" dirty="0" smtClean="0">
                <a:solidFill>
                  <a:schemeClr val="bg1">
                    <a:lumMod val="65000"/>
                  </a:schemeClr>
                </a:solidFill>
                <a:latin typeface="Arial" panose="020B0604020202020204" pitchFamily="34" charset="0"/>
                <a:cs typeface="Arial" panose="020B0604020202020204" pitchFamily="34" charset="0"/>
              </a:rPr>
              <a:t>Uncertainty of microbial activity </a:t>
            </a:r>
            <a:r>
              <a:rPr lang="en-US" sz="1600" dirty="0" smtClean="0">
                <a:solidFill>
                  <a:schemeClr val="bg1">
                    <a:lumMod val="65000"/>
                  </a:schemeClr>
                </a:solidFill>
                <a:latin typeface="Arial" panose="020B0604020202020204" pitchFamily="34" charset="0"/>
                <a:cs typeface="Arial" panose="020B0604020202020204" pitchFamily="34" charset="0"/>
              </a:rPr>
              <a:t>kinetic</a:t>
            </a:r>
            <a:endParaRPr lang="en-US" sz="1600" dirty="0" smtClean="0">
              <a:solidFill>
                <a:schemeClr val="bg1">
                  <a:lumMod val="65000"/>
                </a:schemeClr>
              </a:solidFill>
              <a:latin typeface="Arial" panose="020B0604020202020204" pitchFamily="34" charset="0"/>
              <a:cs typeface="Arial" panose="020B0604020202020204" pitchFamily="34" charset="0"/>
            </a:endParaRPr>
          </a:p>
          <a:p>
            <a:pPr marL="252000" indent="-252000">
              <a:lnSpc>
                <a:spcPts val="1600"/>
              </a:lnSpc>
              <a:buClr>
                <a:srgbClr val="E87B1C"/>
              </a:buClr>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a:lnSpc>
                <a:spcPts val="1600"/>
              </a:lnSpc>
            </a:pPr>
            <a:endParaRPr lang="fr-FR" sz="1600" b="1" dirty="0">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B5891C46-F825-4ADC-BFDD-22859C51E42C}"/>
              </a:ext>
            </a:extLst>
          </p:cNvPr>
          <p:cNvSpPr txBox="1"/>
          <p:nvPr/>
        </p:nvSpPr>
        <p:spPr>
          <a:xfrm>
            <a:off x="6096000" y="5079960"/>
            <a:ext cx="4940081" cy="887422"/>
          </a:xfrm>
          <a:prstGeom prst="rect">
            <a:avLst/>
          </a:prstGeom>
          <a:noFill/>
        </p:spPr>
        <p:txBody>
          <a:bodyPr wrap="square" rtlCol="0">
            <a:spAutoFit/>
          </a:bodyPr>
          <a:lstStyle/>
          <a:p>
            <a:pPr>
              <a:lnSpc>
                <a:spcPts val="1600"/>
              </a:lnSpc>
            </a:pPr>
            <a:r>
              <a:rPr lang="en-US" sz="1600" b="1" dirty="0" smtClean="0">
                <a:solidFill>
                  <a:srgbClr val="E87B1C"/>
                </a:solidFill>
                <a:latin typeface="Arial" panose="020B0604020202020204" pitchFamily="34" charset="0"/>
                <a:cs typeface="Arial" panose="020B0604020202020204" pitchFamily="34" charset="0"/>
              </a:rPr>
              <a:t>CO</a:t>
            </a:r>
            <a:r>
              <a:rPr lang="en-US" sz="1600" b="1" baseline="-25000" dirty="0" smtClean="0">
                <a:solidFill>
                  <a:srgbClr val="E87B1C"/>
                </a:solidFill>
                <a:latin typeface="Arial" panose="020B0604020202020204" pitchFamily="34" charset="0"/>
                <a:cs typeface="Arial" panose="020B0604020202020204" pitchFamily="34" charset="0"/>
              </a:rPr>
              <a:t>2</a:t>
            </a:r>
            <a:r>
              <a:rPr lang="en-US" sz="1600" b="1" dirty="0" smtClean="0">
                <a:solidFill>
                  <a:srgbClr val="E87B1C"/>
                </a:solidFill>
                <a:latin typeface="Arial" panose="020B0604020202020204" pitchFamily="34" charset="0"/>
                <a:cs typeface="Arial" panose="020B0604020202020204" pitchFamily="34" charset="0"/>
              </a:rPr>
              <a:t> - H</a:t>
            </a:r>
            <a:r>
              <a:rPr lang="en-US" sz="1600" b="1" baseline="-25000" dirty="0" smtClean="0">
                <a:solidFill>
                  <a:srgbClr val="E87B1C"/>
                </a:solidFill>
                <a:latin typeface="Arial" panose="020B0604020202020204" pitchFamily="34" charset="0"/>
                <a:cs typeface="Arial" panose="020B0604020202020204" pitchFamily="34" charset="0"/>
              </a:rPr>
              <a:t>2</a:t>
            </a:r>
            <a:r>
              <a:rPr lang="en-US" sz="1600" b="1" dirty="0" smtClean="0">
                <a:solidFill>
                  <a:srgbClr val="E87B1C"/>
                </a:solidFill>
                <a:latin typeface="Arial" panose="020B0604020202020204" pitchFamily="34" charset="0"/>
                <a:cs typeface="Arial" panose="020B0604020202020204" pitchFamily="34" charset="0"/>
              </a:rPr>
              <a:t> system</a:t>
            </a:r>
            <a:endParaRPr lang="fr-FR" sz="1600" b="1" dirty="0">
              <a:solidFill>
                <a:srgbClr val="E87B1C"/>
              </a:solidFill>
              <a:latin typeface="Arial" panose="020B0604020202020204" pitchFamily="34" charset="0"/>
              <a:cs typeface="Arial" panose="020B0604020202020204" pitchFamily="34" charset="0"/>
            </a:endParaRPr>
          </a:p>
          <a:p>
            <a:pPr>
              <a:lnSpc>
                <a:spcPts val="3000"/>
              </a:lnSpc>
            </a:pPr>
            <a:r>
              <a:rPr lang="en-US" sz="3200" b="1" dirty="0">
                <a:solidFill>
                  <a:srgbClr val="E87B1C"/>
                </a:solidFill>
                <a:latin typeface="Arial" panose="020B0604020202020204" pitchFamily="34" charset="0"/>
                <a:cs typeface="Arial" panose="020B0604020202020204" pitchFamily="34" charset="0"/>
              </a:rPr>
              <a:t>Type III Phase </a:t>
            </a:r>
            <a:r>
              <a:rPr lang="en-US" sz="3200" b="1" dirty="0" smtClean="0">
                <a:solidFill>
                  <a:srgbClr val="E87B1C"/>
                </a:solidFill>
                <a:latin typeface="Arial" panose="020B0604020202020204" pitchFamily="34" charset="0"/>
                <a:cs typeface="Arial" panose="020B0604020202020204" pitchFamily="34" charset="0"/>
              </a:rPr>
              <a:t>Diagram</a:t>
            </a:r>
            <a:endParaRPr lang="fr-FR" sz="3200" b="1" dirty="0">
              <a:solidFill>
                <a:srgbClr val="E87B1C"/>
              </a:solidFill>
              <a:latin typeface="Arial" panose="020B0604020202020204" pitchFamily="34" charset="0"/>
              <a:cs typeface="Arial" panose="020B0604020202020204" pitchFamily="34" charset="0"/>
            </a:endParaRPr>
          </a:p>
          <a:p>
            <a:pPr>
              <a:lnSpc>
                <a:spcPts val="1600"/>
              </a:lnSpc>
            </a:pPr>
            <a:endParaRPr lang="fr-FR" sz="1600" b="1" dirty="0">
              <a:solidFill>
                <a:srgbClr val="E87B1C"/>
              </a:solidFill>
              <a:latin typeface="Arial" panose="020B0604020202020204" pitchFamily="34" charset="0"/>
              <a:cs typeface="Arial" panose="020B0604020202020204" pitchFamily="34" charset="0"/>
            </a:endParaRPr>
          </a:p>
        </p:txBody>
      </p:sp>
      <p:pic>
        <p:nvPicPr>
          <p:cNvPr id="8" name="Espace réservé du contenu 3"/>
          <p:cNvPicPr>
            <a:picLocks noChangeAspect="1"/>
          </p:cNvPicPr>
          <p:nvPr/>
        </p:nvPicPr>
        <p:blipFill>
          <a:blip r:embed="rId2"/>
          <a:stretch>
            <a:fillRect/>
          </a:stretch>
        </p:blipFill>
        <p:spPr>
          <a:xfrm>
            <a:off x="1115237" y="477293"/>
            <a:ext cx="3588364" cy="3313393"/>
          </a:xfrm>
          <a:prstGeom prst="rect">
            <a:avLst/>
          </a:prstGeom>
        </p:spPr>
      </p:pic>
      <p:sp>
        <p:nvSpPr>
          <p:cNvPr id="7" name="Rectangle 6"/>
          <p:cNvSpPr/>
          <p:nvPr/>
        </p:nvSpPr>
        <p:spPr>
          <a:xfrm>
            <a:off x="1454261" y="370216"/>
            <a:ext cx="3233733" cy="341632"/>
          </a:xfrm>
          <a:prstGeom prst="rect">
            <a:avLst/>
          </a:prstGeom>
          <a:solidFill>
            <a:schemeClr val="bg1"/>
          </a:solidFill>
        </p:spPr>
        <p:txBody>
          <a:bodyPr wrap="square">
            <a:spAutoFit/>
          </a:bodyPr>
          <a:lstStyle/>
          <a:p>
            <a:pPr>
              <a:lnSpc>
                <a:spcPct val="90000"/>
              </a:lnSpc>
              <a:spcBef>
                <a:spcPct val="0"/>
              </a:spcBef>
            </a:pPr>
            <a:r>
              <a:rPr lang="en-US" sz="900" dirty="0" err="1"/>
              <a:t>Streett</a:t>
            </a:r>
            <a:r>
              <a:rPr lang="en-US" sz="900" dirty="0"/>
              <a:t> et al</a:t>
            </a:r>
            <a:r>
              <a:rPr lang="en-US" sz="900" dirty="0" smtClean="0"/>
              <a:t>., 1983 </a:t>
            </a:r>
            <a:r>
              <a:rPr lang="en-US" sz="900" dirty="0"/>
              <a:t>« Phase Equilibria in Hydrogen Binary Mixtures From 63 to 280 K and Pressures to 6000 Bars ».</a:t>
            </a:r>
            <a:endParaRPr lang="fr-FR" sz="900" dirty="0"/>
          </a:p>
        </p:txBody>
      </p:sp>
      <p:pic>
        <p:nvPicPr>
          <p:cNvPr id="19" name="Image 18"/>
          <p:cNvPicPr>
            <a:picLocks noChangeAspect="1"/>
          </p:cNvPicPr>
          <p:nvPr/>
        </p:nvPicPr>
        <p:blipFill rotWithShape="1">
          <a:blip r:embed="rId3"/>
          <a:srcRect l="6853" t="47965" r="44191" b="9124"/>
          <a:stretch/>
        </p:blipFill>
        <p:spPr>
          <a:xfrm>
            <a:off x="985123" y="3781505"/>
            <a:ext cx="3980597" cy="2364578"/>
          </a:xfrm>
          <a:prstGeom prst="rect">
            <a:avLst/>
          </a:prstGeom>
        </p:spPr>
      </p:pic>
      <p:sp>
        <p:nvSpPr>
          <p:cNvPr id="20" name="Rectangle 19"/>
          <p:cNvSpPr/>
          <p:nvPr/>
        </p:nvSpPr>
        <p:spPr>
          <a:xfrm>
            <a:off x="985123" y="5967382"/>
            <a:ext cx="3079689" cy="246221"/>
          </a:xfrm>
          <a:prstGeom prst="rect">
            <a:avLst/>
          </a:prstGeom>
        </p:spPr>
        <p:txBody>
          <a:bodyPr wrap="none">
            <a:spAutoFit/>
          </a:bodyPr>
          <a:lstStyle/>
          <a:p>
            <a:r>
              <a:rPr lang="fr-FR" sz="1000" dirty="0"/>
              <a:t>Gordon,1972 « A </a:t>
            </a:r>
            <a:r>
              <a:rPr lang="fr-FR" sz="1000" dirty="0" err="1"/>
              <a:t>Supercritical</a:t>
            </a:r>
            <a:r>
              <a:rPr lang="fr-FR" sz="1000" dirty="0"/>
              <a:t> Phase </a:t>
            </a:r>
            <a:r>
              <a:rPr lang="fr-FR" sz="1000" dirty="0" err="1"/>
              <a:t>Separation</a:t>
            </a:r>
            <a:r>
              <a:rPr lang="fr-FR" sz="1000" dirty="0"/>
              <a:t> ».</a:t>
            </a:r>
          </a:p>
        </p:txBody>
      </p:sp>
    </p:spTree>
    <p:extLst>
      <p:ext uri="{BB962C8B-B14F-4D97-AF65-F5344CB8AC3E}">
        <p14:creationId xmlns:p14="http://schemas.microsoft.com/office/powerpoint/2010/main" val="257433108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lgn="ctr"/>
            <a:fld id="{F350894E-0509-424B-B937-9012733DE64A}" type="slidenum">
              <a:rPr lang="fr-FR" sz="1200" smtClean="0">
                <a:solidFill>
                  <a:schemeClr val="bg1">
                    <a:lumMod val="50000"/>
                  </a:schemeClr>
                </a:solidFill>
              </a:rPr>
              <a:pPr algn="ctr"/>
              <a:t>4</a:t>
            </a:fld>
            <a:endParaRPr lang="fr-FR" sz="1200" dirty="0">
              <a:solidFill>
                <a:schemeClr val="bg1">
                  <a:lumMod val="50000"/>
                </a:schemeClr>
              </a:solidFill>
            </a:endParaRPr>
          </a:p>
        </p:txBody>
      </p:sp>
      <p:sp>
        <p:nvSpPr>
          <p:cNvPr id="5" name="ZoneTexte 4">
            <a:extLst>
              <a:ext uri="{FF2B5EF4-FFF2-40B4-BE49-F238E27FC236}">
                <a16:creationId xmlns:a16="http://schemas.microsoft.com/office/drawing/2014/main" id="{48DEC7D1-690A-4DB8-B5DE-97BD85D3ACBC}"/>
              </a:ext>
            </a:extLst>
          </p:cNvPr>
          <p:cNvSpPr txBox="1"/>
          <p:nvPr/>
        </p:nvSpPr>
        <p:spPr>
          <a:xfrm>
            <a:off x="6058676" y="1753764"/>
            <a:ext cx="5735216" cy="3582282"/>
          </a:xfrm>
          <a:prstGeom prst="rect">
            <a:avLst/>
          </a:prstGeom>
          <a:noFill/>
        </p:spPr>
        <p:txBody>
          <a:bodyPr wrap="square" numCol="1" spcCol="360000" rtlCol="0">
            <a:noAutofit/>
          </a:bodyPr>
          <a:lstStyle/>
          <a:p>
            <a:pPr>
              <a:lnSpc>
                <a:spcPts val="1400"/>
              </a:lnSpc>
            </a:pPr>
            <a:r>
              <a:rPr lang="en-US" sz="1600" b="1" dirty="0" smtClean="0">
                <a:solidFill>
                  <a:schemeClr val="bg1">
                    <a:lumMod val="50000"/>
                  </a:schemeClr>
                </a:solidFill>
                <a:latin typeface="Arial" panose="020B0604020202020204" pitchFamily="34" charset="0"/>
                <a:cs typeface="Arial" panose="020B0604020202020204" pitchFamily="34" charset="0"/>
              </a:rPr>
              <a:t>Interesting properties of CO</a:t>
            </a:r>
            <a:r>
              <a:rPr lang="en-US" sz="1600" b="1" baseline="-25000" dirty="0" smtClean="0">
                <a:solidFill>
                  <a:schemeClr val="bg1">
                    <a:lumMod val="50000"/>
                  </a:schemeClr>
                </a:solidFill>
                <a:latin typeface="Arial" panose="020B0604020202020204" pitchFamily="34" charset="0"/>
                <a:cs typeface="Arial" panose="020B0604020202020204" pitchFamily="34" charset="0"/>
              </a:rPr>
              <a:t>2</a:t>
            </a:r>
            <a:r>
              <a:rPr lang="en-US" sz="1600" b="1" dirty="0" smtClean="0">
                <a:solidFill>
                  <a:schemeClr val="bg1">
                    <a:lumMod val="50000"/>
                  </a:schemeClr>
                </a:solidFill>
                <a:latin typeface="Arial" panose="020B0604020202020204" pitchFamily="34" charset="0"/>
                <a:cs typeface="Arial" panose="020B0604020202020204" pitchFamily="34" charset="0"/>
              </a:rPr>
              <a:t> around its critical point</a:t>
            </a:r>
            <a:endParaRPr lang="fr-FR" sz="1600" b="1" dirty="0">
              <a:solidFill>
                <a:schemeClr val="bg1">
                  <a:lumMod val="50000"/>
                </a:schemeClr>
              </a:solidFill>
              <a:latin typeface="Arial" panose="020B0604020202020204" pitchFamily="34" charset="0"/>
              <a:cs typeface="Arial" panose="020B0604020202020204" pitchFamily="34" charset="0"/>
            </a:endParaRPr>
          </a:p>
          <a:p>
            <a:pPr>
              <a:lnSpc>
                <a:spcPts val="1400"/>
              </a:lnSpc>
            </a:pPr>
            <a:endParaRPr lang="en-US" sz="1600" b="1" dirty="0" smtClean="0">
              <a:solidFill>
                <a:schemeClr val="bg1">
                  <a:lumMod val="50000"/>
                </a:schemeClr>
              </a:solidFill>
              <a:latin typeface="Arial" panose="020B0604020202020204" pitchFamily="34" charset="0"/>
              <a:cs typeface="Arial" panose="020B0604020202020204" pitchFamily="34" charset="0"/>
            </a:endParaRPr>
          </a:p>
          <a:p>
            <a:pPr>
              <a:lnSpc>
                <a:spcPts val="1400"/>
              </a:lnSpc>
              <a:spcAft>
                <a:spcPts val="1200"/>
              </a:spcAft>
            </a:pPr>
            <a:r>
              <a:rPr lang="en-US" sz="1600" b="1" dirty="0" smtClean="0">
                <a:latin typeface="Arial" panose="020B0604020202020204" pitchFamily="34" charset="0"/>
                <a:cs typeface="Arial" panose="020B0604020202020204" pitchFamily="34" charset="0"/>
              </a:rPr>
              <a:t>Density </a:t>
            </a:r>
            <a:endParaRPr lang="fr-FR" sz="1600" b="1" dirty="0">
              <a:latin typeface="Arial" panose="020B0604020202020204" pitchFamily="34" charset="0"/>
              <a:cs typeface="Arial" panose="020B0604020202020204" pitchFamily="34" charset="0"/>
            </a:endParaRPr>
          </a:p>
          <a:p>
            <a:pPr marL="252000" indent="-252000">
              <a:lnSpc>
                <a:spcPts val="1600"/>
              </a:lnSpc>
              <a:spcAft>
                <a:spcPts val="600"/>
              </a:spcAft>
              <a:buClr>
                <a:srgbClr val="E87B1C"/>
              </a:buClr>
              <a:buFont typeface="Arial" panose="020B0604020202020204" pitchFamily="34" charset="0"/>
              <a:buChar char="•"/>
            </a:pPr>
            <a:r>
              <a:rPr lang="en-GB" sz="1600" dirty="0" smtClean="0">
                <a:latin typeface="Arial" panose="020B0604020202020204" pitchFamily="34" charset="0"/>
                <a:cs typeface="Arial" panose="020B0604020202020204" pitchFamily="34" charset="0"/>
              </a:rPr>
              <a:t>Derived from Equation of states;</a:t>
            </a:r>
          </a:p>
          <a:p>
            <a:pPr marL="252000" indent="-252000">
              <a:lnSpc>
                <a:spcPts val="1600"/>
              </a:lnSpc>
              <a:spcAft>
                <a:spcPts val="600"/>
              </a:spcAft>
              <a:buClr>
                <a:srgbClr val="E87B1C"/>
              </a:buClr>
              <a:buFont typeface="Arial" panose="020B0604020202020204" pitchFamily="34" charset="0"/>
              <a:buChar char="•"/>
            </a:pPr>
            <a:r>
              <a:rPr lang="en-GB" sz="1600" dirty="0" smtClean="0">
                <a:latin typeface="Arial" panose="020B0604020202020204" pitchFamily="34" charset="0"/>
                <a:cs typeface="Arial" panose="020B0604020202020204" pitchFamily="34" charset="0"/>
              </a:rPr>
              <a:t>High density contrast between CO</a:t>
            </a:r>
            <a:r>
              <a:rPr lang="en-GB" sz="1600" baseline="-25000" dirty="0" smtClean="0">
                <a:latin typeface="Arial" panose="020B0604020202020204" pitchFamily="34" charset="0"/>
                <a:cs typeface="Arial" panose="020B0604020202020204" pitchFamily="34" charset="0"/>
              </a:rPr>
              <a:t>2</a:t>
            </a:r>
            <a:r>
              <a:rPr lang="en-GB" sz="1600" dirty="0" smtClean="0">
                <a:latin typeface="Arial" panose="020B0604020202020204" pitchFamily="34" charset="0"/>
                <a:cs typeface="Arial" panose="020B0604020202020204" pitchFamily="34" charset="0"/>
              </a:rPr>
              <a:t> and H</a:t>
            </a:r>
            <a:r>
              <a:rPr lang="en-GB" sz="1600" baseline="-25000" dirty="0" smtClean="0">
                <a:latin typeface="Arial" panose="020B0604020202020204" pitchFamily="34" charset="0"/>
                <a:cs typeface="Arial" panose="020B0604020202020204" pitchFamily="34" charset="0"/>
              </a:rPr>
              <a:t>2</a:t>
            </a:r>
            <a:r>
              <a:rPr lang="en-GB" sz="1600" dirty="0" smtClean="0">
                <a:latin typeface="Arial" panose="020B0604020202020204" pitchFamily="34" charset="0"/>
                <a:cs typeface="Arial" panose="020B0604020202020204" pitchFamily="34" charset="0"/>
              </a:rPr>
              <a:t> at CO</a:t>
            </a:r>
            <a:r>
              <a:rPr lang="en-GB" sz="1600" baseline="-25000" dirty="0" smtClean="0">
                <a:latin typeface="Arial" panose="020B0604020202020204" pitchFamily="34" charset="0"/>
                <a:cs typeface="Arial" panose="020B0604020202020204" pitchFamily="34" charset="0"/>
              </a:rPr>
              <a:t>2</a:t>
            </a:r>
            <a:r>
              <a:rPr lang="en-GB" sz="1600" dirty="0" smtClean="0">
                <a:latin typeface="Arial" panose="020B0604020202020204" pitchFamily="34" charset="0"/>
                <a:cs typeface="Arial" panose="020B0604020202020204" pitchFamily="34" charset="0"/>
              </a:rPr>
              <a:t> critical point and </a:t>
            </a:r>
            <a:r>
              <a:rPr lang="en-GB" sz="1600" dirty="0" smtClean="0">
                <a:latin typeface="Arial" panose="020B0604020202020204" pitchFamily="34" charset="0"/>
                <a:cs typeface="Arial" panose="020B0604020202020204" pitchFamily="34" charset="0"/>
              </a:rPr>
              <a:t>around </a:t>
            </a:r>
            <a:endParaRPr lang="en-GB" sz="1600" dirty="0" smtClean="0">
              <a:latin typeface="Arial" panose="020B0604020202020204" pitchFamily="34" charset="0"/>
              <a:cs typeface="Arial" panose="020B0604020202020204" pitchFamily="34" charset="0"/>
            </a:endParaRPr>
          </a:p>
          <a:p>
            <a:pPr marL="252000" indent="-252000">
              <a:lnSpc>
                <a:spcPts val="1600"/>
              </a:lnSpc>
              <a:spcAft>
                <a:spcPts val="600"/>
              </a:spcAft>
              <a:buClr>
                <a:srgbClr val="E87B1C"/>
              </a:buClr>
              <a:buFont typeface="Arial" panose="020B0604020202020204" pitchFamily="34" charset="0"/>
              <a:buChar char="•"/>
            </a:pPr>
            <a:r>
              <a:rPr lang="en-GB" sz="1600" dirty="0" smtClean="0">
                <a:latin typeface="Arial" panose="020B0604020202020204" pitchFamily="34" charset="0"/>
                <a:cs typeface="Arial" panose="020B0604020202020204" pitchFamily="34" charset="0"/>
              </a:rPr>
              <a:t>“Contaminants</a:t>
            </a:r>
            <a:r>
              <a:rPr lang="en-GB" sz="1600" dirty="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sensitivity i</a:t>
            </a:r>
            <a:r>
              <a:rPr lang="en-GB" sz="1600" dirty="0" smtClean="0">
                <a:latin typeface="Arial" panose="020B0604020202020204" pitchFamily="34" charset="0"/>
                <a:cs typeface="Arial" panose="020B0604020202020204" pitchFamily="34" charset="0"/>
              </a:rPr>
              <a:t>n </a:t>
            </a:r>
            <a:r>
              <a:rPr lang="en-GB" sz="1600" dirty="0" smtClean="0">
                <a:latin typeface="Arial" panose="020B0604020202020204" pitchFamily="34" charset="0"/>
                <a:cs typeface="Arial" panose="020B0604020202020204" pitchFamily="34" charset="0"/>
              </a:rPr>
              <a:t>pure </a:t>
            </a:r>
            <a:r>
              <a:rPr lang="en-GB" sz="1600" dirty="0" smtClean="0">
                <a:latin typeface="Arial" panose="020B0604020202020204" pitchFamily="34" charset="0"/>
                <a:cs typeface="Arial" panose="020B0604020202020204" pitchFamily="34" charset="0"/>
              </a:rPr>
              <a:t>CO</a:t>
            </a:r>
            <a:r>
              <a:rPr lang="en-GB" sz="1600" baseline="-25000" dirty="0" smtClean="0">
                <a:latin typeface="Arial" panose="020B0604020202020204" pitchFamily="34" charset="0"/>
                <a:cs typeface="Arial" panose="020B0604020202020204" pitchFamily="34" charset="0"/>
              </a:rPr>
              <a:t>2 </a:t>
            </a:r>
            <a:r>
              <a:rPr lang="en-GB" sz="1600" dirty="0" smtClean="0">
                <a:latin typeface="Arial" panose="020B0604020202020204" pitchFamily="34" charset="0"/>
                <a:cs typeface="Arial" panose="020B0604020202020204" pitchFamily="34" charset="0"/>
              </a:rPr>
              <a:t>phase</a:t>
            </a:r>
            <a:endParaRPr lang="en-GB" sz="1600" baseline="-25000" dirty="0" smtClean="0">
              <a:latin typeface="Arial" panose="020B0604020202020204" pitchFamily="34" charset="0"/>
              <a:cs typeface="Arial" panose="020B0604020202020204" pitchFamily="34" charset="0"/>
            </a:endParaRPr>
          </a:p>
          <a:p>
            <a:pPr marL="742950" lvl="1" indent="-285750">
              <a:lnSpc>
                <a:spcPts val="1600"/>
              </a:lnSpc>
              <a:buClr>
                <a:srgbClr val="E87B1C"/>
              </a:buClr>
              <a:buFont typeface="Courier New" panose="02070309020205020404" pitchFamily="49" charset="0"/>
              <a:buChar char="o"/>
            </a:pPr>
            <a:r>
              <a:rPr lang="en-US" sz="1600" dirty="0">
                <a:latin typeface="Arial" panose="020B0604020202020204" pitchFamily="34" charset="0"/>
                <a:cs typeface="Arial" panose="020B0604020202020204" pitchFamily="34" charset="0"/>
              </a:rPr>
              <a:t>a concentration of H</a:t>
            </a:r>
            <a:r>
              <a:rPr lang="en-US" sz="1600" baseline="-25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as low as 2% could lower the density by as much as 25% compared to pure </a:t>
            </a:r>
            <a:r>
              <a:rPr lang="en-US" sz="1600" dirty="0" smtClean="0">
                <a:latin typeface="Arial" panose="020B0604020202020204" pitchFamily="34" charset="0"/>
                <a:cs typeface="Arial" panose="020B0604020202020204" pitchFamily="34" charset="0"/>
              </a:rPr>
              <a:t>CO</a:t>
            </a:r>
            <a:r>
              <a:rPr lang="en-US" sz="1600" baseline="-25000" dirty="0" smtClean="0">
                <a:latin typeface="Arial" panose="020B0604020202020204" pitchFamily="34" charset="0"/>
                <a:cs typeface="Arial" panose="020B0604020202020204" pitchFamily="34" charset="0"/>
              </a:rPr>
              <a:t>2</a:t>
            </a:r>
            <a:r>
              <a:rPr lang="en-US" sz="1600" dirty="0" smtClean="0">
                <a:latin typeface="Arial" panose="020B0604020202020204" pitchFamily="34" charset="0"/>
                <a:cs typeface="Arial" panose="020B0604020202020204" pitchFamily="34" charset="0"/>
              </a:rPr>
              <a:t> at “CCS conditions” (Sanchez-Vicente et al, 2013)</a:t>
            </a:r>
            <a:endParaRPr lang="en-GB" sz="1600" dirty="0">
              <a:latin typeface="Arial" panose="020B0604020202020204" pitchFamily="34" charset="0"/>
              <a:cs typeface="Arial" panose="020B0604020202020204" pitchFamily="34" charset="0"/>
            </a:endParaRPr>
          </a:p>
          <a:p>
            <a:pPr marL="252000" indent="-252000">
              <a:lnSpc>
                <a:spcPts val="1600"/>
              </a:lnSpc>
              <a:buClr>
                <a:srgbClr val="E87B1C"/>
              </a:buClr>
              <a:buFont typeface="Arial" panose="020B0604020202020204" pitchFamily="34" charset="0"/>
              <a:buChar char="•"/>
            </a:pPr>
            <a:endParaRPr lang="en-US" sz="1600" b="1" dirty="0" smtClean="0">
              <a:latin typeface="Arial" panose="020B0604020202020204" pitchFamily="34" charset="0"/>
              <a:cs typeface="Arial" panose="020B0604020202020204" pitchFamily="34" charset="0"/>
            </a:endParaRPr>
          </a:p>
          <a:p>
            <a:pPr marL="252000" indent="-252000">
              <a:lnSpc>
                <a:spcPts val="1600"/>
              </a:lnSpc>
              <a:buClr>
                <a:srgbClr val="E87B1C"/>
              </a:buClr>
              <a:buFont typeface="Arial" panose="020B0604020202020204" pitchFamily="34" charset="0"/>
              <a:buChar char="•"/>
            </a:pPr>
            <a:endParaRPr lang="fr-FR" sz="1600" dirty="0">
              <a:latin typeface="Arial" panose="020B0604020202020204" pitchFamily="34" charset="0"/>
              <a:cs typeface="Arial" panose="020B0604020202020204" pitchFamily="34" charset="0"/>
            </a:endParaRPr>
          </a:p>
          <a:p>
            <a:pPr>
              <a:lnSpc>
                <a:spcPts val="1600"/>
              </a:lnSpc>
            </a:pPr>
            <a:endParaRPr lang="fr-FR" sz="1600" b="1" dirty="0">
              <a:latin typeface="Arial" panose="020B0604020202020204" pitchFamily="34" charset="0"/>
              <a:cs typeface="Arial" panose="020B0604020202020204" pitchFamily="34" charset="0"/>
            </a:endParaRPr>
          </a:p>
        </p:txBody>
      </p:sp>
      <p:graphicFrame>
        <p:nvGraphicFramePr>
          <p:cNvPr id="9" name="Tableau 8"/>
          <p:cNvGraphicFramePr>
            <a:graphicFrameLocks noGrp="1"/>
          </p:cNvGraphicFramePr>
          <p:nvPr>
            <p:extLst>
              <p:ext uri="{D42A27DB-BD31-4B8C-83A1-F6EECF244321}">
                <p14:modId xmlns:p14="http://schemas.microsoft.com/office/powerpoint/2010/main" val="1085336452"/>
              </p:ext>
            </p:extLst>
          </p:nvPr>
        </p:nvGraphicFramePr>
        <p:xfrm>
          <a:off x="573578" y="672425"/>
          <a:ext cx="4995314" cy="2301091"/>
        </p:xfrm>
        <a:graphic>
          <a:graphicData uri="http://schemas.openxmlformats.org/drawingml/2006/table">
            <a:tbl>
              <a:tblPr firstRow="1" firstCol="1" bandRow="1">
                <a:tableStyleId>{21E4AEA4-8DFA-4A89-87EB-49C32662AFE0}</a:tableStyleId>
              </a:tblPr>
              <a:tblGrid>
                <a:gridCol w="2975957">
                  <a:extLst>
                    <a:ext uri="{9D8B030D-6E8A-4147-A177-3AD203B41FA5}">
                      <a16:colId xmlns:a16="http://schemas.microsoft.com/office/drawing/2014/main" val="2899468374"/>
                    </a:ext>
                  </a:extLst>
                </a:gridCol>
                <a:gridCol w="730885">
                  <a:extLst>
                    <a:ext uri="{9D8B030D-6E8A-4147-A177-3AD203B41FA5}">
                      <a16:colId xmlns:a16="http://schemas.microsoft.com/office/drawing/2014/main" val="1399813341"/>
                    </a:ext>
                  </a:extLst>
                </a:gridCol>
                <a:gridCol w="640080">
                  <a:extLst>
                    <a:ext uri="{9D8B030D-6E8A-4147-A177-3AD203B41FA5}">
                      <a16:colId xmlns:a16="http://schemas.microsoft.com/office/drawing/2014/main" val="246727561"/>
                    </a:ext>
                  </a:extLst>
                </a:gridCol>
                <a:gridCol w="648392">
                  <a:extLst>
                    <a:ext uri="{9D8B030D-6E8A-4147-A177-3AD203B41FA5}">
                      <a16:colId xmlns:a16="http://schemas.microsoft.com/office/drawing/2014/main" val="601454800"/>
                    </a:ext>
                  </a:extLst>
                </a:gridCol>
              </a:tblGrid>
              <a:tr h="391617">
                <a:tc>
                  <a:txBody>
                    <a:bodyPr/>
                    <a:lstStyle/>
                    <a:p>
                      <a:pPr algn="just">
                        <a:lnSpc>
                          <a:spcPct val="100000"/>
                        </a:lnSpc>
                        <a:spcBef>
                          <a:spcPts val="0"/>
                        </a:spcBef>
                        <a:spcAft>
                          <a:spcPts val="0"/>
                        </a:spcAft>
                      </a:pPr>
                      <a:r>
                        <a:rPr lang="en-US" sz="900" dirty="0">
                          <a:effectLst/>
                        </a:rPr>
                        <a:t>Property </a:t>
                      </a:r>
                      <a:endParaRPr lang="en-US" sz="9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a:effectLst/>
                        </a:rPr>
                        <a:t>Hydrogen </a:t>
                      </a:r>
                      <a:endParaRPr lang="en-US" sz="9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a:effectLst/>
                        </a:rPr>
                        <a:t>CO2</a:t>
                      </a:r>
                      <a:endParaRPr lang="en-US" sz="9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dirty="0">
                          <a:effectLst/>
                        </a:rPr>
                        <a:t>CO2 </a:t>
                      </a:r>
                      <a:r>
                        <a:rPr lang="en-US" sz="900" dirty="0" smtClean="0">
                          <a:effectLst/>
                        </a:rPr>
                        <a:t> critical</a:t>
                      </a:r>
                    </a:p>
                    <a:p>
                      <a:pPr algn="just">
                        <a:lnSpc>
                          <a:spcPct val="100000"/>
                        </a:lnSpc>
                        <a:spcBef>
                          <a:spcPts val="0"/>
                        </a:spcBef>
                        <a:spcAft>
                          <a:spcPts val="0"/>
                        </a:spcAft>
                      </a:pPr>
                      <a:r>
                        <a:rPr lang="en-US" sz="900" dirty="0" smtClean="0">
                          <a:effectLst/>
                        </a:rPr>
                        <a:t>(32°C </a:t>
                      </a:r>
                      <a:r>
                        <a:rPr lang="en-US" sz="900" dirty="0">
                          <a:effectLst/>
                        </a:rPr>
                        <a:t>at 73 bars)</a:t>
                      </a:r>
                      <a:endParaRPr lang="en-US" sz="9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57900815"/>
                  </a:ext>
                </a:extLst>
              </a:tr>
              <a:tr h="263165">
                <a:tc>
                  <a:txBody>
                    <a:bodyPr/>
                    <a:lstStyle/>
                    <a:p>
                      <a:pPr algn="just">
                        <a:lnSpc>
                          <a:spcPct val="100000"/>
                        </a:lnSpc>
                        <a:spcBef>
                          <a:spcPts val="0"/>
                        </a:spcBef>
                        <a:spcAft>
                          <a:spcPts val="0"/>
                        </a:spcAft>
                      </a:pPr>
                      <a:r>
                        <a:rPr lang="en-US" sz="900" dirty="0">
                          <a:effectLst/>
                        </a:rPr>
                        <a:t>Density (gaseous) at 0°C, 1 bar (kg/m3) </a:t>
                      </a:r>
                      <a:endParaRPr lang="en-US" sz="9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dirty="0">
                          <a:effectLst/>
                        </a:rPr>
                        <a:t>0.089</a:t>
                      </a:r>
                      <a:endParaRPr lang="en-US" sz="9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a:effectLst/>
                        </a:rPr>
                        <a:t>1.951</a:t>
                      </a:r>
                      <a:endParaRPr lang="en-US" sz="9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Bef>
                          <a:spcPts val="0"/>
                        </a:spcBef>
                      </a:pPr>
                      <a:endParaRPr lang="en-US" sz="9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5261507"/>
                  </a:ext>
                </a:extLst>
              </a:tr>
              <a:tr h="219543">
                <a:tc>
                  <a:txBody>
                    <a:bodyPr/>
                    <a:lstStyle/>
                    <a:p>
                      <a:pPr algn="just">
                        <a:lnSpc>
                          <a:spcPct val="100000"/>
                        </a:lnSpc>
                        <a:spcBef>
                          <a:spcPts val="0"/>
                        </a:spcBef>
                        <a:spcAft>
                          <a:spcPts val="0"/>
                        </a:spcAft>
                      </a:pPr>
                      <a:r>
                        <a:rPr lang="en-US" sz="900" dirty="0">
                          <a:effectLst/>
                        </a:rPr>
                        <a:t>Density at 25° C, 100 bar (kg/m3) </a:t>
                      </a:r>
                      <a:endParaRPr lang="en-US" sz="9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a:effectLst/>
                        </a:rPr>
                        <a:t>7.67</a:t>
                      </a:r>
                      <a:endParaRPr lang="en-US" sz="9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a:effectLst/>
                        </a:rPr>
                        <a:t>813.9</a:t>
                      </a:r>
                      <a:endParaRPr lang="en-US" sz="9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a:effectLst/>
                        </a:rPr>
                        <a:t>434.87</a:t>
                      </a:r>
                      <a:endParaRPr lang="en-US" sz="9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86638714"/>
                  </a:ext>
                </a:extLst>
              </a:tr>
              <a:tr h="177869">
                <a:tc>
                  <a:txBody>
                    <a:bodyPr/>
                    <a:lstStyle/>
                    <a:p>
                      <a:pPr algn="just">
                        <a:lnSpc>
                          <a:spcPct val="100000"/>
                        </a:lnSpc>
                        <a:spcBef>
                          <a:spcPts val="0"/>
                        </a:spcBef>
                        <a:spcAft>
                          <a:spcPts val="0"/>
                        </a:spcAft>
                      </a:pPr>
                      <a:r>
                        <a:rPr lang="en-US" sz="900" dirty="0">
                          <a:effectLst/>
                        </a:rPr>
                        <a:t>Density at 50° C, 100 bar (kg/m3) </a:t>
                      </a:r>
                      <a:endParaRPr lang="en-US" sz="9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dirty="0">
                          <a:effectLst/>
                        </a:rPr>
                        <a:t>7.1</a:t>
                      </a:r>
                      <a:endParaRPr lang="en-US" sz="9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a:effectLst/>
                        </a:rPr>
                        <a:t>384.4</a:t>
                      </a:r>
                      <a:endParaRPr lang="en-US" sz="9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Bef>
                          <a:spcPts val="0"/>
                        </a:spcBef>
                      </a:pPr>
                      <a:endParaRPr lang="en-US" sz="9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7504699"/>
                  </a:ext>
                </a:extLst>
              </a:tr>
              <a:tr h="229629">
                <a:tc>
                  <a:txBody>
                    <a:bodyPr/>
                    <a:lstStyle/>
                    <a:p>
                      <a:pPr algn="just">
                        <a:lnSpc>
                          <a:spcPct val="100000"/>
                        </a:lnSpc>
                        <a:spcBef>
                          <a:spcPts val="0"/>
                        </a:spcBef>
                        <a:spcAft>
                          <a:spcPts val="0"/>
                        </a:spcAft>
                      </a:pPr>
                      <a:r>
                        <a:rPr lang="en-US" sz="900">
                          <a:effectLst/>
                        </a:rPr>
                        <a:t>Boiling point (1bar)</a:t>
                      </a:r>
                      <a:endParaRPr lang="en-US" sz="9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dirty="0">
                          <a:effectLst/>
                        </a:rPr>
                        <a:t>-</a:t>
                      </a:r>
                      <a:r>
                        <a:rPr lang="en-US" sz="900" dirty="0" smtClean="0">
                          <a:effectLst/>
                        </a:rPr>
                        <a:t>252.76°C</a:t>
                      </a:r>
                      <a:endParaRPr lang="en-US" sz="9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a:effectLst/>
                        </a:rPr>
                        <a:t>-78,6°C</a:t>
                      </a:r>
                      <a:endParaRPr lang="en-US" sz="9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Bef>
                          <a:spcPts val="0"/>
                        </a:spcBef>
                      </a:pPr>
                      <a:endParaRPr lang="en-US" sz="90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7571951"/>
                  </a:ext>
                </a:extLst>
              </a:tr>
              <a:tr h="205823">
                <a:tc>
                  <a:txBody>
                    <a:bodyPr/>
                    <a:lstStyle/>
                    <a:p>
                      <a:pPr algn="just">
                        <a:lnSpc>
                          <a:spcPct val="100000"/>
                        </a:lnSpc>
                        <a:spcBef>
                          <a:spcPts val="0"/>
                        </a:spcBef>
                        <a:spcAft>
                          <a:spcPts val="0"/>
                        </a:spcAft>
                      </a:pPr>
                      <a:r>
                        <a:rPr lang="en-US" sz="900">
                          <a:effectLst/>
                        </a:rPr>
                        <a:t>Viscosity at 25° C, 100 bar (µPa-s)</a:t>
                      </a:r>
                      <a:endParaRPr lang="en-US" sz="9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a:effectLst/>
                        </a:rPr>
                        <a:t>9.15</a:t>
                      </a:r>
                      <a:endParaRPr lang="en-US" sz="9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dirty="0">
                          <a:effectLst/>
                        </a:rPr>
                        <a:t>75.29</a:t>
                      </a:r>
                      <a:endParaRPr lang="en-US" sz="9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a:effectLst/>
                        </a:rPr>
                        <a:t>35.103</a:t>
                      </a:r>
                      <a:endParaRPr lang="en-US" sz="9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49047270"/>
                  </a:ext>
                </a:extLst>
              </a:tr>
              <a:tr h="189087">
                <a:tc>
                  <a:txBody>
                    <a:bodyPr/>
                    <a:lstStyle/>
                    <a:p>
                      <a:pPr algn="just">
                        <a:lnSpc>
                          <a:spcPct val="100000"/>
                        </a:lnSpc>
                        <a:spcBef>
                          <a:spcPts val="0"/>
                        </a:spcBef>
                        <a:spcAft>
                          <a:spcPts val="0"/>
                        </a:spcAft>
                      </a:pPr>
                      <a:r>
                        <a:rPr lang="en-US" sz="900">
                          <a:effectLst/>
                        </a:rPr>
                        <a:t>Viscosity at 50° C, 100 bar (µPa-s) </a:t>
                      </a:r>
                      <a:endParaRPr lang="en-US" sz="9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a:effectLst/>
                        </a:rPr>
                        <a:t>9.638</a:t>
                      </a:r>
                      <a:endParaRPr lang="en-US" sz="9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dirty="0">
                          <a:effectLst/>
                        </a:rPr>
                        <a:t>28.34</a:t>
                      </a:r>
                      <a:endParaRPr lang="en-US" sz="9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Bef>
                          <a:spcPts val="0"/>
                        </a:spcBef>
                      </a:pPr>
                      <a:endParaRPr lang="en-US" sz="9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5432619"/>
                  </a:ext>
                </a:extLst>
              </a:tr>
              <a:tr h="230540">
                <a:tc>
                  <a:txBody>
                    <a:bodyPr/>
                    <a:lstStyle/>
                    <a:p>
                      <a:pPr algn="just">
                        <a:lnSpc>
                          <a:spcPct val="100000"/>
                        </a:lnSpc>
                        <a:spcBef>
                          <a:spcPts val="0"/>
                        </a:spcBef>
                        <a:spcAft>
                          <a:spcPts val="0"/>
                        </a:spcAft>
                      </a:pPr>
                      <a:r>
                        <a:rPr lang="en-US" sz="900">
                          <a:effectLst/>
                        </a:rPr>
                        <a:t>Coefficient of compressibility at 25° C, 100 bar (Z)</a:t>
                      </a:r>
                      <a:endParaRPr lang="en-US" sz="9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a:effectLst/>
                        </a:rPr>
                        <a:t>1.06</a:t>
                      </a:r>
                      <a:endParaRPr lang="en-US" sz="9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a:effectLst/>
                        </a:rPr>
                        <a:t>0.2186</a:t>
                      </a:r>
                      <a:endParaRPr lang="en-US" sz="9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dirty="0">
                          <a:effectLst/>
                        </a:rPr>
                        <a:t>0.37149</a:t>
                      </a:r>
                      <a:endParaRPr lang="en-US" sz="9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8889202"/>
                  </a:ext>
                </a:extLst>
              </a:tr>
              <a:tr h="236795">
                <a:tc>
                  <a:txBody>
                    <a:bodyPr/>
                    <a:lstStyle/>
                    <a:p>
                      <a:pPr algn="just">
                        <a:lnSpc>
                          <a:spcPct val="100000"/>
                        </a:lnSpc>
                        <a:spcBef>
                          <a:spcPts val="0"/>
                        </a:spcBef>
                        <a:spcAft>
                          <a:spcPts val="0"/>
                        </a:spcAft>
                      </a:pPr>
                      <a:r>
                        <a:rPr lang="en-US" sz="900">
                          <a:effectLst/>
                        </a:rPr>
                        <a:t>Coefficient of compressibility at 50° C, 100 bar (Z)</a:t>
                      </a:r>
                      <a:endParaRPr lang="en-US" sz="9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dirty="0">
                          <a:effectLst/>
                        </a:rPr>
                        <a:t>1.056</a:t>
                      </a:r>
                      <a:endParaRPr lang="en-US" sz="9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Bef>
                          <a:spcPts val="0"/>
                        </a:spcBef>
                        <a:spcAft>
                          <a:spcPts val="0"/>
                        </a:spcAft>
                      </a:pPr>
                      <a:r>
                        <a:rPr lang="en-US" sz="900">
                          <a:effectLst/>
                        </a:rPr>
                        <a:t>0.4262</a:t>
                      </a:r>
                      <a:endParaRPr lang="en-US" sz="9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Bef>
                          <a:spcPts val="0"/>
                        </a:spcBef>
                      </a:pPr>
                      <a:endParaRPr lang="en-US" sz="9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6753377"/>
                  </a:ext>
                </a:extLst>
              </a:tr>
            </a:tbl>
          </a:graphicData>
        </a:graphic>
      </p:graphicFrame>
      <p:sp>
        <p:nvSpPr>
          <p:cNvPr id="11" name="Rectangle 10"/>
          <p:cNvSpPr/>
          <p:nvPr/>
        </p:nvSpPr>
        <p:spPr>
          <a:xfrm>
            <a:off x="573578" y="3044884"/>
            <a:ext cx="4209011" cy="369332"/>
          </a:xfrm>
          <a:prstGeom prst="rect">
            <a:avLst/>
          </a:prstGeom>
        </p:spPr>
        <p:txBody>
          <a:bodyPr wrap="square">
            <a:spAutoFit/>
          </a:bodyPr>
          <a:lstStyle/>
          <a:p>
            <a:r>
              <a:rPr lang="en-US" sz="900" dirty="0"/>
              <a:t>Difference in physical parameters for </a:t>
            </a:r>
            <a:r>
              <a:rPr lang="en-US" sz="900" dirty="0" smtClean="0"/>
              <a:t>H2 and </a:t>
            </a:r>
            <a:r>
              <a:rPr lang="en-US" sz="900" dirty="0"/>
              <a:t>CO2 </a:t>
            </a:r>
            <a:r>
              <a:rPr lang="en-US" sz="900" dirty="0" smtClean="0"/>
              <a:t>at </a:t>
            </a:r>
            <a:r>
              <a:rPr lang="en-US" sz="900" dirty="0"/>
              <a:t>same P/T conditions </a:t>
            </a:r>
          </a:p>
          <a:p>
            <a:r>
              <a:rPr lang="en-US" sz="900" dirty="0"/>
              <a:t>(data from Peace and NITS databases, 2021)</a:t>
            </a:r>
          </a:p>
        </p:txBody>
      </p:sp>
      <p:sp>
        <p:nvSpPr>
          <p:cNvPr id="12" name="Titre 1"/>
          <p:cNvSpPr txBox="1">
            <a:spLocks/>
          </p:cNvSpPr>
          <p:nvPr/>
        </p:nvSpPr>
        <p:spPr>
          <a:xfrm>
            <a:off x="322345" y="3835850"/>
            <a:ext cx="4259646" cy="547140"/>
          </a:xfrm>
          <a:prstGeom prst="rect">
            <a:avLst/>
          </a:prstGeom>
          <a:no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smtClean="0">
                <a:latin typeface="Cambria Math" panose="02040503050406030204" pitchFamily="18" charset="0"/>
                <a:ea typeface="Cambria Math" panose="02040503050406030204" pitchFamily="18" charset="0"/>
              </a:rPr>
              <a:t>EoS capacities and limitations:</a:t>
            </a:r>
            <a:endParaRPr lang="en-US" sz="1600" dirty="0">
              <a:latin typeface="Cambria Math" panose="02040503050406030204" pitchFamily="18" charset="0"/>
              <a:ea typeface="Cambria Math" panose="02040503050406030204" pitchFamily="18" charset="0"/>
            </a:endParaRPr>
          </a:p>
        </p:txBody>
      </p:sp>
      <p:graphicFrame>
        <p:nvGraphicFramePr>
          <p:cNvPr id="13" name="Tableau 12"/>
          <p:cNvGraphicFramePr>
            <a:graphicFrameLocks noGrp="1"/>
          </p:cNvGraphicFramePr>
          <p:nvPr>
            <p:extLst>
              <p:ext uri="{D42A27DB-BD31-4B8C-83A1-F6EECF244321}">
                <p14:modId xmlns:p14="http://schemas.microsoft.com/office/powerpoint/2010/main" val="2896827749"/>
              </p:ext>
            </p:extLst>
          </p:nvPr>
        </p:nvGraphicFramePr>
        <p:xfrm>
          <a:off x="1288293" y="4308955"/>
          <a:ext cx="4513991" cy="2101854"/>
        </p:xfrm>
        <a:graphic>
          <a:graphicData uri="http://schemas.openxmlformats.org/drawingml/2006/table">
            <a:tbl>
              <a:tblPr firstRow="1" bandRow="1">
                <a:tableStyleId>{5940675A-B579-460E-94D1-54222C63F5DA}</a:tableStyleId>
              </a:tblPr>
              <a:tblGrid>
                <a:gridCol w="1808198">
                  <a:extLst>
                    <a:ext uri="{9D8B030D-6E8A-4147-A177-3AD203B41FA5}">
                      <a16:colId xmlns:a16="http://schemas.microsoft.com/office/drawing/2014/main" val="4128350157"/>
                    </a:ext>
                  </a:extLst>
                </a:gridCol>
                <a:gridCol w="781397">
                  <a:extLst>
                    <a:ext uri="{9D8B030D-6E8A-4147-A177-3AD203B41FA5}">
                      <a16:colId xmlns:a16="http://schemas.microsoft.com/office/drawing/2014/main" val="623261715"/>
                    </a:ext>
                  </a:extLst>
                </a:gridCol>
                <a:gridCol w="1113905">
                  <a:extLst>
                    <a:ext uri="{9D8B030D-6E8A-4147-A177-3AD203B41FA5}">
                      <a16:colId xmlns:a16="http://schemas.microsoft.com/office/drawing/2014/main" val="794931665"/>
                    </a:ext>
                  </a:extLst>
                </a:gridCol>
                <a:gridCol w="810491">
                  <a:extLst>
                    <a:ext uri="{9D8B030D-6E8A-4147-A177-3AD203B41FA5}">
                      <a16:colId xmlns:a16="http://schemas.microsoft.com/office/drawing/2014/main" val="980897234"/>
                    </a:ext>
                  </a:extLst>
                </a:gridCol>
              </a:tblGrid>
              <a:tr h="534236">
                <a:tc>
                  <a:txBody>
                    <a:bodyPr/>
                    <a:lstStyle/>
                    <a:p>
                      <a:pPr algn="ctr"/>
                      <a:r>
                        <a:rPr lang="fr-FR" sz="1600" kern="1200" dirty="0" smtClean="0">
                          <a:solidFill>
                            <a:schemeClr val="tx1"/>
                          </a:solidFill>
                          <a:latin typeface="+mn-lt"/>
                          <a:ea typeface="+mn-ea"/>
                          <a:cs typeface="+mn-cs"/>
                        </a:rPr>
                        <a:t>             H2 % mol</a:t>
                      </a:r>
                    </a:p>
                    <a:p>
                      <a:pPr algn="l"/>
                      <a:r>
                        <a:rPr lang="fr-FR" sz="1600" dirty="0" err="1" smtClean="0"/>
                        <a:t>EoS</a:t>
                      </a:r>
                      <a:endParaRPr lang="en-US" sz="1600" dirty="0"/>
                    </a:p>
                  </a:txBody>
                  <a:tcPr anchor="ctr">
                    <a:solidFill>
                      <a:schemeClr val="accent4">
                        <a:lumMod val="20000"/>
                        <a:lumOff val="80000"/>
                      </a:schemeClr>
                    </a:solidFill>
                  </a:tcPr>
                </a:tc>
                <a:tc>
                  <a:txBody>
                    <a:bodyPr/>
                    <a:lstStyle/>
                    <a:p>
                      <a:pPr algn="ctr"/>
                      <a:r>
                        <a:rPr lang="fr-FR" sz="1600" dirty="0" smtClean="0"/>
                        <a:t>2</a:t>
                      </a:r>
                      <a:endParaRPr lang="en-US" sz="1600" dirty="0"/>
                    </a:p>
                  </a:txBody>
                  <a:tcPr anchor="ctr">
                    <a:solidFill>
                      <a:schemeClr val="accent4">
                        <a:lumMod val="20000"/>
                        <a:lumOff val="80000"/>
                      </a:schemeClr>
                    </a:solidFill>
                  </a:tcPr>
                </a:tc>
                <a:tc>
                  <a:txBody>
                    <a:bodyPr/>
                    <a:lstStyle/>
                    <a:p>
                      <a:pPr algn="ctr"/>
                      <a:r>
                        <a:rPr lang="fr-FR" sz="1600" dirty="0" smtClean="0"/>
                        <a:t>7,5</a:t>
                      </a:r>
                      <a:endParaRPr lang="en-US" sz="1600" dirty="0"/>
                    </a:p>
                  </a:txBody>
                  <a:tcPr anchor="ctr">
                    <a:solidFill>
                      <a:schemeClr val="accent4">
                        <a:lumMod val="20000"/>
                        <a:lumOff val="80000"/>
                      </a:schemeClr>
                    </a:solidFill>
                  </a:tcPr>
                </a:tc>
                <a:tc>
                  <a:txBody>
                    <a:bodyPr/>
                    <a:lstStyle/>
                    <a:p>
                      <a:pPr algn="ctr"/>
                      <a:r>
                        <a:rPr lang="fr-FR" sz="1600" dirty="0" smtClean="0"/>
                        <a:t>10</a:t>
                      </a:r>
                      <a:endParaRPr lang="en-US" sz="1600" dirty="0"/>
                    </a:p>
                  </a:txBody>
                  <a:tcPr anchor="ctr">
                    <a:solidFill>
                      <a:schemeClr val="accent4">
                        <a:lumMod val="20000"/>
                        <a:lumOff val="80000"/>
                      </a:schemeClr>
                    </a:solidFill>
                  </a:tcPr>
                </a:tc>
                <a:extLst>
                  <a:ext uri="{0D108BD9-81ED-4DB2-BD59-A6C34878D82A}">
                    <a16:rowId xmlns:a16="http://schemas.microsoft.com/office/drawing/2014/main" val="132634114"/>
                  </a:ext>
                </a:extLst>
              </a:tr>
              <a:tr h="507578">
                <a:tc>
                  <a:txBody>
                    <a:bodyPr/>
                    <a:lstStyle/>
                    <a:p>
                      <a:pPr algn="ctr"/>
                      <a:r>
                        <a:rPr lang="fr-FR" sz="1600" dirty="0" smtClean="0"/>
                        <a:t>GERG 2008</a:t>
                      </a:r>
                      <a:endParaRPr lang="en-US" sz="1600" dirty="0"/>
                    </a:p>
                  </a:txBody>
                  <a:tcPr anchor="ctr">
                    <a:solidFill>
                      <a:schemeClr val="accent4">
                        <a:lumMod val="20000"/>
                        <a:lumOff val="80000"/>
                      </a:schemeClr>
                    </a:solidFill>
                  </a:tcPr>
                </a:tc>
                <a:tc>
                  <a:txBody>
                    <a:bodyPr/>
                    <a:lstStyle/>
                    <a:p>
                      <a:pPr algn="ctr"/>
                      <a:r>
                        <a:rPr lang="fr-FR" sz="1600" dirty="0" smtClean="0"/>
                        <a:t>4%</a:t>
                      </a:r>
                      <a:endParaRPr lang="en-US" sz="1600" dirty="0"/>
                    </a:p>
                  </a:txBody>
                  <a:tcPr anchor="ctr">
                    <a:solidFill>
                      <a:schemeClr val="bg1"/>
                    </a:solidFill>
                  </a:tcPr>
                </a:tc>
                <a:tc>
                  <a:txBody>
                    <a:bodyPr/>
                    <a:lstStyle/>
                    <a:p>
                      <a:pPr algn="ctr"/>
                      <a:r>
                        <a:rPr lang="fr-FR" sz="1600" dirty="0" smtClean="0">
                          <a:solidFill>
                            <a:schemeClr val="accent2">
                              <a:lumMod val="75000"/>
                            </a:schemeClr>
                          </a:solidFill>
                        </a:rPr>
                        <a:t>17,5%</a:t>
                      </a:r>
                      <a:endParaRPr lang="en-US" sz="1600" dirty="0">
                        <a:solidFill>
                          <a:schemeClr val="accent2">
                            <a:lumMod val="75000"/>
                          </a:schemeClr>
                        </a:solidFill>
                      </a:endParaRPr>
                    </a:p>
                  </a:txBody>
                  <a:tcPr anchor="ctr">
                    <a:solidFill>
                      <a:schemeClr val="bg1"/>
                    </a:solidFill>
                  </a:tcPr>
                </a:tc>
                <a:tc>
                  <a:txBody>
                    <a:bodyPr/>
                    <a:lstStyle/>
                    <a:p>
                      <a:pPr algn="ctr"/>
                      <a:r>
                        <a:rPr lang="fr-FR" sz="1600" dirty="0" smtClean="0"/>
                        <a:t>14%</a:t>
                      </a:r>
                      <a:endParaRPr lang="en-US" sz="1600" dirty="0"/>
                    </a:p>
                  </a:txBody>
                  <a:tcPr anchor="ctr">
                    <a:solidFill>
                      <a:schemeClr val="bg1"/>
                    </a:solidFill>
                  </a:tcPr>
                </a:tc>
                <a:extLst>
                  <a:ext uri="{0D108BD9-81ED-4DB2-BD59-A6C34878D82A}">
                    <a16:rowId xmlns:a16="http://schemas.microsoft.com/office/drawing/2014/main" val="2585720978"/>
                  </a:ext>
                </a:extLst>
              </a:tr>
              <a:tr h="507578">
                <a:tc>
                  <a:txBody>
                    <a:bodyPr/>
                    <a:lstStyle/>
                    <a:p>
                      <a:pPr algn="ctr"/>
                      <a:r>
                        <a:rPr lang="fr-FR" sz="1600" dirty="0" smtClean="0"/>
                        <a:t>Peng</a:t>
                      </a:r>
                      <a:r>
                        <a:rPr lang="fr-FR" sz="1600" baseline="0" dirty="0" smtClean="0"/>
                        <a:t> </a:t>
                      </a:r>
                      <a:r>
                        <a:rPr lang="fr-FR" sz="1600" dirty="0" smtClean="0"/>
                        <a:t>Robinson</a:t>
                      </a:r>
                      <a:endParaRPr lang="en-US" sz="1600" dirty="0"/>
                    </a:p>
                  </a:txBody>
                  <a:tcPr anchor="ctr">
                    <a:solidFill>
                      <a:schemeClr val="accent4">
                        <a:lumMod val="20000"/>
                        <a:lumOff val="80000"/>
                      </a:schemeClr>
                    </a:solidFill>
                  </a:tcPr>
                </a:tc>
                <a:tc>
                  <a:txBody>
                    <a:bodyPr/>
                    <a:lstStyle/>
                    <a:p>
                      <a:pPr algn="ctr"/>
                      <a:r>
                        <a:rPr lang="fr-FR" sz="1600" dirty="0" smtClean="0">
                          <a:solidFill>
                            <a:schemeClr val="accent2">
                              <a:lumMod val="75000"/>
                            </a:schemeClr>
                          </a:solidFill>
                        </a:rPr>
                        <a:t>16%</a:t>
                      </a:r>
                      <a:endParaRPr lang="en-US" sz="1600" dirty="0">
                        <a:solidFill>
                          <a:schemeClr val="accent2">
                            <a:lumMod val="75000"/>
                          </a:schemeClr>
                        </a:solidFill>
                      </a:endParaRPr>
                    </a:p>
                  </a:txBody>
                  <a:tcPr anchor="ctr">
                    <a:solidFill>
                      <a:schemeClr val="bg1"/>
                    </a:solidFill>
                  </a:tcPr>
                </a:tc>
                <a:tc>
                  <a:txBody>
                    <a:bodyPr/>
                    <a:lstStyle/>
                    <a:p>
                      <a:pPr algn="ctr"/>
                      <a:r>
                        <a:rPr lang="fr-FR" sz="1600" dirty="0" smtClean="0"/>
                        <a:t>10,5%</a:t>
                      </a:r>
                      <a:endParaRPr lang="en-US" sz="1600" dirty="0"/>
                    </a:p>
                  </a:txBody>
                  <a:tcPr anchor="ctr">
                    <a:solidFill>
                      <a:schemeClr val="bg1"/>
                    </a:solidFill>
                  </a:tcPr>
                </a:tc>
                <a:tc>
                  <a:txBody>
                    <a:bodyPr/>
                    <a:lstStyle/>
                    <a:p>
                      <a:pPr algn="ctr"/>
                      <a:r>
                        <a:rPr lang="fr-FR" sz="1600" dirty="0" smtClean="0"/>
                        <a:t>9%</a:t>
                      </a:r>
                      <a:endParaRPr lang="en-US" sz="1600" dirty="0"/>
                    </a:p>
                  </a:txBody>
                  <a:tcPr anchor="ctr">
                    <a:solidFill>
                      <a:schemeClr val="bg1"/>
                    </a:solidFill>
                  </a:tcPr>
                </a:tc>
                <a:extLst>
                  <a:ext uri="{0D108BD9-81ED-4DB2-BD59-A6C34878D82A}">
                    <a16:rowId xmlns:a16="http://schemas.microsoft.com/office/drawing/2014/main" val="2026688482"/>
                  </a:ext>
                </a:extLst>
              </a:tr>
              <a:tr h="507578">
                <a:tc>
                  <a:txBody>
                    <a:bodyPr/>
                    <a:lstStyle/>
                    <a:p>
                      <a:pPr algn="ctr"/>
                      <a:r>
                        <a:rPr lang="fr-FR" sz="1600" dirty="0" smtClean="0"/>
                        <a:t>SRK</a:t>
                      </a:r>
                      <a:endParaRPr lang="en-US" sz="1600" dirty="0"/>
                    </a:p>
                  </a:txBody>
                  <a:tcPr anchor="ctr">
                    <a:solidFill>
                      <a:schemeClr val="accent4">
                        <a:lumMod val="20000"/>
                        <a:lumOff val="80000"/>
                      </a:schemeClr>
                    </a:solidFill>
                  </a:tcPr>
                </a:tc>
                <a:tc>
                  <a:txBody>
                    <a:bodyPr/>
                    <a:lstStyle/>
                    <a:p>
                      <a:pPr algn="ctr"/>
                      <a:r>
                        <a:rPr lang="fr-FR" sz="1600" dirty="0" smtClean="0">
                          <a:solidFill>
                            <a:schemeClr val="accent2">
                              <a:lumMod val="75000"/>
                            </a:schemeClr>
                          </a:solidFill>
                        </a:rPr>
                        <a:t>16%</a:t>
                      </a:r>
                      <a:endParaRPr lang="en-US" sz="1600" dirty="0">
                        <a:solidFill>
                          <a:schemeClr val="accent2">
                            <a:lumMod val="75000"/>
                          </a:schemeClr>
                        </a:solidFill>
                      </a:endParaRPr>
                    </a:p>
                  </a:txBody>
                  <a:tcPr anchor="ctr">
                    <a:solidFill>
                      <a:schemeClr val="bg1"/>
                    </a:solidFill>
                  </a:tcPr>
                </a:tc>
                <a:tc>
                  <a:txBody>
                    <a:bodyPr/>
                    <a:lstStyle/>
                    <a:p>
                      <a:pPr algn="ctr"/>
                      <a:r>
                        <a:rPr lang="fr-FR" sz="1600" dirty="0" smtClean="0"/>
                        <a:t>12%</a:t>
                      </a:r>
                      <a:endParaRPr lang="en-US" sz="1600" dirty="0"/>
                    </a:p>
                  </a:txBody>
                  <a:tcPr anchor="ctr">
                    <a:solidFill>
                      <a:schemeClr val="bg1"/>
                    </a:solidFill>
                  </a:tcPr>
                </a:tc>
                <a:tc>
                  <a:txBody>
                    <a:bodyPr/>
                    <a:lstStyle/>
                    <a:p>
                      <a:pPr algn="ctr"/>
                      <a:r>
                        <a:rPr lang="fr-FR" sz="1600" dirty="0" smtClean="0"/>
                        <a:t>10,5%</a:t>
                      </a:r>
                      <a:endParaRPr lang="en-US" sz="1600" dirty="0"/>
                    </a:p>
                  </a:txBody>
                  <a:tcPr anchor="ctr">
                    <a:solidFill>
                      <a:schemeClr val="bg1"/>
                    </a:solidFill>
                  </a:tcPr>
                </a:tc>
                <a:extLst>
                  <a:ext uri="{0D108BD9-81ED-4DB2-BD59-A6C34878D82A}">
                    <a16:rowId xmlns:a16="http://schemas.microsoft.com/office/drawing/2014/main" val="2205099341"/>
                  </a:ext>
                </a:extLst>
              </a:tr>
            </a:tbl>
          </a:graphicData>
        </a:graphic>
      </p:graphicFrame>
      <p:sp>
        <p:nvSpPr>
          <p:cNvPr id="14" name="ZoneTexte 13"/>
          <p:cNvSpPr txBox="1"/>
          <p:nvPr/>
        </p:nvSpPr>
        <p:spPr>
          <a:xfrm>
            <a:off x="6141804" y="4966714"/>
            <a:ext cx="3956994" cy="738664"/>
          </a:xfrm>
          <a:prstGeom prst="rect">
            <a:avLst/>
          </a:prstGeom>
          <a:noFill/>
        </p:spPr>
        <p:txBody>
          <a:bodyPr wrap="square" rtlCol="0">
            <a:spAutoFit/>
          </a:bodyPr>
          <a:lstStyle/>
          <a:p>
            <a:r>
              <a:rPr lang="en-US" sz="1400" b="1" dirty="0" smtClean="0"/>
              <a:t>The maximum relative error between the experimental and calculated </a:t>
            </a:r>
            <a:r>
              <a:rPr lang="en-US" sz="1400" b="1" u="sng" dirty="0"/>
              <a:t>densities</a:t>
            </a:r>
            <a:r>
              <a:rPr lang="en-US" sz="1400" b="1" dirty="0" smtClean="0"/>
              <a:t> using different EoS </a:t>
            </a:r>
            <a:endParaRPr lang="en-US" sz="1400" b="1" dirty="0"/>
          </a:p>
        </p:txBody>
      </p:sp>
      <p:cxnSp>
        <p:nvCxnSpPr>
          <p:cNvPr id="15" name="Connecteur droit 14"/>
          <p:cNvCxnSpPr/>
          <p:nvPr/>
        </p:nvCxnSpPr>
        <p:spPr>
          <a:xfrm>
            <a:off x="1288293" y="4335871"/>
            <a:ext cx="1787363" cy="540595"/>
          </a:xfrm>
          <a:prstGeom prst="line">
            <a:avLst/>
          </a:prstGeom>
          <a:ln w="12700"/>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32E8AFA0-BFBE-40A3-AFA1-91B4533CA7DF}"/>
              </a:ext>
            </a:extLst>
          </p:cNvPr>
          <p:cNvSpPr txBox="1"/>
          <p:nvPr/>
        </p:nvSpPr>
        <p:spPr>
          <a:xfrm>
            <a:off x="5982937" y="553435"/>
            <a:ext cx="5735216" cy="1200329"/>
          </a:xfrm>
          <a:prstGeom prst="rect">
            <a:avLst/>
          </a:prstGeom>
          <a:noFill/>
        </p:spPr>
        <p:txBody>
          <a:bodyPr wrap="square" rtlCol="0">
            <a:spAutoFit/>
          </a:bodyPr>
          <a:lstStyle/>
          <a:p>
            <a:r>
              <a:rPr lang="fr-FR" sz="1600" b="1" dirty="0">
                <a:solidFill>
                  <a:srgbClr val="E87B1C"/>
                </a:solidFill>
                <a:latin typeface="Arial" panose="020B0604020202020204" pitchFamily="34" charset="0"/>
                <a:cs typeface="Arial" panose="020B0604020202020204" pitchFamily="34" charset="0"/>
              </a:rPr>
              <a:t>CO</a:t>
            </a:r>
            <a:r>
              <a:rPr lang="fr-FR" sz="1600" b="1" baseline="-25000" dirty="0">
                <a:solidFill>
                  <a:srgbClr val="E87B1C"/>
                </a:solidFill>
                <a:latin typeface="Arial" panose="020B0604020202020204" pitchFamily="34" charset="0"/>
                <a:cs typeface="Arial" panose="020B0604020202020204" pitchFamily="34" charset="0"/>
              </a:rPr>
              <a:t>2</a:t>
            </a:r>
            <a:r>
              <a:rPr lang="fr-FR" sz="1600" b="1" dirty="0">
                <a:solidFill>
                  <a:srgbClr val="E87B1C"/>
                </a:solidFill>
                <a:latin typeface="Arial" panose="020B0604020202020204" pitchFamily="34" charset="0"/>
                <a:cs typeface="Arial" panose="020B0604020202020204" pitchFamily="34" charset="0"/>
              </a:rPr>
              <a:t> – H</a:t>
            </a:r>
            <a:r>
              <a:rPr lang="fr-FR" sz="1600" b="1" baseline="-25000" dirty="0">
                <a:solidFill>
                  <a:srgbClr val="E87B1C"/>
                </a:solidFill>
                <a:latin typeface="Arial" panose="020B0604020202020204" pitchFamily="34" charset="0"/>
                <a:cs typeface="Arial" panose="020B0604020202020204" pitchFamily="34" charset="0"/>
              </a:rPr>
              <a:t>2</a:t>
            </a:r>
            <a:r>
              <a:rPr lang="fr-FR" sz="1600" b="1" dirty="0">
                <a:solidFill>
                  <a:srgbClr val="E87B1C"/>
                </a:solidFill>
                <a:latin typeface="Arial" panose="020B0604020202020204" pitchFamily="34" charset="0"/>
                <a:cs typeface="Arial" panose="020B0604020202020204" pitchFamily="34" charset="0"/>
              </a:rPr>
              <a:t> system</a:t>
            </a:r>
          </a:p>
          <a:p>
            <a:r>
              <a:rPr lang="en-US" sz="2800" b="1" dirty="0" smtClean="0">
                <a:latin typeface="Arial" panose="020B0604020202020204" pitchFamily="34" charset="0"/>
                <a:cs typeface="Arial" panose="020B0604020202020204" pitchFamily="34" charset="0"/>
              </a:rPr>
              <a:t>Phase diagram</a:t>
            </a:r>
            <a:endParaRPr lang="fr-FR" sz="2800" b="1" dirty="0">
              <a:latin typeface="Arial" panose="020B0604020202020204" pitchFamily="34" charset="0"/>
              <a:cs typeface="Arial" panose="020B0604020202020204" pitchFamily="34" charset="0"/>
            </a:endParaRPr>
          </a:p>
          <a:p>
            <a:endParaRPr lang="fr-F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008226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numéro de diapositive 11"/>
          <p:cNvSpPr>
            <a:spLocks noGrp="1"/>
          </p:cNvSpPr>
          <p:nvPr>
            <p:ph type="sldNum" sz="quarter" idx="12"/>
          </p:nvPr>
        </p:nvSpPr>
        <p:spPr>
          <a:xfrm>
            <a:off x="9909821" y="6541594"/>
            <a:ext cx="1103610" cy="120506"/>
          </a:xfrm>
        </p:spPr>
        <p:txBody>
          <a:bodyPr/>
          <a:lstStyle/>
          <a:p>
            <a:fld id="{853FB0BF-518D-46A4-BF1D-C5DBE425FAC1}" type="slidenum">
              <a:rPr lang="fr-FR" smtClean="0"/>
              <a:t>5</a:t>
            </a:fld>
            <a:endParaRPr lang="fr-FR" dirty="0"/>
          </a:p>
        </p:txBody>
      </p:sp>
      <p:sp>
        <p:nvSpPr>
          <p:cNvPr id="13" name="Rectangle 1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pic>
        <p:nvPicPr>
          <p:cNvPr id="8" name="Image 7"/>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225025" y="2377696"/>
            <a:ext cx="3025995" cy="2018450"/>
          </a:xfrm>
          <a:prstGeom prst="rect">
            <a:avLst/>
          </a:prstGeom>
        </p:spPr>
      </p:pic>
      <p:pic>
        <p:nvPicPr>
          <p:cNvPr id="9" name="Image 8"/>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4564728" y="2435028"/>
            <a:ext cx="2955169" cy="1971207"/>
          </a:xfrm>
          <a:prstGeom prst="rect">
            <a:avLst/>
          </a:prstGeom>
        </p:spPr>
      </p:pic>
      <p:pic>
        <p:nvPicPr>
          <p:cNvPr id="10" name="Image 9"/>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885030" y="2379180"/>
            <a:ext cx="3040585" cy="2027056"/>
          </a:xfrm>
          <a:prstGeom prst="rect">
            <a:avLst/>
          </a:prstGeom>
        </p:spPr>
      </p:pic>
      <p:pic>
        <p:nvPicPr>
          <p:cNvPr id="17" name="Image 16"/>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1180183" y="4376325"/>
            <a:ext cx="2982759" cy="1989610"/>
          </a:xfrm>
          <a:prstGeom prst="rect">
            <a:avLst/>
          </a:prstGeom>
        </p:spPr>
      </p:pic>
      <p:sp>
        <p:nvSpPr>
          <p:cNvPr id="28" name="Rectangle 27"/>
          <p:cNvSpPr/>
          <p:nvPr/>
        </p:nvSpPr>
        <p:spPr>
          <a:xfrm>
            <a:off x="954669" y="682012"/>
            <a:ext cx="10549332" cy="253483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669" y="621275"/>
            <a:ext cx="3772303" cy="2516266"/>
          </a:xfrm>
          <a:prstGeom prst="rect">
            <a:avLst/>
          </a:prstGeom>
        </p:spPr>
      </p:pic>
      <p:pic>
        <p:nvPicPr>
          <p:cNvPr id="4" name="Imag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7069" y="621275"/>
            <a:ext cx="3744532" cy="2497741"/>
          </a:xfrm>
          <a:prstGeom prst="rect">
            <a:avLst/>
          </a:prstGeom>
        </p:spPr>
      </p:pic>
      <p:pic>
        <p:nvPicPr>
          <p:cNvPr id="7" name="Imag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27556" y="621275"/>
            <a:ext cx="3772303" cy="2516266"/>
          </a:xfrm>
          <a:prstGeom prst="rect">
            <a:avLst/>
          </a:prstGeom>
        </p:spPr>
      </p:pic>
      <p:pic>
        <p:nvPicPr>
          <p:cNvPr id="24" name="Image 23"/>
          <p:cNvPicPr>
            <a:picLocks noChangeAspect="1"/>
          </p:cNvPicPr>
          <p:nvPr/>
        </p:nvPicPr>
        <p:blipFill>
          <a:blip r:embed="rId10" cstate="print">
            <a:lum bright="70000" contrast="-70000"/>
            <a:extLst>
              <a:ext uri="{28A0092B-C50C-407E-A947-70E740481C1C}">
                <a14:useLocalDpi xmlns:a14="http://schemas.microsoft.com/office/drawing/2010/main" val="0"/>
              </a:ext>
            </a:extLst>
          </a:blip>
          <a:stretch>
            <a:fillRect/>
          </a:stretch>
        </p:blipFill>
        <p:spPr>
          <a:xfrm>
            <a:off x="4564728" y="4406235"/>
            <a:ext cx="2937917" cy="1959699"/>
          </a:xfrm>
          <a:prstGeom prst="rect">
            <a:avLst/>
          </a:prstGeom>
        </p:spPr>
      </p:pic>
      <p:pic>
        <p:nvPicPr>
          <p:cNvPr id="26" name="Image 25"/>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a:off x="7751628" y="4274047"/>
            <a:ext cx="3197239" cy="2132677"/>
          </a:xfrm>
          <a:prstGeom prst="rect">
            <a:avLst/>
          </a:prstGeom>
        </p:spPr>
      </p:pic>
      <p:sp>
        <p:nvSpPr>
          <p:cNvPr id="27" name="Titre 1"/>
          <p:cNvSpPr txBox="1">
            <a:spLocks/>
          </p:cNvSpPr>
          <p:nvPr/>
        </p:nvSpPr>
        <p:spPr>
          <a:xfrm>
            <a:off x="0" y="2"/>
            <a:ext cx="12192000" cy="547140"/>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Cambria Math" panose="02040503050406030204" pitchFamily="18" charset="0"/>
                <a:ea typeface="Cambria Math" panose="02040503050406030204" pitchFamily="18" charset="0"/>
              </a:rPr>
              <a:t>EoS capacities and limitations:</a:t>
            </a:r>
            <a:endParaRPr lang="en-US" sz="2400" dirty="0">
              <a:latin typeface="Cambria Math" panose="02040503050406030204" pitchFamily="18" charset="0"/>
              <a:ea typeface="Cambria Math" panose="02040503050406030204" pitchFamily="18" charset="0"/>
            </a:endParaRPr>
          </a:p>
        </p:txBody>
      </p:sp>
      <p:sp>
        <p:nvSpPr>
          <p:cNvPr id="29" name="ZoneTexte 28"/>
          <p:cNvSpPr txBox="1"/>
          <p:nvPr/>
        </p:nvSpPr>
        <p:spPr>
          <a:xfrm>
            <a:off x="91379" y="1409027"/>
            <a:ext cx="1330140" cy="646331"/>
          </a:xfrm>
          <a:prstGeom prst="rect">
            <a:avLst/>
          </a:prstGeom>
          <a:noFill/>
        </p:spPr>
        <p:txBody>
          <a:bodyPr wrap="square" rtlCol="0">
            <a:spAutoFit/>
          </a:bodyPr>
          <a:lstStyle/>
          <a:p>
            <a:r>
              <a:rPr lang="fr-FR" dirty="0" smtClean="0">
                <a:solidFill>
                  <a:srgbClr val="C00000"/>
                </a:solidFill>
              </a:rPr>
              <a:t>GERG -</a:t>
            </a:r>
          </a:p>
          <a:p>
            <a:r>
              <a:rPr lang="fr-FR" dirty="0">
                <a:solidFill>
                  <a:srgbClr val="C00000"/>
                </a:solidFill>
              </a:rPr>
              <a:t> </a:t>
            </a:r>
            <a:r>
              <a:rPr lang="fr-FR" dirty="0" smtClean="0">
                <a:solidFill>
                  <a:srgbClr val="C00000"/>
                </a:solidFill>
              </a:rPr>
              <a:t>2008</a:t>
            </a:r>
            <a:endParaRPr lang="en-US" dirty="0">
              <a:solidFill>
                <a:srgbClr val="C00000"/>
              </a:solidFill>
            </a:endParaRPr>
          </a:p>
        </p:txBody>
      </p:sp>
      <p:sp>
        <p:nvSpPr>
          <p:cNvPr id="30" name="ZoneTexte 29"/>
          <p:cNvSpPr txBox="1"/>
          <p:nvPr/>
        </p:nvSpPr>
        <p:spPr>
          <a:xfrm>
            <a:off x="5354781" y="149423"/>
            <a:ext cx="7689462" cy="307777"/>
          </a:xfrm>
          <a:prstGeom prst="rect">
            <a:avLst/>
          </a:prstGeom>
          <a:noFill/>
        </p:spPr>
        <p:txBody>
          <a:bodyPr wrap="square" rtlCol="0">
            <a:spAutoFit/>
          </a:bodyPr>
          <a:lstStyle/>
          <a:p>
            <a:r>
              <a:rPr lang="en-US" sz="1400" dirty="0" smtClean="0"/>
              <a:t> relative error between the experimental and calculated </a:t>
            </a:r>
            <a:r>
              <a:rPr lang="en-US" sz="1400" u="sng" dirty="0"/>
              <a:t>densities</a:t>
            </a:r>
            <a:r>
              <a:rPr lang="en-US" sz="1400" dirty="0" smtClean="0"/>
              <a:t> using different EoS </a:t>
            </a:r>
            <a:endParaRPr lang="en-US" sz="1400" dirty="0"/>
          </a:p>
        </p:txBody>
      </p:sp>
      <p:pic>
        <p:nvPicPr>
          <p:cNvPr id="31" name="Image 30"/>
          <p:cNvPicPr>
            <a:picLocks noChangeAspect="1"/>
          </p:cNvPicPr>
          <p:nvPr/>
        </p:nvPicPr>
        <p:blipFill>
          <a:blip r:embed="rId12"/>
          <a:stretch>
            <a:fillRect/>
          </a:stretch>
        </p:blipFill>
        <p:spPr>
          <a:xfrm>
            <a:off x="2223653" y="2999187"/>
            <a:ext cx="737451" cy="138354"/>
          </a:xfrm>
          <a:prstGeom prst="rect">
            <a:avLst/>
          </a:prstGeom>
        </p:spPr>
      </p:pic>
      <p:pic>
        <p:nvPicPr>
          <p:cNvPr id="32" name="Image 31"/>
          <p:cNvPicPr>
            <a:picLocks noChangeAspect="1"/>
          </p:cNvPicPr>
          <p:nvPr/>
        </p:nvPicPr>
        <p:blipFill>
          <a:blip r:embed="rId12"/>
          <a:stretch>
            <a:fillRect/>
          </a:stretch>
        </p:blipFill>
        <p:spPr>
          <a:xfrm>
            <a:off x="5657631" y="2966916"/>
            <a:ext cx="737451" cy="138354"/>
          </a:xfrm>
          <a:prstGeom prst="rect">
            <a:avLst/>
          </a:prstGeom>
        </p:spPr>
      </p:pic>
      <p:pic>
        <p:nvPicPr>
          <p:cNvPr id="33" name="Image 32"/>
          <p:cNvPicPr>
            <a:picLocks noChangeAspect="1"/>
          </p:cNvPicPr>
          <p:nvPr/>
        </p:nvPicPr>
        <p:blipFill>
          <a:blip r:embed="rId12"/>
          <a:stretch>
            <a:fillRect/>
          </a:stretch>
        </p:blipFill>
        <p:spPr>
          <a:xfrm>
            <a:off x="8981521" y="2984819"/>
            <a:ext cx="737451" cy="138354"/>
          </a:xfrm>
          <a:prstGeom prst="rect">
            <a:avLst/>
          </a:prstGeom>
        </p:spPr>
      </p:pic>
    </p:spTree>
    <p:extLst>
      <p:ext uri="{BB962C8B-B14F-4D97-AF65-F5344CB8AC3E}">
        <p14:creationId xmlns:p14="http://schemas.microsoft.com/office/powerpoint/2010/main" val="35351667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564728" y="4406235"/>
            <a:ext cx="2937917" cy="1959699"/>
          </a:xfrm>
          <a:prstGeom prst="rect">
            <a:avLst/>
          </a:prstGeom>
        </p:spPr>
      </p:pic>
      <p:sp>
        <p:nvSpPr>
          <p:cNvPr id="12" name="Espace réservé du numéro de diapositive 11"/>
          <p:cNvSpPr>
            <a:spLocks noGrp="1"/>
          </p:cNvSpPr>
          <p:nvPr>
            <p:ph type="sldNum" sz="quarter" idx="12"/>
          </p:nvPr>
        </p:nvSpPr>
        <p:spPr>
          <a:xfrm>
            <a:off x="9909821" y="6541594"/>
            <a:ext cx="1103610" cy="120506"/>
          </a:xfrm>
        </p:spPr>
        <p:txBody>
          <a:bodyPr/>
          <a:lstStyle/>
          <a:p>
            <a:fld id="{853FB0BF-518D-46A4-BF1D-C5DBE425FAC1}" type="slidenum">
              <a:rPr lang="fr-FR" smtClean="0"/>
              <a:t>6</a:t>
            </a:fld>
            <a:endParaRPr lang="fr-FR" dirty="0"/>
          </a:p>
        </p:txBody>
      </p:sp>
      <p:sp>
        <p:nvSpPr>
          <p:cNvPr id="13" name="Rectangle 1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pic>
        <p:nvPicPr>
          <p:cNvPr id="3" name="Image 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225025" y="1031663"/>
            <a:ext cx="3025995" cy="2018451"/>
          </a:xfrm>
          <a:prstGeom prst="rect">
            <a:avLst/>
          </a:prstGeom>
        </p:spPr>
      </p:pic>
      <p:pic>
        <p:nvPicPr>
          <p:cNvPr id="17" name="Image 16"/>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80183" y="4376325"/>
            <a:ext cx="2982759" cy="1989610"/>
          </a:xfrm>
          <a:prstGeom prst="rect">
            <a:avLst/>
          </a:prstGeom>
        </p:spPr>
      </p:pic>
      <p:pic>
        <p:nvPicPr>
          <p:cNvPr id="4" name="Image 3"/>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4615371" y="969602"/>
            <a:ext cx="2991810" cy="1995648"/>
          </a:xfrm>
          <a:prstGeom prst="rect">
            <a:avLst/>
          </a:prstGeom>
        </p:spPr>
      </p:pic>
      <p:pic>
        <p:nvPicPr>
          <p:cNvPr id="7" name="Image 6"/>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7816541" y="964506"/>
            <a:ext cx="3132326" cy="2089378"/>
          </a:xfrm>
          <a:prstGeom prst="rect">
            <a:avLst/>
          </a:prstGeom>
        </p:spPr>
      </p:pic>
      <p:pic>
        <p:nvPicPr>
          <p:cNvPr id="26" name="Image 25"/>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7751628" y="4274047"/>
            <a:ext cx="3197239" cy="2132677"/>
          </a:xfrm>
          <a:prstGeom prst="rect">
            <a:avLst/>
          </a:prstGeom>
        </p:spPr>
      </p:pic>
      <p:sp>
        <p:nvSpPr>
          <p:cNvPr id="28" name="Rectangle 27"/>
          <p:cNvSpPr/>
          <p:nvPr/>
        </p:nvSpPr>
        <p:spPr>
          <a:xfrm>
            <a:off x="954669" y="2076630"/>
            <a:ext cx="10549332" cy="253483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774" y="2127476"/>
            <a:ext cx="3593178" cy="2396782"/>
          </a:xfrm>
          <a:prstGeom prst="rect">
            <a:avLst/>
          </a:prstGeom>
        </p:spPr>
      </p:pic>
      <p:pic>
        <p:nvPicPr>
          <p:cNvPr id="9" name="Imag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3500" y="2091898"/>
            <a:ext cx="3684531" cy="2457718"/>
          </a:xfrm>
          <a:prstGeom prst="rect">
            <a:avLst/>
          </a:prstGeom>
        </p:spPr>
      </p:pic>
      <p:pic>
        <p:nvPicPr>
          <p:cNvPr id="10" name="Imag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94108" y="2117257"/>
            <a:ext cx="3610503" cy="2407001"/>
          </a:xfrm>
          <a:prstGeom prst="rect">
            <a:avLst/>
          </a:prstGeom>
        </p:spPr>
      </p:pic>
      <p:sp>
        <p:nvSpPr>
          <p:cNvPr id="27" name="Titre 1"/>
          <p:cNvSpPr txBox="1">
            <a:spLocks/>
          </p:cNvSpPr>
          <p:nvPr/>
        </p:nvSpPr>
        <p:spPr>
          <a:xfrm>
            <a:off x="0" y="2"/>
            <a:ext cx="12192000" cy="547140"/>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Cambria Math" panose="02040503050406030204" pitchFamily="18" charset="0"/>
                <a:ea typeface="Cambria Math" panose="02040503050406030204" pitchFamily="18" charset="0"/>
              </a:rPr>
              <a:t>EoS capacities and limitations:</a:t>
            </a:r>
            <a:endParaRPr lang="en-US" sz="2400" dirty="0">
              <a:latin typeface="Cambria Math" panose="02040503050406030204" pitchFamily="18" charset="0"/>
              <a:ea typeface="Cambria Math" panose="02040503050406030204" pitchFamily="18" charset="0"/>
            </a:endParaRPr>
          </a:p>
        </p:txBody>
      </p:sp>
      <p:sp>
        <p:nvSpPr>
          <p:cNvPr id="29" name="ZoneTexte 28"/>
          <p:cNvSpPr txBox="1"/>
          <p:nvPr/>
        </p:nvSpPr>
        <p:spPr>
          <a:xfrm>
            <a:off x="107033" y="2965250"/>
            <a:ext cx="712261" cy="369332"/>
          </a:xfrm>
          <a:prstGeom prst="rect">
            <a:avLst/>
          </a:prstGeom>
          <a:noFill/>
        </p:spPr>
        <p:txBody>
          <a:bodyPr wrap="square" rtlCol="0">
            <a:spAutoFit/>
          </a:bodyPr>
          <a:lstStyle/>
          <a:p>
            <a:r>
              <a:rPr lang="fr-FR" dirty="0" smtClean="0">
                <a:solidFill>
                  <a:srgbClr val="C00000"/>
                </a:solidFill>
              </a:rPr>
              <a:t> PR</a:t>
            </a:r>
            <a:endParaRPr lang="en-US" dirty="0">
              <a:solidFill>
                <a:srgbClr val="C00000"/>
              </a:solidFill>
            </a:endParaRPr>
          </a:p>
        </p:txBody>
      </p:sp>
      <p:sp>
        <p:nvSpPr>
          <p:cNvPr id="18" name="ZoneTexte 17"/>
          <p:cNvSpPr txBox="1"/>
          <p:nvPr/>
        </p:nvSpPr>
        <p:spPr>
          <a:xfrm>
            <a:off x="4995333" y="149423"/>
            <a:ext cx="6947285" cy="307777"/>
          </a:xfrm>
          <a:prstGeom prst="rect">
            <a:avLst/>
          </a:prstGeom>
          <a:noFill/>
        </p:spPr>
        <p:txBody>
          <a:bodyPr wrap="square" rtlCol="0">
            <a:spAutoFit/>
          </a:bodyPr>
          <a:lstStyle/>
          <a:p>
            <a:r>
              <a:rPr lang="en-US" sz="1400" dirty="0" smtClean="0"/>
              <a:t> relative error between the experimental and calculated </a:t>
            </a:r>
            <a:r>
              <a:rPr lang="en-US" sz="1400" u="sng" dirty="0"/>
              <a:t>densities</a:t>
            </a:r>
            <a:r>
              <a:rPr lang="en-US" sz="1400" dirty="0" smtClean="0"/>
              <a:t> using different EoS </a:t>
            </a:r>
            <a:endParaRPr lang="en-US" sz="1400" dirty="0"/>
          </a:p>
        </p:txBody>
      </p:sp>
      <p:pic>
        <p:nvPicPr>
          <p:cNvPr id="19" name="Image 18"/>
          <p:cNvPicPr>
            <a:picLocks noChangeAspect="1"/>
          </p:cNvPicPr>
          <p:nvPr/>
        </p:nvPicPr>
        <p:blipFill>
          <a:blip r:embed="rId12"/>
          <a:stretch>
            <a:fillRect/>
          </a:stretch>
        </p:blipFill>
        <p:spPr>
          <a:xfrm>
            <a:off x="2265217" y="4385344"/>
            <a:ext cx="737451" cy="138354"/>
          </a:xfrm>
          <a:prstGeom prst="rect">
            <a:avLst/>
          </a:prstGeom>
        </p:spPr>
      </p:pic>
      <p:pic>
        <p:nvPicPr>
          <p:cNvPr id="20" name="Image 19"/>
          <p:cNvPicPr>
            <a:picLocks noChangeAspect="1"/>
          </p:cNvPicPr>
          <p:nvPr/>
        </p:nvPicPr>
        <p:blipFill>
          <a:blip r:embed="rId12"/>
          <a:stretch>
            <a:fillRect/>
          </a:stretch>
        </p:blipFill>
        <p:spPr>
          <a:xfrm>
            <a:off x="5762341" y="4413447"/>
            <a:ext cx="737451" cy="138354"/>
          </a:xfrm>
          <a:prstGeom prst="rect">
            <a:avLst/>
          </a:prstGeom>
        </p:spPr>
      </p:pic>
      <p:pic>
        <p:nvPicPr>
          <p:cNvPr id="21" name="Image 20"/>
          <p:cNvPicPr>
            <a:picLocks noChangeAspect="1"/>
          </p:cNvPicPr>
          <p:nvPr/>
        </p:nvPicPr>
        <p:blipFill>
          <a:blip r:embed="rId12"/>
          <a:stretch>
            <a:fillRect/>
          </a:stretch>
        </p:blipFill>
        <p:spPr>
          <a:xfrm>
            <a:off x="9227742" y="4383536"/>
            <a:ext cx="737451" cy="138354"/>
          </a:xfrm>
          <a:prstGeom prst="rect">
            <a:avLst/>
          </a:prstGeom>
        </p:spPr>
      </p:pic>
    </p:spTree>
    <p:extLst>
      <p:ext uri="{BB962C8B-B14F-4D97-AF65-F5344CB8AC3E}">
        <p14:creationId xmlns:p14="http://schemas.microsoft.com/office/powerpoint/2010/main" val="40361344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pic>
        <p:nvPicPr>
          <p:cNvPr id="3" name="Image 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225025" y="1031663"/>
            <a:ext cx="3025995" cy="2018451"/>
          </a:xfrm>
          <a:prstGeom prst="rect">
            <a:avLst/>
          </a:prstGeom>
        </p:spPr>
      </p:pic>
      <p:pic>
        <p:nvPicPr>
          <p:cNvPr id="4" name="Image 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4615371" y="969602"/>
            <a:ext cx="2991810" cy="1995648"/>
          </a:xfrm>
          <a:prstGeom prst="rect">
            <a:avLst/>
          </a:prstGeom>
        </p:spPr>
      </p:pic>
      <p:pic>
        <p:nvPicPr>
          <p:cNvPr id="7" name="Image 6"/>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816541" y="964506"/>
            <a:ext cx="3132326" cy="2089378"/>
          </a:xfrm>
          <a:prstGeom prst="rect">
            <a:avLst/>
          </a:prstGeom>
        </p:spPr>
      </p:pic>
      <p:pic>
        <p:nvPicPr>
          <p:cNvPr id="8" name="Image 7"/>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1192022" y="2893788"/>
            <a:ext cx="3163346" cy="2110068"/>
          </a:xfrm>
          <a:prstGeom prst="rect">
            <a:avLst/>
          </a:prstGeom>
        </p:spPr>
      </p:pic>
      <p:pic>
        <p:nvPicPr>
          <p:cNvPr id="9" name="Image 8"/>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4607634" y="2869902"/>
            <a:ext cx="3046866" cy="2032372"/>
          </a:xfrm>
          <a:prstGeom prst="rect">
            <a:avLst/>
          </a:prstGeom>
        </p:spPr>
      </p:pic>
      <p:pic>
        <p:nvPicPr>
          <p:cNvPr id="10" name="Image 9"/>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7944054" y="2965250"/>
            <a:ext cx="3197394" cy="2131595"/>
          </a:xfrm>
          <a:prstGeom prst="rect">
            <a:avLst/>
          </a:prstGeom>
        </p:spPr>
      </p:pic>
      <p:sp>
        <p:nvSpPr>
          <p:cNvPr id="28" name="Rectangle 27"/>
          <p:cNvSpPr/>
          <p:nvPr/>
        </p:nvSpPr>
        <p:spPr>
          <a:xfrm>
            <a:off x="948091" y="3977791"/>
            <a:ext cx="10549332" cy="253483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Imag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00596" y="4049253"/>
            <a:ext cx="3460941" cy="2308575"/>
          </a:xfrm>
          <a:prstGeom prst="rect">
            <a:avLst/>
          </a:prstGeom>
        </p:spPr>
      </p:pic>
      <p:sp>
        <p:nvSpPr>
          <p:cNvPr id="27" name="Titre 1"/>
          <p:cNvSpPr txBox="1">
            <a:spLocks/>
          </p:cNvSpPr>
          <p:nvPr/>
        </p:nvSpPr>
        <p:spPr>
          <a:xfrm>
            <a:off x="0" y="2"/>
            <a:ext cx="12192000" cy="547140"/>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Cambria Math" panose="02040503050406030204" pitchFamily="18" charset="0"/>
                <a:ea typeface="Cambria Math" panose="02040503050406030204" pitchFamily="18" charset="0"/>
              </a:rPr>
              <a:t>EoS capacities and limitations:</a:t>
            </a:r>
            <a:endParaRPr lang="en-US" sz="2400" dirty="0">
              <a:latin typeface="Cambria Math" panose="02040503050406030204" pitchFamily="18" charset="0"/>
              <a:ea typeface="Cambria Math" panose="02040503050406030204" pitchFamily="18" charset="0"/>
            </a:endParaRPr>
          </a:p>
        </p:txBody>
      </p:sp>
      <p:sp>
        <p:nvSpPr>
          <p:cNvPr id="29" name="ZoneTexte 28"/>
          <p:cNvSpPr txBox="1"/>
          <p:nvPr/>
        </p:nvSpPr>
        <p:spPr>
          <a:xfrm>
            <a:off x="139617" y="5060542"/>
            <a:ext cx="712261" cy="369332"/>
          </a:xfrm>
          <a:prstGeom prst="rect">
            <a:avLst/>
          </a:prstGeom>
          <a:noFill/>
        </p:spPr>
        <p:txBody>
          <a:bodyPr wrap="square" rtlCol="0">
            <a:spAutoFit/>
          </a:bodyPr>
          <a:lstStyle/>
          <a:p>
            <a:r>
              <a:rPr lang="fr-FR" dirty="0" smtClean="0">
                <a:solidFill>
                  <a:srgbClr val="C00000"/>
                </a:solidFill>
              </a:rPr>
              <a:t> SRK</a:t>
            </a:r>
            <a:endParaRPr lang="en-US" dirty="0">
              <a:solidFill>
                <a:srgbClr val="C00000"/>
              </a:solidFill>
            </a:endParaRPr>
          </a:p>
        </p:txBody>
      </p:sp>
      <p:pic>
        <p:nvPicPr>
          <p:cNvPr id="17" name="Imag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0183" y="4049253"/>
            <a:ext cx="3473095" cy="2316682"/>
          </a:xfrm>
          <a:prstGeom prst="rect">
            <a:avLst/>
          </a:prstGeom>
        </p:spPr>
      </p:pic>
      <p:pic>
        <p:nvPicPr>
          <p:cNvPr id="26" name="Imag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51628" y="4034293"/>
            <a:ext cx="3556671" cy="2372431"/>
          </a:xfrm>
          <a:prstGeom prst="rect">
            <a:avLst/>
          </a:prstGeom>
        </p:spPr>
      </p:pic>
      <p:sp>
        <p:nvSpPr>
          <p:cNvPr id="18" name="ZoneTexte 17"/>
          <p:cNvSpPr txBox="1"/>
          <p:nvPr/>
        </p:nvSpPr>
        <p:spPr>
          <a:xfrm>
            <a:off x="5029200" y="149423"/>
            <a:ext cx="6851073" cy="307777"/>
          </a:xfrm>
          <a:prstGeom prst="rect">
            <a:avLst/>
          </a:prstGeom>
          <a:noFill/>
        </p:spPr>
        <p:txBody>
          <a:bodyPr wrap="square" rtlCol="0">
            <a:spAutoFit/>
          </a:bodyPr>
          <a:lstStyle/>
          <a:p>
            <a:r>
              <a:rPr lang="en-US" sz="1400" dirty="0" smtClean="0"/>
              <a:t> relative error between the experimental and calculated </a:t>
            </a:r>
            <a:r>
              <a:rPr lang="en-US" sz="1400" u="sng" dirty="0"/>
              <a:t>densities</a:t>
            </a:r>
            <a:r>
              <a:rPr lang="en-US" sz="1400" dirty="0" smtClean="0"/>
              <a:t> using different EoS </a:t>
            </a:r>
            <a:endParaRPr lang="en-US" sz="1400" dirty="0"/>
          </a:p>
        </p:txBody>
      </p:sp>
      <p:pic>
        <p:nvPicPr>
          <p:cNvPr id="19" name="Image 18"/>
          <p:cNvPicPr>
            <a:picLocks noChangeAspect="1"/>
          </p:cNvPicPr>
          <p:nvPr/>
        </p:nvPicPr>
        <p:blipFill>
          <a:blip r:embed="rId12"/>
          <a:stretch>
            <a:fillRect/>
          </a:stretch>
        </p:blipFill>
        <p:spPr>
          <a:xfrm>
            <a:off x="2265036" y="6219474"/>
            <a:ext cx="737451" cy="138354"/>
          </a:xfrm>
          <a:prstGeom prst="rect">
            <a:avLst/>
          </a:prstGeom>
        </p:spPr>
      </p:pic>
      <p:pic>
        <p:nvPicPr>
          <p:cNvPr id="20" name="Image 19"/>
          <p:cNvPicPr>
            <a:picLocks noChangeAspect="1"/>
          </p:cNvPicPr>
          <p:nvPr/>
        </p:nvPicPr>
        <p:blipFill>
          <a:blip r:embed="rId12"/>
          <a:stretch>
            <a:fillRect/>
          </a:stretch>
        </p:blipFill>
        <p:spPr>
          <a:xfrm>
            <a:off x="5487584" y="6234434"/>
            <a:ext cx="737451" cy="138354"/>
          </a:xfrm>
          <a:prstGeom prst="rect">
            <a:avLst/>
          </a:prstGeom>
        </p:spPr>
      </p:pic>
      <p:pic>
        <p:nvPicPr>
          <p:cNvPr id="21" name="Image 20"/>
          <p:cNvPicPr>
            <a:picLocks noChangeAspect="1"/>
          </p:cNvPicPr>
          <p:nvPr/>
        </p:nvPicPr>
        <p:blipFill>
          <a:blip r:embed="rId12"/>
          <a:stretch>
            <a:fillRect/>
          </a:stretch>
        </p:blipFill>
        <p:spPr>
          <a:xfrm>
            <a:off x="8939958" y="6262201"/>
            <a:ext cx="737451" cy="138354"/>
          </a:xfrm>
          <a:prstGeom prst="rect">
            <a:avLst/>
          </a:prstGeom>
        </p:spPr>
      </p:pic>
    </p:spTree>
    <p:extLst>
      <p:ext uri="{BB962C8B-B14F-4D97-AF65-F5344CB8AC3E}">
        <p14:creationId xmlns:p14="http://schemas.microsoft.com/office/powerpoint/2010/main" val="31844376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lgn="ctr"/>
            <a:fld id="{F350894E-0509-424B-B937-9012733DE64A}" type="slidenum">
              <a:rPr lang="fr-FR" sz="1200" smtClean="0">
                <a:solidFill>
                  <a:schemeClr val="bg1">
                    <a:lumMod val="50000"/>
                  </a:schemeClr>
                </a:solidFill>
              </a:rPr>
              <a:pPr algn="ctr"/>
              <a:t>8</a:t>
            </a:fld>
            <a:endParaRPr lang="fr-FR" sz="1200" dirty="0">
              <a:solidFill>
                <a:schemeClr val="bg1">
                  <a:lumMod val="50000"/>
                </a:schemeClr>
              </a:solidFill>
            </a:endParaRPr>
          </a:p>
        </p:txBody>
      </p:sp>
      <p:pic>
        <p:nvPicPr>
          <p:cNvPr id="3" name="Image 2"/>
          <p:cNvPicPr>
            <a:picLocks noChangeAspect="1"/>
          </p:cNvPicPr>
          <p:nvPr/>
        </p:nvPicPr>
        <p:blipFill>
          <a:blip r:embed="rId2"/>
          <a:stretch>
            <a:fillRect/>
          </a:stretch>
        </p:blipFill>
        <p:spPr>
          <a:xfrm>
            <a:off x="60069" y="1781487"/>
            <a:ext cx="7386882" cy="4286718"/>
          </a:xfrm>
          <a:prstGeom prst="rect">
            <a:avLst/>
          </a:prstGeom>
        </p:spPr>
      </p:pic>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19064" r="8340"/>
          <a:stretch/>
        </p:blipFill>
        <p:spPr>
          <a:xfrm>
            <a:off x="7209884" y="1634010"/>
            <a:ext cx="4828558" cy="4434195"/>
          </a:xfrm>
          <a:prstGeom prst="rect">
            <a:avLst/>
          </a:prstGeom>
        </p:spPr>
      </p:pic>
      <p:sp>
        <p:nvSpPr>
          <p:cNvPr id="7" name="Rectangle 6"/>
          <p:cNvSpPr/>
          <p:nvPr/>
        </p:nvSpPr>
        <p:spPr>
          <a:xfrm>
            <a:off x="521476" y="1298624"/>
            <a:ext cx="6096000" cy="478336"/>
          </a:xfrm>
          <a:prstGeom prst="rect">
            <a:avLst/>
          </a:prstGeom>
        </p:spPr>
        <p:txBody>
          <a:bodyPr>
            <a:spAutoFit/>
          </a:bodyPr>
          <a:lstStyle/>
          <a:p>
            <a:pPr>
              <a:lnSpc>
                <a:spcPts val="1400"/>
              </a:lnSpc>
            </a:pPr>
            <a:endParaRPr lang="en-US" b="1" dirty="0">
              <a:solidFill>
                <a:schemeClr val="bg1">
                  <a:lumMod val="50000"/>
                </a:schemeClr>
              </a:solidFill>
              <a:latin typeface="Arial" panose="020B0604020202020204" pitchFamily="34" charset="0"/>
              <a:cs typeface="Arial" panose="020B0604020202020204" pitchFamily="34" charset="0"/>
            </a:endParaRPr>
          </a:p>
          <a:p>
            <a:pPr marL="252000" indent="-252000">
              <a:lnSpc>
                <a:spcPts val="1600"/>
              </a:lnSpc>
              <a:buClr>
                <a:srgbClr val="E87B1C"/>
              </a:buClr>
              <a:buFont typeface="Arial" panose="020B0604020202020204" pitchFamily="34" charset="0"/>
              <a:buChar char="•"/>
            </a:pPr>
            <a:r>
              <a:rPr lang="en-GB" dirty="0" smtClean="0">
                <a:latin typeface="Arial" panose="020B0604020202020204" pitchFamily="34" charset="0"/>
                <a:cs typeface="Arial" panose="020B0604020202020204" pitchFamily="34" charset="0"/>
              </a:rPr>
              <a:t>thermodynamic </a:t>
            </a:r>
            <a:r>
              <a:rPr lang="en-GB" dirty="0">
                <a:latin typeface="Arial" panose="020B0604020202020204" pitchFamily="34" charset="0"/>
                <a:cs typeface="Arial" panose="020B0604020202020204" pitchFamily="34" charset="0"/>
              </a:rPr>
              <a:t>behaviour of the system H</a:t>
            </a:r>
            <a:r>
              <a:rPr lang="en-GB" baseline="-25000" dirty="0">
                <a:latin typeface="Arial" panose="020B0604020202020204" pitchFamily="34" charset="0"/>
                <a:cs typeface="Arial" panose="020B0604020202020204" pitchFamily="34" charset="0"/>
              </a:rPr>
              <a:t>2 </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CO</a:t>
            </a:r>
            <a:r>
              <a:rPr lang="en-GB" baseline="-25000" dirty="0" smtClean="0">
                <a:latin typeface="Arial" panose="020B0604020202020204" pitchFamily="34" charset="0"/>
                <a:cs typeface="Arial" panose="020B0604020202020204" pitchFamily="34" charset="0"/>
              </a:rPr>
              <a:t>2</a:t>
            </a:r>
            <a:endParaRPr lang="en-GB" dirty="0">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32E8AFA0-BFBE-40A3-AFA1-91B4533CA7DF}"/>
              </a:ext>
            </a:extLst>
          </p:cNvPr>
          <p:cNvSpPr txBox="1"/>
          <p:nvPr/>
        </p:nvSpPr>
        <p:spPr>
          <a:xfrm>
            <a:off x="521476" y="337463"/>
            <a:ext cx="5735216" cy="1200329"/>
          </a:xfrm>
          <a:prstGeom prst="rect">
            <a:avLst/>
          </a:prstGeom>
          <a:noFill/>
        </p:spPr>
        <p:txBody>
          <a:bodyPr wrap="square" rtlCol="0">
            <a:spAutoFit/>
          </a:bodyPr>
          <a:lstStyle/>
          <a:p>
            <a:r>
              <a:rPr lang="fr-FR" sz="1600" b="1" dirty="0">
                <a:solidFill>
                  <a:srgbClr val="E87B1C"/>
                </a:solidFill>
                <a:latin typeface="Arial" panose="020B0604020202020204" pitchFamily="34" charset="0"/>
                <a:cs typeface="Arial" panose="020B0604020202020204" pitchFamily="34" charset="0"/>
              </a:rPr>
              <a:t>CO</a:t>
            </a:r>
            <a:r>
              <a:rPr lang="fr-FR" sz="1600" b="1" baseline="-25000" dirty="0">
                <a:solidFill>
                  <a:srgbClr val="E87B1C"/>
                </a:solidFill>
                <a:latin typeface="Arial" panose="020B0604020202020204" pitchFamily="34" charset="0"/>
                <a:cs typeface="Arial" panose="020B0604020202020204" pitchFamily="34" charset="0"/>
              </a:rPr>
              <a:t>2</a:t>
            </a:r>
            <a:r>
              <a:rPr lang="fr-FR" sz="1600" b="1" dirty="0">
                <a:solidFill>
                  <a:srgbClr val="E87B1C"/>
                </a:solidFill>
                <a:latin typeface="Arial" panose="020B0604020202020204" pitchFamily="34" charset="0"/>
                <a:cs typeface="Arial" panose="020B0604020202020204" pitchFamily="34" charset="0"/>
              </a:rPr>
              <a:t> – H</a:t>
            </a:r>
            <a:r>
              <a:rPr lang="fr-FR" sz="1600" b="1" baseline="-25000" dirty="0">
                <a:solidFill>
                  <a:srgbClr val="E87B1C"/>
                </a:solidFill>
                <a:latin typeface="Arial" panose="020B0604020202020204" pitchFamily="34" charset="0"/>
                <a:cs typeface="Arial" panose="020B0604020202020204" pitchFamily="34" charset="0"/>
              </a:rPr>
              <a:t>2</a:t>
            </a:r>
            <a:r>
              <a:rPr lang="fr-FR" sz="1600" b="1" dirty="0">
                <a:solidFill>
                  <a:srgbClr val="E87B1C"/>
                </a:solidFill>
                <a:latin typeface="Arial" panose="020B0604020202020204" pitchFamily="34" charset="0"/>
                <a:cs typeface="Arial" panose="020B0604020202020204" pitchFamily="34" charset="0"/>
              </a:rPr>
              <a:t> system</a:t>
            </a:r>
          </a:p>
          <a:p>
            <a:r>
              <a:rPr lang="en-US" sz="2800" b="1" dirty="0" smtClean="0">
                <a:latin typeface="Arial" panose="020B0604020202020204" pitchFamily="34" charset="0"/>
                <a:cs typeface="Arial" panose="020B0604020202020204" pitchFamily="34" charset="0"/>
              </a:rPr>
              <a:t>Phase diagram</a:t>
            </a:r>
            <a:endParaRPr lang="fr-FR" sz="2800" b="1" dirty="0">
              <a:latin typeface="Arial" panose="020B0604020202020204" pitchFamily="34" charset="0"/>
              <a:cs typeface="Arial" panose="020B0604020202020204" pitchFamily="34" charset="0"/>
            </a:endParaRPr>
          </a:p>
          <a:p>
            <a:endParaRPr lang="fr-F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514920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lgn="ctr"/>
            <a:fld id="{F350894E-0509-424B-B937-9012733DE64A}" type="slidenum">
              <a:rPr lang="fr-FR" sz="1200" smtClean="0">
                <a:solidFill>
                  <a:schemeClr val="bg1">
                    <a:lumMod val="50000"/>
                  </a:schemeClr>
                </a:solidFill>
              </a:rPr>
              <a:pPr algn="ctr"/>
              <a:t>9</a:t>
            </a:fld>
            <a:endParaRPr lang="fr-FR" sz="1200" dirty="0">
              <a:solidFill>
                <a:schemeClr val="bg1">
                  <a:lumMod val="50000"/>
                </a:schemeClr>
              </a:solidFill>
            </a:endParaRPr>
          </a:p>
        </p:txBody>
      </p:sp>
      <p:grpSp>
        <p:nvGrpSpPr>
          <p:cNvPr id="21" name="Groupe 20"/>
          <p:cNvGrpSpPr/>
          <p:nvPr/>
        </p:nvGrpSpPr>
        <p:grpSpPr>
          <a:xfrm>
            <a:off x="1835285" y="1643968"/>
            <a:ext cx="7979923" cy="4746864"/>
            <a:chOff x="1835285" y="1643968"/>
            <a:chExt cx="7979923" cy="4746864"/>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285" y="1643968"/>
              <a:ext cx="7979923" cy="4746864"/>
            </a:xfrm>
            <a:prstGeom prst="rect">
              <a:avLst/>
            </a:prstGeom>
            <a:solidFill>
              <a:schemeClr val="bg1"/>
            </a:solidFill>
          </p:spPr>
        </p:pic>
        <p:cxnSp>
          <p:nvCxnSpPr>
            <p:cNvPr id="10" name="Connecteur droit 9"/>
            <p:cNvCxnSpPr>
              <a:cxnSpLocks noChangeAspect="1"/>
            </p:cNvCxnSpPr>
            <p:nvPr/>
          </p:nvCxnSpPr>
          <p:spPr>
            <a:xfrm flipV="1">
              <a:off x="2149352" y="3191344"/>
              <a:ext cx="2198913" cy="1"/>
            </a:xfrm>
            <a:prstGeom prst="line">
              <a:avLst/>
            </a:prstGeom>
          </p:spPr>
          <p:style>
            <a:lnRef idx="1">
              <a:schemeClr val="accent2"/>
            </a:lnRef>
            <a:fillRef idx="0">
              <a:schemeClr val="accent2"/>
            </a:fillRef>
            <a:effectRef idx="0">
              <a:schemeClr val="accent2"/>
            </a:effectRef>
            <a:fontRef idx="minor">
              <a:schemeClr val="tx1"/>
            </a:fontRef>
          </p:style>
        </p:cxnSp>
        <p:cxnSp>
          <p:nvCxnSpPr>
            <p:cNvPr id="11" name="Connecteur droit 10"/>
            <p:cNvCxnSpPr>
              <a:cxnSpLocks noChangeAspect="1"/>
            </p:cNvCxnSpPr>
            <p:nvPr/>
          </p:nvCxnSpPr>
          <p:spPr>
            <a:xfrm>
              <a:off x="4724400" y="2543067"/>
              <a:ext cx="2201689" cy="0"/>
            </a:xfrm>
            <a:prstGeom prst="line">
              <a:avLst/>
            </a:prstGeom>
          </p:spPr>
          <p:style>
            <a:lnRef idx="1">
              <a:schemeClr val="accent2"/>
            </a:lnRef>
            <a:fillRef idx="0">
              <a:schemeClr val="accent2"/>
            </a:fillRef>
            <a:effectRef idx="0">
              <a:schemeClr val="accent2"/>
            </a:effectRef>
            <a:fontRef idx="minor">
              <a:schemeClr val="tx1"/>
            </a:fontRef>
          </p:style>
        </p:cxnSp>
        <p:sp>
          <p:nvSpPr>
            <p:cNvPr id="12" name="Rectangle 11"/>
            <p:cNvSpPr>
              <a:spLocks noChangeAspect="1"/>
            </p:cNvSpPr>
            <p:nvPr/>
          </p:nvSpPr>
          <p:spPr>
            <a:xfrm>
              <a:off x="3453459" y="4466339"/>
              <a:ext cx="960120" cy="263534"/>
            </a:xfrm>
            <a:prstGeom prst="rect">
              <a:avLst/>
            </a:prstGeom>
          </p:spPr>
          <p:txBody>
            <a:bodyPr wrap="square">
              <a:spAutoFit/>
            </a:bodyPr>
            <a:lstStyle/>
            <a:p>
              <a:pPr algn="ctr">
                <a:lnSpc>
                  <a:spcPct val="119000"/>
                </a:lnSpc>
              </a:pPr>
              <a:r>
                <a:rPr lang="fr-FR" sz="900" b="1" kern="1400" dirty="0">
                  <a:solidFill>
                    <a:srgbClr val="000000"/>
                  </a:solidFill>
                  <a:latin typeface="Calibri" panose="020F0502020204030204" pitchFamily="34" charset="0"/>
                </a:rPr>
                <a:t>5% </a:t>
              </a:r>
              <a:r>
                <a:rPr lang="fr-FR" sz="900" b="1" kern="1400" dirty="0" smtClean="0">
                  <a:solidFill>
                    <a:srgbClr val="000000"/>
                  </a:solidFill>
                  <a:latin typeface="Calibri" panose="020F0502020204030204" pitchFamily="34" charset="0"/>
                </a:rPr>
                <a:t>≤</a:t>
              </a:r>
              <a:r>
                <a:rPr lang="fr-FR" sz="900" b="1" kern="1400" dirty="0">
                  <a:solidFill>
                    <a:srgbClr val="000000"/>
                  </a:solidFill>
                  <a:latin typeface="Calibri" panose="020F0502020204030204" pitchFamily="34" charset="0"/>
                </a:rPr>
                <a:t>H</a:t>
              </a:r>
              <a:r>
                <a:rPr lang="fr-FR" sz="700" b="1" kern="1400" baseline="-25000" dirty="0">
                  <a:solidFill>
                    <a:srgbClr val="000000"/>
                  </a:solidFill>
                  <a:latin typeface="Calibri" panose="020F0502020204030204" pitchFamily="34" charset="0"/>
                </a:rPr>
                <a:t>2</a:t>
              </a:r>
              <a:r>
                <a:rPr lang="fr-FR" sz="900" b="1" kern="1400" dirty="0" smtClean="0">
                  <a:solidFill>
                    <a:srgbClr val="000000"/>
                  </a:solidFill>
                  <a:latin typeface="Calibri" panose="020F0502020204030204" pitchFamily="34" charset="0"/>
                </a:rPr>
                <a:t> </a:t>
              </a:r>
              <a:r>
                <a:rPr lang="fr-FR" sz="1000" b="1" kern="1400" dirty="0" smtClean="0">
                  <a:solidFill>
                    <a:srgbClr val="000000"/>
                  </a:solidFill>
                  <a:latin typeface="Calibri" panose="020F0502020204030204" pitchFamily="34" charset="0"/>
                </a:rPr>
                <a:t>≤</a:t>
              </a:r>
              <a:r>
                <a:rPr lang="fr-FR" sz="1000" kern="1400" dirty="0" smtClean="0">
                  <a:solidFill>
                    <a:srgbClr val="000000"/>
                  </a:solidFill>
                  <a:latin typeface="Calibri" panose="020F0502020204030204" pitchFamily="34" charset="0"/>
                </a:rPr>
                <a:t> </a:t>
              </a:r>
              <a:r>
                <a:rPr lang="fr-FR" sz="900" b="1" kern="1400" dirty="0">
                  <a:solidFill>
                    <a:srgbClr val="000000"/>
                  </a:solidFill>
                  <a:latin typeface="Calibri" panose="020F0502020204030204" pitchFamily="34" charset="0"/>
                </a:rPr>
                <a:t>25</a:t>
              </a:r>
              <a:r>
                <a:rPr lang="fr-FR" sz="900" b="1" kern="1400" dirty="0" smtClean="0">
                  <a:solidFill>
                    <a:srgbClr val="000000"/>
                  </a:solidFill>
                  <a:latin typeface="Calibri" panose="020F0502020204030204" pitchFamily="34" charset="0"/>
                </a:rPr>
                <a:t>%</a:t>
              </a:r>
              <a:endParaRPr lang="fr-FR" sz="1100" kern="1400" dirty="0">
                <a:solidFill>
                  <a:srgbClr val="000000"/>
                </a:solidFill>
                <a:latin typeface="Calibri" panose="020F0502020204030204" pitchFamily="34" charset="0"/>
              </a:endParaRPr>
            </a:p>
          </p:txBody>
        </p:sp>
      </p:grpSp>
      <p:sp>
        <p:nvSpPr>
          <p:cNvPr id="18" name="Rectangle 17"/>
          <p:cNvSpPr/>
          <p:nvPr/>
        </p:nvSpPr>
        <p:spPr>
          <a:xfrm>
            <a:off x="1387813" y="1077914"/>
            <a:ext cx="6096000" cy="484172"/>
          </a:xfrm>
          <a:prstGeom prst="rect">
            <a:avLst/>
          </a:prstGeom>
        </p:spPr>
        <p:txBody>
          <a:bodyPr>
            <a:spAutoFit/>
          </a:bodyPr>
          <a:lstStyle/>
          <a:p>
            <a:pPr>
              <a:lnSpc>
                <a:spcPts val="1400"/>
              </a:lnSpc>
            </a:pPr>
            <a:endParaRPr lang="en-US" sz="2000" b="1" dirty="0">
              <a:solidFill>
                <a:schemeClr val="bg1">
                  <a:lumMod val="50000"/>
                </a:schemeClr>
              </a:solidFill>
              <a:latin typeface="Arial" panose="020B0604020202020204" pitchFamily="34" charset="0"/>
              <a:cs typeface="Arial" panose="020B0604020202020204" pitchFamily="34" charset="0"/>
            </a:endParaRPr>
          </a:p>
          <a:p>
            <a:pPr marL="252000" indent="-252000">
              <a:lnSpc>
                <a:spcPts val="1600"/>
              </a:lnSpc>
              <a:buClr>
                <a:srgbClr val="E87B1C"/>
              </a:buClr>
              <a:buFont typeface="Arial" panose="020B0604020202020204" pitchFamily="34" charset="0"/>
              <a:buChar char="•"/>
            </a:pPr>
            <a:r>
              <a:rPr lang="en-GB" sz="2000" dirty="0">
                <a:latin typeface="Arial" panose="020B0604020202020204" pitchFamily="34" charset="0"/>
                <a:cs typeface="Arial" panose="020B0604020202020204" pitchFamily="34" charset="0"/>
              </a:rPr>
              <a:t>Conceptual model </a:t>
            </a:r>
          </a:p>
        </p:txBody>
      </p:sp>
      <p:sp>
        <p:nvSpPr>
          <p:cNvPr id="22" name="ZoneTexte 21"/>
          <p:cNvSpPr txBox="1"/>
          <p:nvPr/>
        </p:nvSpPr>
        <p:spPr>
          <a:xfrm>
            <a:off x="3606346" y="1569692"/>
            <a:ext cx="654346" cy="276999"/>
          </a:xfrm>
          <a:prstGeom prst="rect">
            <a:avLst/>
          </a:prstGeom>
          <a:noFill/>
        </p:spPr>
        <p:txBody>
          <a:bodyPr wrap="none" rtlCol="0">
            <a:spAutoFit/>
          </a:bodyPr>
          <a:lstStyle/>
          <a:p>
            <a:r>
              <a:rPr lang="en-US" sz="1200" b="1" dirty="0" smtClean="0"/>
              <a:t>16,8°C</a:t>
            </a:r>
            <a:endParaRPr lang="fr-FR" sz="1200" b="1" dirty="0"/>
          </a:p>
        </p:txBody>
      </p:sp>
      <p:sp>
        <p:nvSpPr>
          <p:cNvPr id="23" name="ZoneTexte 22"/>
          <p:cNvSpPr txBox="1"/>
          <p:nvPr/>
        </p:nvSpPr>
        <p:spPr>
          <a:xfrm>
            <a:off x="6271743" y="1573774"/>
            <a:ext cx="526106" cy="276999"/>
          </a:xfrm>
          <a:prstGeom prst="rect">
            <a:avLst/>
          </a:prstGeom>
          <a:noFill/>
        </p:spPr>
        <p:txBody>
          <a:bodyPr wrap="none" rtlCol="0">
            <a:spAutoFit/>
          </a:bodyPr>
          <a:lstStyle/>
          <a:p>
            <a:r>
              <a:rPr lang="en-US" sz="1200" b="1" dirty="0" smtClean="0"/>
              <a:t>25°C</a:t>
            </a:r>
            <a:endParaRPr lang="fr-FR" sz="1200" b="1" dirty="0"/>
          </a:p>
        </p:txBody>
      </p:sp>
      <p:sp>
        <p:nvSpPr>
          <p:cNvPr id="24" name="ZoneTexte 23"/>
          <p:cNvSpPr txBox="1"/>
          <p:nvPr/>
        </p:nvSpPr>
        <p:spPr>
          <a:xfrm>
            <a:off x="8808900" y="1569692"/>
            <a:ext cx="526106" cy="276999"/>
          </a:xfrm>
          <a:prstGeom prst="rect">
            <a:avLst/>
          </a:prstGeom>
          <a:noFill/>
        </p:spPr>
        <p:txBody>
          <a:bodyPr wrap="none" rtlCol="0">
            <a:spAutoFit/>
          </a:bodyPr>
          <a:lstStyle/>
          <a:p>
            <a:r>
              <a:rPr lang="en-US" sz="1200" b="1" dirty="0" smtClean="0"/>
              <a:t>30°C</a:t>
            </a:r>
            <a:endParaRPr lang="fr-FR" sz="1200" b="1" dirty="0"/>
          </a:p>
        </p:txBody>
      </p:sp>
      <p:sp>
        <p:nvSpPr>
          <p:cNvPr id="25" name="ZoneTexte 24">
            <a:extLst>
              <a:ext uri="{FF2B5EF4-FFF2-40B4-BE49-F238E27FC236}">
                <a16:creationId xmlns:a16="http://schemas.microsoft.com/office/drawing/2014/main" id="{32E8AFA0-BFBE-40A3-AFA1-91B4533CA7DF}"/>
              </a:ext>
            </a:extLst>
          </p:cNvPr>
          <p:cNvSpPr txBox="1"/>
          <p:nvPr/>
        </p:nvSpPr>
        <p:spPr>
          <a:xfrm>
            <a:off x="521476" y="337463"/>
            <a:ext cx="5735216" cy="1200329"/>
          </a:xfrm>
          <a:prstGeom prst="rect">
            <a:avLst/>
          </a:prstGeom>
          <a:noFill/>
        </p:spPr>
        <p:txBody>
          <a:bodyPr wrap="square" rtlCol="0">
            <a:spAutoFit/>
          </a:bodyPr>
          <a:lstStyle/>
          <a:p>
            <a:r>
              <a:rPr lang="fr-FR" sz="1600" b="1" dirty="0">
                <a:solidFill>
                  <a:srgbClr val="E87B1C"/>
                </a:solidFill>
                <a:latin typeface="Arial" panose="020B0604020202020204" pitchFamily="34" charset="0"/>
                <a:cs typeface="Arial" panose="020B0604020202020204" pitchFamily="34" charset="0"/>
              </a:rPr>
              <a:t>CO</a:t>
            </a:r>
            <a:r>
              <a:rPr lang="fr-FR" sz="1600" b="1" baseline="-25000" dirty="0">
                <a:solidFill>
                  <a:srgbClr val="E87B1C"/>
                </a:solidFill>
                <a:latin typeface="Arial" panose="020B0604020202020204" pitchFamily="34" charset="0"/>
                <a:cs typeface="Arial" panose="020B0604020202020204" pitchFamily="34" charset="0"/>
              </a:rPr>
              <a:t>2</a:t>
            </a:r>
            <a:r>
              <a:rPr lang="fr-FR" sz="1600" b="1" dirty="0">
                <a:solidFill>
                  <a:srgbClr val="E87B1C"/>
                </a:solidFill>
                <a:latin typeface="Arial" panose="020B0604020202020204" pitchFamily="34" charset="0"/>
                <a:cs typeface="Arial" panose="020B0604020202020204" pitchFamily="34" charset="0"/>
              </a:rPr>
              <a:t> – H</a:t>
            </a:r>
            <a:r>
              <a:rPr lang="fr-FR" sz="1600" b="1" baseline="-25000" dirty="0">
                <a:solidFill>
                  <a:srgbClr val="E87B1C"/>
                </a:solidFill>
                <a:latin typeface="Arial" panose="020B0604020202020204" pitchFamily="34" charset="0"/>
                <a:cs typeface="Arial" panose="020B0604020202020204" pitchFamily="34" charset="0"/>
              </a:rPr>
              <a:t>2</a:t>
            </a:r>
            <a:r>
              <a:rPr lang="fr-FR" sz="1600" b="1" dirty="0">
                <a:solidFill>
                  <a:srgbClr val="E87B1C"/>
                </a:solidFill>
                <a:latin typeface="Arial" panose="020B0604020202020204" pitchFamily="34" charset="0"/>
                <a:cs typeface="Arial" panose="020B0604020202020204" pitchFamily="34" charset="0"/>
              </a:rPr>
              <a:t> system</a:t>
            </a:r>
          </a:p>
          <a:p>
            <a:r>
              <a:rPr lang="en-US" sz="2800" b="1" dirty="0" smtClean="0">
                <a:latin typeface="Arial" panose="020B0604020202020204" pitchFamily="34" charset="0"/>
                <a:cs typeface="Arial" panose="020B0604020202020204" pitchFamily="34" charset="0"/>
              </a:rPr>
              <a:t>Phase diagram</a:t>
            </a:r>
            <a:endParaRPr lang="fr-FR" sz="2800" b="1" dirty="0">
              <a:latin typeface="Arial" panose="020B0604020202020204" pitchFamily="34" charset="0"/>
              <a:cs typeface="Arial" panose="020B0604020202020204" pitchFamily="34" charset="0"/>
            </a:endParaRPr>
          </a:p>
          <a:p>
            <a:endParaRPr lang="fr-F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972204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1D846E86E291428453D715988A4D13" ma:contentTypeVersion="12" ma:contentTypeDescription="Crée un document." ma:contentTypeScope="" ma:versionID="b5ba66e5a8fc0fd8fac07ad272dd7c90">
  <xsd:schema xmlns:xsd="http://www.w3.org/2001/XMLSchema" xmlns:xs="http://www.w3.org/2001/XMLSchema" xmlns:p="http://schemas.microsoft.com/office/2006/metadata/properties" xmlns:ns2="952f859f-eadf-492b-b4ff-c50492b044bf" xmlns:ns3="b40e0d05-7391-43ec-98fb-df462a1d8f06" targetNamespace="http://schemas.microsoft.com/office/2006/metadata/properties" ma:root="true" ma:fieldsID="9a6e6d46b7a2cddab89039083369ae10" ns2:_="" ns3:_="">
    <xsd:import namespace="952f859f-eadf-492b-b4ff-c50492b044bf"/>
    <xsd:import namespace="b40e0d05-7391-43ec-98fb-df462a1d8f0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2f859f-eadf-492b-b4ff-c50492b044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0e0d05-7391-43ec-98fb-df462a1d8f06"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A03C6D-1591-4511-A216-0CE797D06A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2f859f-eadf-492b-b4ff-c50492b044bf"/>
    <ds:schemaRef ds:uri="b40e0d05-7391-43ec-98fb-df462a1d8f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E6397A-DBDC-4E0D-B840-09FBDDE23E48}">
  <ds:schemaRefs>
    <ds:schemaRef ds:uri="http://schemas.microsoft.com/sharepoint/v3/contenttype/forms"/>
  </ds:schemaRefs>
</ds:datastoreItem>
</file>

<file path=customXml/itemProps3.xml><?xml version="1.0" encoding="utf-8"?>
<ds:datastoreItem xmlns:ds="http://schemas.openxmlformats.org/officeDocument/2006/customXml" ds:itemID="{C53863ED-4040-4EA3-9E38-C56E3D8C6618}">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b40e0d05-7391-43ec-98fb-df462a1d8f06"/>
    <ds:schemaRef ds:uri="http://purl.org/dc/elements/1.1/"/>
    <ds:schemaRef ds:uri="http://schemas.microsoft.com/office/2006/metadata/properties"/>
    <ds:schemaRef ds:uri="952f859f-eadf-492b-b4ff-c50492b044b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2614</TotalTime>
  <Words>863</Words>
  <Application>Microsoft Office PowerPoint</Application>
  <PresentationFormat>Grand écran</PresentationFormat>
  <Paragraphs>174</Paragraphs>
  <Slides>13</Slides>
  <Notes>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13</vt:i4>
      </vt:variant>
    </vt:vector>
  </HeadingPairs>
  <TitlesOfParts>
    <vt:vector size="21" baseType="lpstr">
      <vt:lpstr>Arial</vt:lpstr>
      <vt:lpstr>Calibri</vt:lpstr>
      <vt:lpstr>Cambria Math</vt:lpstr>
      <vt:lpstr>Courier New</vt:lpstr>
      <vt:lpstr>Garamond</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du BRGM - Version anglaise</dc:title>
  <dc:creator>Sandrine</dc:creator>
  <cp:lastModifiedBy>De Mesquita Lobo Veloso Fernanda</cp:lastModifiedBy>
  <cp:revision>171</cp:revision>
  <cp:lastPrinted>2023-05-22T09:33:18Z</cp:lastPrinted>
  <dcterms:created xsi:type="dcterms:W3CDTF">2018-10-03T08:36:16Z</dcterms:created>
  <dcterms:modified xsi:type="dcterms:W3CDTF">2023-05-22T09:33:58Z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0x010100BD1D846E86E291428453D715988A4D13</vt:lpwstr>
  </property>
</Properties>
</file>