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66" r:id="rId4"/>
    <p:sldId id="268" r:id="rId5"/>
    <p:sldId id="264" r:id="rId6"/>
    <p:sldId id="394" r:id="rId7"/>
    <p:sldId id="397" r:id="rId8"/>
    <p:sldId id="269" r:id="rId9"/>
    <p:sldId id="287" r:id="rId10"/>
    <p:sldId id="403" r:id="rId11"/>
    <p:sldId id="381" r:id="rId12"/>
    <p:sldId id="286" r:id="rId13"/>
    <p:sldId id="408" r:id="rId14"/>
    <p:sldId id="409" r:id="rId15"/>
    <p:sldId id="406" r:id="rId16"/>
    <p:sldId id="404" r:id="rId17"/>
    <p:sldId id="279" r:id="rId18"/>
    <p:sldId id="405" r:id="rId19"/>
    <p:sldId id="26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DD5C30"/>
    <a:srgbClr val="E1783C"/>
    <a:srgbClr val="F9E3F0"/>
    <a:srgbClr val="F2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87662" autoAdjust="0"/>
  </p:normalViewPr>
  <p:slideViewPr>
    <p:cSldViewPr snapToGrid="0" snapToObjects="1" showGuides="1">
      <p:cViewPr>
        <p:scale>
          <a:sx n="58" d="100"/>
          <a:sy n="58" d="100"/>
        </p:scale>
        <p:origin x="1120" y="56"/>
      </p:cViewPr>
      <p:guideLst>
        <p:guide pos="594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23/05/2023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6" name="Inhaltsplatzhalt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55" y="5598850"/>
            <a:ext cx="1882146" cy="117227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‹N›</a:t>
            </a:fld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7" name="Inhaltsplatzhalt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46" y="50644"/>
            <a:ext cx="2243196" cy="13971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18" y="6092812"/>
            <a:ext cx="645382" cy="44135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1253837" y="6192210"/>
            <a:ext cx="9718907" cy="3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Geothermal-DHC Regional Cluster Workshop</a:t>
            </a:r>
            <a:r>
              <a:rPr lang="en-GB" altLang="en-US" sz="1400" b="1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30 September Riga</a:t>
            </a:r>
            <a:endParaRPr lang="en-GB" altLang="en-US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030536" y="140773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pic>
        <p:nvPicPr>
          <p:cNvPr id="13" name="Inhaltsplatzhalt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46" y="50644"/>
            <a:ext cx="2243196" cy="13971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18" y="6092812"/>
            <a:ext cx="645382" cy="44135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2140872" y="5925037"/>
            <a:ext cx="8234878" cy="87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Acknowledgements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article/publication is based upon work from COST Action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Geothermal-DHC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supported by COST (European Cooperation in Science and Technology).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White Twitter Logo Transparent Transparent Background - Twitter ...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6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3.tif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98405"/>
            <a:ext cx="12138053" cy="587767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</a:rPr>
              <a:t>The COST Action “Geothermal DHC” in a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Nutshell</a:t>
            </a:r>
            <a:endParaRPr lang="fr-F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49" y="4782314"/>
            <a:ext cx="12138052" cy="469674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2nd European Underground Energy Storage Workshop, Paris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49" y="5389498"/>
            <a:ext cx="12084104" cy="469674"/>
          </a:xfrm>
        </p:spPr>
        <p:txBody>
          <a:bodyPr/>
          <a:lstStyle/>
          <a:p>
            <a:r>
              <a:rPr lang="de-DE" dirty="0"/>
              <a:t>Jessica Maria Chicco (MC Member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CA18219), University </a:t>
            </a:r>
            <a:r>
              <a:rPr lang="de-DE" dirty="0" err="1"/>
              <a:t>of</a:t>
            </a:r>
            <a:r>
              <a:rPr lang="de-DE" dirty="0"/>
              <a:t> Torino (</a:t>
            </a:r>
            <a:r>
              <a:rPr lang="de-DE" dirty="0" err="1"/>
              <a:t>Italy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796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6949" y="1442738"/>
            <a:ext cx="10700055" cy="508168"/>
          </a:xfrm>
        </p:spPr>
        <p:txBody>
          <a:bodyPr/>
          <a:lstStyle/>
          <a:p>
            <a:r>
              <a:rPr lang="en-US" dirty="0"/>
              <a:t>New EU project SAPHEA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6949" y="1824749"/>
            <a:ext cx="859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2000" dirty="0"/>
              <a:t>Developing a single access point for the market uptake of geothermal energy use in multivalent heating and </a:t>
            </a:r>
            <a:r>
              <a:rPr lang="de-DE" sz="2000" dirty="0" err="1"/>
              <a:t>cooling</a:t>
            </a:r>
            <a:r>
              <a:rPr lang="de-DE" sz="2000" dirty="0"/>
              <a:t> </a:t>
            </a:r>
            <a:r>
              <a:rPr lang="de-DE" sz="2000" dirty="0" err="1"/>
              <a:t>networks</a:t>
            </a:r>
            <a:r>
              <a:rPr lang="de-DE" sz="2000" dirty="0"/>
              <a:t> </a:t>
            </a:r>
            <a:r>
              <a:rPr lang="de-DE" sz="2000" dirty="0" err="1"/>
              <a:t>across</a:t>
            </a:r>
            <a:r>
              <a:rPr lang="de-DE" sz="2000" dirty="0"/>
              <a:t> Europe</a:t>
            </a:r>
            <a:endParaRPr lang="en-US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1696822"/>
            <a:ext cx="2533945" cy="74763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871416" y="2532635"/>
            <a:ext cx="862162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Funded by 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</a:rPr>
              <a:t>HORIZON-CL5-2021-D3-02-03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October 2022 until June 2025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" y="3788954"/>
            <a:ext cx="4878929" cy="99576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2695611"/>
            <a:ext cx="6646664" cy="318245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3F4A8B-8B8B-4056-92FB-D70A96B65FD4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7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30" y="1590569"/>
            <a:ext cx="6064795" cy="397785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49021" y="5568421"/>
            <a:ext cx="882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Visit us at </a:t>
            </a:r>
            <a:r>
              <a:rPr lang="en-US" sz="2400" b="1" dirty="0">
                <a:solidFill>
                  <a:schemeClr val="accent1"/>
                </a:solidFill>
              </a:rPr>
              <a:t>www.geothermal-dhc.eu</a:t>
            </a:r>
            <a:r>
              <a:rPr lang="en-US" sz="2400" dirty="0">
                <a:solidFill>
                  <a:schemeClr val="accent1"/>
                </a:solidFill>
              </a:rPr>
              <a:t> and find out more</a:t>
            </a:r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541527" y="1506913"/>
            <a:ext cx="4688481" cy="508168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Calibri" panose="020F0502020204030204" pitchFamily="34" charset="0"/>
              </a:rPr>
              <a:t>The Geothermal-DHC portal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68215" y="1890637"/>
            <a:ext cx="4857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2000" dirty="0"/>
              <a:t>The future hub for geothermal energy in heating and cooling networks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0735" y="2774693"/>
            <a:ext cx="4967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Interlinking: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Yellow Pages, forums</a:t>
            </a:r>
          </a:p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Repositories &amp; materials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publications, fact sheets, case studies (“100 good reasons initiative”) </a:t>
            </a:r>
            <a:r>
              <a:rPr lang="en-US" sz="1600" i="1" dirty="0">
                <a:solidFill>
                  <a:schemeClr val="accent1"/>
                </a:solidFill>
                <a:latin typeface="Calibri" panose="020F0502020204030204" pitchFamily="34" charset="0"/>
              </a:rPr>
              <a:t>– from October 2022 on</a:t>
            </a:r>
          </a:p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Tools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GIS application on case studies </a:t>
            </a:r>
            <a:r>
              <a:rPr lang="en-US" sz="1600" i="1" dirty="0">
                <a:solidFill>
                  <a:schemeClr val="accent1"/>
                </a:solidFill>
                <a:latin typeface="Calibri" panose="020F0502020204030204" pitchFamily="34" charset="0"/>
              </a:rPr>
              <a:t>– from October 2022 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6D66DE-C9D6-46A6-85F4-9D5121AED700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7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918556" y="1386218"/>
            <a:ext cx="9879251" cy="508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The 100 good reasons initiative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95" y="1956135"/>
            <a:ext cx="6133447" cy="339352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98" y="2335167"/>
            <a:ext cx="1741621" cy="174162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331825" y="3969912"/>
            <a:ext cx="311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</a:t>
            </a:r>
            <a:r>
              <a:rPr lang="de-DE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 out </a:t>
            </a:r>
            <a:r>
              <a:rPr lang="de-DE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endParaRPr lang="de-DE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056804-3D5E-4544-897F-AAE949E943B1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3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BC8179-3E67-4538-BD70-8BE90F5C625D}"/>
              </a:ext>
            </a:extLst>
          </p:cNvPr>
          <p:cNvSpPr txBox="1"/>
          <p:nvPr/>
        </p:nvSpPr>
        <p:spPr>
          <a:xfrm>
            <a:off x="3437892" y="618541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8188C1B-1FE1-4AFC-B572-7B8454C36D8B}"/>
              </a:ext>
            </a:extLst>
          </p:cNvPr>
          <p:cNvSpPr txBox="1">
            <a:spLocks/>
          </p:cNvSpPr>
          <p:nvPr/>
        </p:nvSpPr>
        <p:spPr>
          <a:xfrm>
            <a:off x="918556" y="1386218"/>
            <a:ext cx="9879251" cy="508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Upcoming events 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35FC77FF-B124-4185-B1B5-5670D12C8091}"/>
              </a:ext>
            </a:extLst>
          </p:cNvPr>
          <p:cNvSpPr txBox="1"/>
          <p:nvPr/>
        </p:nvSpPr>
        <p:spPr>
          <a:xfrm>
            <a:off x="668215" y="1890637"/>
            <a:ext cx="485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2000" dirty="0"/>
              <a:t>Ljubljana (Slovenia) </a:t>
            </a:r>
            <a:r>
              <a:rPr lang="en-US" sz="2000" dirty="0">
                <a:sym typeface="Wingdings" panose="05000000000000000000" pitchFamily="2" charset="2"/>
              </a:rPr>
              <a:t>  3</a:t>
            </a:r>
            <a:r>
              <a:rPr lang="en-US" sz="2000" dirty="0"/>
              <a:t> to 8 July, 2023</a:t>
            </a:r>
          </a:p>
        </p:txBody>
      </p:sp>
      <p:pic>
        <p:nvPicPr>
          <p:cNvPr id="8" name="Immagine 7" descr="Immagine che contiene testo, schermata, Carattere, algebra&#10;&#10;Descrizione generata automaticamente">
            <a:extLst>
              <a:ext uri="{FF2B5EF4-FFF2-40B4-BE49-F238E27FC236}">
                <a16:creationId xmlns:a16="http://schemas.microsoft.com/office/drawing/2014/main" id="{04AB3433-CB68-4A4A-A3A4-66419E17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582838"/>
            <a:ext cx="11010900" cy="23241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2A3F1F9-02CC-4D0D-A8E0-DC955CC78E32}"/>
              </a:ext>
            </a:extLst>
          </p:cNvPr>
          <p:cNvSpPr/>
          <p:nvPr/>
        </p:nvSpPr>
        <p:spPr>
          <a:xfrm>
            <a:off x="668215" y="3285781"/>
            <a:ext cx="1094484" cy="28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A6E4BC5C-1F61-4EA4-9576-67430637F25A}"/>
              </a:ext>
            </a:extLst>
          </p:cNvPr>
          <p:cNvSpPr/>
          <p:nvPr/>
        </p:nvSpPr>
        <p:spPr>
          <a:xfrm>
            <a:off x="6096000" y="5001658"/>
            <a:ext cx="1075981" cy="593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1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aria aperta, cielo, Cartellone&#10;&#10;Descrizione generata automaticamente">
            <a:extLst>
              <a:ext uri="{FF2B5EF4-FFF2-40B4-BE49-F238E27FC236}">
                <a16:creationId xmlns:a16="http://schemas.microsoft.com/office/drawing/2014/main" id="{8E00942D-D48E-4880-812F-5EE49793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650"/>
            <a:ext cx="10668000" cy="53403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D370B8-95CE-454E-A80F-5312868B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-90277"/>
            <a:ext cx="1056005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algebra&#10;&#10;Descrizione generata automaticamente">
            <a:extLst>
              <a:ext uri="{FF2B5EF4-FFF2-40B4-BE49-F238E27FC236}">
                <a16:creationId xmlns:a16="http://schemas.microsoft.com/office/drawing/2014/main" id="{93B46944-7DF0-4612-9F13-2CB74134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12" y="1929329"/>
            <a:ext cx="10256704" cy="37677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F13DF6-4C98-41C1-AA71-4147C289B4A1}"/>
              </a:ext>
            </a:extLst>
          </p:cNvPr>
          <p:cNvSpPr txBox="1"/>
          <p:nvPr/>
        </p:nvSpPr>
        <p:spPr>
          <a:xfrm>
            <a:off x="3437892" y="618541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7B81C707-899B-466C-A9CB-EB3204EDB5EC}"/>
              </a:ext>
            </a:extLst>
          </p:cNvPr>
          <p:cNvSpPr txBox="1"/>
          <p:nvPr/>
        </p:nvSpPr>
        <p:spPr>
          <a:xfrm>
            <a:off x="3095740" y="1160903"/>
            <a:ext cx="6422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2000" dirty="0"/>
              <a:t>Aarhus, Denmark </a:t>
            </a:r>
            <a:r>
              <a:rPr lang="en-US" sz="2000" dirty="0">
                <a:sym typeface="Wingdings" panose="05000000000000000000" pitchFamily="2" charset="2"/>
              </a:rPr>
              <a:t>  19</a:t>
            </a:r>
            <a:r>
              <a:rPr lang="en-US" sz="2000" dirty="0"/>
              <a:t> to 21 September, 2023</a:t>
            </a:r>
          </a:p>
          <a:p>
            <a:pPr algn="ctr"/>
            <a:r>
              <a:rPr lang="en-US" sz="2000" dirty="0"/>
              <a:t>Second District Heating and Cooling Day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2A5A3FE1-EEFE-4DD5-8A3E-1E4BDEA1F1BB}"/>
              </a:ext>
            </a:extLst>
          </p:cNvPr>
          <p:cNvSpPr txBox="1">
            <a:spLocks/>
          </p:cNvSpPr>
          <p:nvPr/>
        </p:nvSpPr>
        <p:spPr>
          <a:xfrm>
            <a:off x="4917680" y="522907"/>
            <a:ext cx="3201752" cy="508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Upcoming events </a:t>
            </a:r>
          </a:p>
        </p:txBody>
      </p:sp>
    </p:spTree>
    <p:extLst>
      <p:ext uri="{BB962C8B-B14F-4D97-AF65-F5344CB8AC3E}">
        <p14:creationId xmlns:p14="http://schemas.microsoft.com/office/powerpoint/2010/main" val="201346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46575431-7D01-42A9-9953-18BC5957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097" y="735479"/>
            <a:ext cx="5468409" cy="638821"/>
          </a:xfrm>
        </p:spPr>
        <p:txBody>
          <a:bodyPr/>
          <a:lstStyle/>
          <a:p>
            <a:r>
              <a:rPr lang="de-AT" dirty="0" err="1"/>
              <a:t>Publication</a:t>
            </a:r>
            <a:r>
              <a:rPr lang="de-AT" dirty="0"/>
              <a:t> </a:t>
            </a:r>
            <a:r>
              <a:rPr lang="de-AT" dirty="0" err="1"/>
              <a:t>inside</a:t>
            </a:r>
            <a:r>
              <a:rPr lang="de-AT" dirty="0"/>
              <a:t> </a:t>
            </a:r>
            <a:r>
              <a:rPr lang="de-AT" dirty="0" err="1"/>
              <a:t>Cost</a:t>
            </a:r>
            <a:r>
              <a:rPr lang="de-AT" dirty="0"/>
              <a:t> Action</a:t>
            </a:r>
          </a:p>
        </p:txBody>
      </p:sp>
      <p:pic>
        <p:nvPicPr>
          <p:cNvPr id="6" name="Immagine 5" descr="Immagine che contiene nuvola, natura, aria aperta, cielo&#10;&#10;Descrizione generata automaticamente">
            <a:extLst>
              <a:ext uri="{FF2B5EF4-FFF2-40B4-BE49-F238E27FC236}">
                <a16:creationId xmlns:a16="http://schemas.microsoft.com/office/drawing/2014/main" id="{B931158B-F87E-4729-9A84-477DA0FC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2" y="1374300"/>
            <a:ext cx="7181850" cy="5143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E7B906-8485-496E-87A4-DD31BB7719A8}"/>
              </a:ext>
            </a:extLst>
          </p:cNvPr>
          <p:cNvSpPr txBox="1"/>
          <p:nvPr/>
        </p:nvSpPr>
        <p:spPr>
          <a:xfrm>
            <a:off x="7502486" y="3515276"/>
            <a:ext cx="4693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https://www.europenowjournal.org/2021/05/10/geothermal-heating-and-cooling-networks-for-green-and-livable-urban-transformations-part-ii/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36F1AF6B-EE6F-40A1-8C09-1021871374DD}"/>
              </a:ext>
            </a:extLst>
          </p:cNvPr>
          <p:cNvSpPr txBox="1"/>
          <p:nvPr/>
        </p:nvSpPr>
        <p:spPr>
          <a:xfrm>
            <a:off x="7612656" y="2170722"/>
            <a:ext cx="485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2000" dirty="0"/>
              <a:t>For more information: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5592D271-7C5E-40CC-AAA3-182CE149B19A}"/>
              </a:ext>
            </a:extLst>
          </p:cNvPr>
          <p:cNvSpPr/>
          <p:nvPr/>
        </p:nvSpPr>
        <p:spPr>
          <a:xfrm>
            <a:off x="9847244" y="2776251"/>
            <a:ext cx="618780" cy="53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1DAB3E6-9743-4C5C-96B1-1E3454147BB9}"/>
              </a:ext>
            </a:extLst>
          </p:cNvPr>
          <p:cNvSpPr/>
          <p:nvPr/>
        </p:nvSpPr>
        <p:spPr>
          <a:xfrm>
            <a:off x="7307282" y="6165696"/>
            <a:ext cx="1507805" cy="26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D303C8-2974-4302-AD2C-F080C0C2D3D1}"/>
              </a:ext>
            </a:extLst>
          </p:cNvPr>
          <p:cNvSpPr txBox="1"/>
          <p:nvPr/>
        </p:nvSpPr>
        <p:spPr>
          <a:xfrm>
            <a:off x="3437892" y="6493187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1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06097" y="735479"/>
            <a:ext cx="5468409" cy="638821"/>
          </a:xfrm>
        </p:spPr>
        <p:txBody>
          <a:bodyPr/>
          <a:lstStyle/>
          <a:p>
            <a:r>
              <a:rPr lang="de-AT" dirty="0" err="1"/>
              <a:t>Publication</a:t>
            </a:r>
            <a:r>
              <a:rPr lang="de-AT" dirty="0"/>
              <a:t> </a:t>
            </a:r>
            <a:r>
              <a:rPr lang="de-AT" dirty="0" err="1"/>
              <a:t>inside</a:t>
            </a:r>
            <a:r>
              <a:rPr lang="de-AT" dirty="0"/>
              <a:t> </a:t>
            </a:r>
            <a:r>
              <a:rPr lang="de-AT" dirty="0" err="1"/>
              <a:t>Cost</a:t>
            </a:r>
            <a:r>
              <a:rPr lang="de-AT" dirty="0"/>
              <a:t> Action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65921" y="5903717"/>
            <a:ext cx="1774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 out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endParaRPr lang="de-DE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247AA6-AC61-4DDF-87AF-F236CB58E7AB}"/>
              </a:ext>
            </a:extLst>
          </p:cNvPr>
          <p:cNvSpPr txBox="1"/>
          <p:nvPr/>
        </p:nvSpPr>
        <p:spPr>
          <a:xfrm>
            <a:off x="3437892" y="6493187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DE32A9-AF3F-4D1F-A021-5701597934FD}"/>
              </a:ext>
            </a:extLst>
          </p:cNvPr>
          <p:cNvSpPr txBox="1"/>
          <p:nvPr/>
        </p:nvSpPr>
        <p:spPr>
          <a:xfrm>
            <a:off x="7612656" y="3548143"/>
            <a:ext cx="4469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https://www.europenowjournal.org/2021/05/10/geothermal-heating-and-cooling-networks-for-green-and-livable-urban-transformations-part-ii/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B2C0EAA-FC67-4DA1-9E74-5125AD61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9" y="1555366"/>
            <a:ext cx="7404928" cy="4841684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5295FB8-2051-4FFE-9D1C-B55EF2922EE2}"/>
              </a:ext>
            </a:extLst>
          </p:cNvPr>
          <p:cNvSpPr/>
          <p:nvPr/>
        </p:nvSpPr>
        <p:spPr>
          <a:xfrm>
            <a:off x="760164" y="6389783"/>
            <a:ext cx="1299990" cy="26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2C3D34D-E8C1-4618-BE30-3DDE1F4CB740}"/>
              </a:ext>
            </a:extLst>
          </p:cNvPr>
          <p:cNvSpPr/>
          <p:nvPr/>
        </p:nvSpPr>
        <p:spPr>
          <a:xfrm>
            <a:off x="7515097" y="6165696"/>
            <a:ext cx="1299990" cy="26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feld 4">
            <a:extLst>
              <a:ext uri="{FF2B5EF4-FFF2-40B4-BE49-F238E27FC236}">
                <a16:creationId xmlns:a16="http://schemas.microsoft.com/office/drawing/2014/main" id="{14632041-4BF7-40AE-871A-F3C76141F7D8}"/>
              </a:ext>
            </a:extLst>
          </p:cNvPr>
          <p:cNvSpPr txBox="1"/>
          <p:nvPr/>
        </p:nvSpPr>
        <p:spPr>
          <a:xfrm>
            <a:off x="7612656" y="2170722"/>
            <a:ext cx="485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2000" dirty="0"/>
              <a:t>For more information:</a:t>
            </a: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411B3DEB-5A0B-40DC-B14E-84A3621F3927}"/>
              </a:ext>
            </a:extLst>
          </p:cNvPr>
          <p:cNvSpPr/>
          <p:nvPr/>
        </p:nvSpPr>
        <p:spPr>
          <a:xfrm>
            <a:off x="9847244" y="2776251"/>
            <a:ext cx="618780" cy="53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01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DA250D-DECB-4AC2-B034-AA8BAC7161B3}"/>
              </a:ext>
            </a:extLst>
          </p:cNvPr>
          <p:cNvSpPr txBox="1"/>
          <p:nvPr/>
        </p:nvSpPr>
        <p:spPr>
          <a:xfrm>
            <a:off x="3517868" y="4853974"/>
            <a:ext cx="609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https://eurogeologists.eu/goetzl-pathways-to-better-integrate-geothermal-energy-at-its-full-technological-scale-in-european-heating-and-cooling-networks/</a:t>
            </a:r>
          </a:p>
        </p:txBody>
      </p:sp>
      <p:pic>
        <p:nvPicPr>
          <p:cNvPr id="7" name="Immagine 6" descr="Immagine che contiene testo, ricevuta, Carattere, bianco&#10;&#10;Descrizione generata automaticamente">
            <a:extLst>
              <a:ext uri="{FF2B5EF4-FFF2-40B4-BE49-F238E27FC236}">
                <a16:creationId xmlns:a16="http://schemas.microsoft.com/office/drawing/2014/main" id="{934652CD-4181-449B-9D71-A86578CA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73" y="2173738"/>
            <a:ext cx="9677400" cy="1644650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A13847EE-334A-4977-AAAD-BC6570C7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868" y="1338441"/>
            <a:ext cx="5468409" cy="638821"/>
          </a:xfrm>
        </p:spPr>
        <p:txBody>
          <a:bodyPr/>
          <a:lstStyle/>
          <a:p>
            <a:r>
              <a:rPr lang="de-AT" dirty="0" err="1"/>
              <a:t>Publication</a:t>
            </a:r>
            <a:r>
              <a:rPr lang="de-AT" dirty="0"/>
              <a:t> </a:t>
            </a:r>
            <a:r>
              <a:rPr lang="de-AT" dirty="0" err="1"/>
              <a:t>inside</a:t>
            </a:r>
            <a:r>
              <a:rPr lang="de-AT" dirty="0"/>
              <a:t> </a:t>
            </a:r>
            <a:r>
              <a:rPr lang="de-AT" dirty="0" err="1"/>
              <a:t>Cost</a:t>
            </a:r>
            <a:r>
              <a:rPr lang="de-AT" dirty="0"/>
              <a:t> Action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5792566D-55F6-440E-B8CE-D2ACCB3C105B}"/>
              </a:ext>
            </a:extLst>
          </p:cNvPr>
          <p:cNvSpPr txBox="1"/>
          <p:nvPr/>
        </p:nvSpPr>
        <p:spPr>
          <a:xfrm>
            <a:off x="3823465" y="3936071"/>
            <a:ext cx="485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2000" dirty="0"/>
              <a:t>For more information: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464BAC8A-19AC-47EC-9265-B1130B0DD7A6}"/>
              </a:ext>
            </a:extLst>
          </p:cNvPr>
          <p:cNvSpPr/>
          <p:nvPr/>
        </p:nvSpPr>
        <p:spPr>
          <a:xfrm>
            <a:off x="5942682" y="4336181"/>
            <a:ext cx="618780" cy="53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B1B039-6C80-44A2-BA1F-B803DCB97CC0}"/>
              </a:ext>
            </a:extLst>
          </p:cNvPr>
          <p:cNvSpPr txBox="1"/>
          <p:nvPr/>
        </p:nvSpPr>
        <p:spPr>
          <a:xfrm>
            <a:off x="3294673" y="618541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8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4908" y="5795319"/>
            <a:ext cx="11108724" cy="95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22703" y="5885424"/>
            <a:ext cx="8234878" cy="87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Acknowledgements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article/publication is based upon work from COST Action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Geothermal-DHC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supported by COST (European Cooperation in Science and Technology).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 descr="COST_LOGO_Low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5" y="5822765"/>
            <a:ext cx="1838296" cy="85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4" descr="EU-FLAG_rgb_304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732" y="5930828"/>
            <a:ext cx="1084341" cy="7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71578" y="1114393"/>
            <a:ext cx="4175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61670" y="4063618"/>
            <a:ext cx="309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www.geothermal-dhc.eu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03811" y="3650643"/>
            <a:ext cx="363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Subscribe to our news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928722" y="4553704"/>
            <a:ext cx="404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Geothermal_DHC</a:t>
            </a:r>
            <a:endParaRPr lang="de-A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70" y="4553704"/>
            <a:ext cx="450628" cy="3655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70" y="5107329"/>
            <a:ext cx="428625" cy="4286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928722" y="5136975"/>
            <a:ext cx="404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COST Geothermal DHC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45" y="3380851"/>
            <a:ext cx="1793822" cy="179382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962800" y="5044642"/>
            <a:ext cx="177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</a:t>
            </a:r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endParaRPr lang="de-DE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9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54366" y="1296029"/>
            <a:ext cx="10938346" cy="585470"/>
          </a:xfrm>
        </p:spPr>
        <p:txBody>
          <a:bodyPr/>
          <a:lstStyle/>
          <a:p>
            <a:r>
              <a:rPr lang="en-US" dirty="0"/>
              <a:t>The COST Action ‘CA18219 Geothermal-DHC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625" y="2100649"/>
            <a:ext cx="3770798" cy="34960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7836A57-4C71-4996-AF63-439E289C9110}"/>
              </a:ext>
            </a:extLst>
          </p:cNvPr>
          <p:cNvSpPr txBox="1"/>
          <p:nvPr/>
        </p:nvSpPr>
        <p:spPr>
          <a:xfrm>
            <a:off x="7969096" y="5691604"/>
            <a:ext cx="3945327" cy="262210"/>
          </a:xfrm>
          <a:prstGeom prst="rect">
            <a:avLst/>
          </a:prstGeom>
          <a:solidFill>
            <a:schemeClr val="bg1"/>
          </a:solidFill>
        </p:spPr>
        <p:txBody>
          <a:bodyPr wrap="square" lIns="76794" tIns="38397" rIns="76794" bIns="38397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CA18219 participating countries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6858" y="1808494"/>
            <a:ext cx="792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>
                <a:solidFill>
                  <a:schemeClr val="accent1"/>
                </a:solidFill>
              </a:rPr>
              <a:t>„</a:t>
            </a:r>
            <a:r>
              <a:rPr lang="en-US" sz="2000" i="1" dirty="0">
                <a:solidFill>
                  <a:schemeClr val="accent1"/>
                </a:solidFill>
              </a:rPr>
              <a:t>Research network on the integration of geothermal energy in decarbonized heating and cooling networks”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7287" y="2516380"/>
            <a:ext cx="792676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Operating period November 2019 – April 2024</a:t>
            </a:r>
          </a:p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Currently ~190 researchers from more than 40 countries</a:t>
            </a:r>
          </a:p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Open access network – financial support for traveling, dissemination and organizing events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Chairs: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Gregor Goetzl (Austria), Dejan Milenic (Serbia)</a:t>
            </a:r>
          </a:p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ExCO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members: 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Gregor </a:t>
            </a:r>
            <a:r>
              <a:rPr lang="de-DE" sz="20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Goetzl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Dejan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Milenic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Giuseppe Mandrone, Jessica Maria Chicco, Vasiliki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Gemeni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Edith Haslinger, Nina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Rman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Rao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Martand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Singh, Ana Vranjes, Kai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Zosseder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AT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388205-B714-4C3F-9B82-80A1EE651D6A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84862" y="853709"/>
            <a:ext cx="10938346" cy="585470"/>
          </a:xfrm>
        </p:spPr>
        <p:txBody>
          <a:bodyPr/>
          <a:lstStyle/>
          <a:p>
            <a:r>
              <a:rPr lang="en-US" dirty="0"/>
              <a:t>COST  Actions are not projects!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4911" y="1410355"/>
            <a:ext cx="7616507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COST funds research networks across Europe – </a:t>
            </a:r>
            <a:r>
              <a:rPr lang="en-US" b="1" u="sng" dirty="0">
                <a:latin typeface="Calibri" panose="020F0502020204030204" pitchFamily="34" charset="0"/>
              </a:rPr>
              <a:t>everybody can join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u="sng" dirty="0">
                <a:latin typeface="Calibri" panose="020F0502020204030204" pitchFamily="34" charset="0"/>
              </a:rPr>
              <a:t>No staff costs paid!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No work packages – democratic and flexible work structures (working groups) – </a:t>
            </a:r>
            <a:r>
              <a:rPr lang="en-US" b="1" u="sng" dirty="0">
                <a:latin typeface="Calibri" panose="020F0502020204030204" pitchFamily="34" charset="0"/>
              </a:rPr>
              <a:t>bottom up principle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No fixed budget – each Grant Period receives funds according to network size and structure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b="1" dirty="0">
                <a:latin typeface="Calibri" panose="020F0502020204030204" pitchFamily="34" charset="0"/>
              </a:rPr>
              <a:t>What does Geothermal-DHC offer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Webinars, online trainings, in person training schools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Various grants: e.g. Short Term Scientific Missions, publication support, virtual mobility grants, conference grants etc.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Expanding your network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Repositories, fact sheets, web portal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Interlink between science – industry – communities in a European network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Joint initiatives and uptakes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3C3C3B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 descr="Implementation of total quality management in cheap packages educa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85" y="1999443"/>
            <a:ext cx="664112" cy="6641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255211" y="2199503"/>
            <a:ext cx="255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PWG1 - Technology</a:t>
            </a:r>
          </a:p>
        </p:txBody>
      </p:sp>
      <p:pic>
        <p:nvPicPr>
          <p:cNvPr id="10" name="Grafik 9" descr="Team:StanfordBrownSpelman/Outreach - 2014.igem.o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14" y="5157534"/>
            <a:ext cx="933594" cy="933594"/>
          </a:xfrm>
          <a:prstGeom prst="rect">
            <a:avLst/>
          </a:prstGeom>
        </p:spPr>
      </p:pic>
      <p:pic>
        <p:nvPicPr>
          <p:cNvPr id="13" name="Grafik 12" descr="SVG &gt; bubble phone conversation speak - Free SVG Image &amp; Icon. | SVG Silh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274" y="2346742"/>
            <a:ext cx="132743" cy="132743"/>
          </a:xfrm>
          <a:prstGeom prst="rect">
            <a:avLst/>
          </a:prstGeom>
        </p:spPr>
      </p:pic>
      <p:pic>
        <p:nvPicPr>
          <p:cNvPr id="14" name="Grafik 13" descr="Kostenlose Vektorgrafik: Elektromagnetisches Feld, Wifi - Kostenlose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5" y="2675487"/>
            <a:ext cx="1281749" cy="128174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9265426" y="3054323"/>
            <a:ext cx="255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PWG2 – Outreach &amp; communication</a:t>
            </a:r>
          </a:p>
        </p:txBody>
      </p:sp>
      <p:pic>
        <p:nvPicPr>
          <p:cNvPr id="16" name="Grafik 15" descr="Computer Icon Education Studying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32" y="3969097"/>
            <a:ext cx="941813" cy="94181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9331797" y="4208908"/>
            <a:ext cx="255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PWG3 – Promoting young careers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9398169" y="5301166"/>
            <a:ext cx="255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PWG4 – Uptakes and capitalization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916B5CE-9434-4104-91F8-20DE0908C5E7}"/>
              </a:ext>
            </a:extLst>
          </p:cNvPr>
          <p:cNvSpPr txBox="1"/>
          <p:nvPr/>
        </p:nvSpPr>
        <p:spPr>
          <a:xfrm>
            <a:off x="3775704" y="646885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4C2953-4B07-46DA-A38F-5A2B1EE3C027}"/>
              </a:ext>
            </a:extLst>
          </p:cNvPr>
          <p:cNvSpPr/>
          <p:nvPr/>
        </p:nvSpPr>
        <p:spPr>
          <a:xfrm>
            <a:off x="3690651" y="6246563"/>
            <a:ext cx="5122843" cy="27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91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28" y="1622546"/>
            <a:ext cx="6314200" cy="369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el 2"/>
          <p:cNvSpPr txBox="1">
            <a:spLocks/>
          </p:cNvSpPr>
          <p:nvPr/>
        </p:nvSpPr>
        <p:spPr>
          <a:xfrm>
            <a:off x="933855" y="1368462"/>
            <a:ext cx="10700055" cy="508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Main challenged addressed by CA18219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836A57-4C71-4996-AF63-439E289C9110}"/>
              </a:ext>
            </a:extLst>
          </p:cNvPr>
          <p:cNvSpPr txBox="1"/>
          <p:nvPr/>
        </p:nvSpPr>
        <p:spPr>
          <a:xfrm>
            <a:off x="6186975" y="5320248"/>
            <a:ext cx="5638855" cy="446876"/>
          </a:xfrm>
          <a:prstGeom prst="rect">
            <a:avLst/>
          </a:prstGeom>
          <a:solidFill>
            <a:schemeClr val="bg1"/>
          </a:solidFill>
        </p:spPr>
        <p:txBody>
          <a:bodyPr wrap="square" lIns="76794" tIns="38397" rIns="76794" bIns="38397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Fuel consumption for space heating in the EU in 2015</a:t>
            </a: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Kavvadias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2019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0988" y="1876630"/>
            <a:ext cx="5087307" cy="305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1"/>
                </a:solidFill>
              </a:rPr>
              <a:t>Integrate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geothermal technologies at different scales and temperature levels </a:t>
            </a:r>
            <a:r>
              <a:rPr lang="en-US" i="1" dirty="0">
                <a:solidFill>
                  <a:schemeClr val="tx2"/>
                </a:solidFill>
              </a:rPr>
              <a:t>into decarbonized district heating and cooling grids. </a:t>
            </a:r>
          </a:p>
          <a:p>
            <a:pPr>
              <a:lnSpc>
                <a:spcPct val="130000"/>
              </a:lnSpc>
            </a:pPr>
            <a:r>
              <a:rPr lang="en-US" i="1" dirty="0">
                <a:solidFill>
                  <a:schemeClr val="tx2"/>
                </a:solidFill>
              </a:rPr>
              <a:t>Geothermal DHC applies an </a:t>
            </a:r>
            <a:r>
              <a:rPr lang="en-US" i="1" dirty="0">
                <a:solidFill>
                  <a:schemeClr val="accent1"/>
                </a:solidFill>
              </a:rPr>
              <a:t>inter-sectoral and technological bottom-up approach </a:t>
            </a:r>
            <a:r>
              <a:rPr lang="en-US" i="1" dirty="0">
                <a:solidFill>
                  <a:schemeClr val="tx2"/>
                </a:solidFill>
              </a:rPr>
              <a:t>based on different </a:t>
            </a:r>
            <a:r>
              <a:rPr lang="en-US" i="1" dirty="0">
                <a:solidFill>
                  <a:schemeClr val="accent1"/>
                </a:solidFill>
              </a:rPr>
              <a:t>case studies across Europe</a:t>
            </a:r>
            <a:r>
              <a:rPr lang="en-US" i="1" dirty="0">
                <a:solidFill>
                  <a:schemeClr val="tx2"/>
                </a:solidFill>
              </a:rPr>
              <a:t>, instead of just tackling individual technical concepts, technologies or fields of applications</a:t>
            </a: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33855" y="5073226"/>
            <a:ext cx="49144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Greenfield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solutions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Solutions for retrofitted HC networks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65A647-E7DD-4E7E-B21E-88C19E27245C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2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1462" y="1488558"/>
            <a:ext cx="10938346" cy="642914"/>
          </a:xfrm>
        </p:spPr>
        <p:txBody>
          <a:bodyPr/>
          <a:lstStyle/>
          <a:p>
            <a:r>
              <a:rPr lang="en-US" dirty="0"/>
              <a:t>There are many ways to integrate geothermal in HC networks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49" y="2067922"/>
            <a:ext cx="10058400" cy="3946898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947652" y="2845724"/>
            <a:ext cx="944519" cy="2673116"/>
            <a:chOff x="10415848" y="2888673"/>
            <a:chExt cx="944519" cy="2673116"/>
          </a:xfrm>
        </p:grpSpPr>
        <p:sp>
          <p:nvSpPr>
            <p:cNvPr id="2" name="Pfeil nach oben und unten 1"/>
            <p:cNvSpPr/>
            <p:nvPr/>
          </p:nvSpPr>
          <p:spPr>
            <a:xfrm>
              <a:off x="10415848" y="4505498"/>
              <a:ext cx="141316" cy="97674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Pfeil nach oben und unten 4"/>
            <p:cNvSpPr/>
            <p:nvPr/>
          </p:nvSpPr>
          <p:spPr>
            <a:xfrm>
              <a:off x="10415848" y="2888673"/>
              <a:ext cx="141316" cy="15406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Pfeil nach oben und unten 5"/>
            <p:cNvSpPr/>
            <p:nvPr/>
          </p:nvSpPr>
          <p:spPr>
            <a:xfrm>
              <a:off x="10957441" y="2924695"/>
              <a:ext cx="141316" cy="255754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 rot="16200000">
              <a:off x="10093939" y="4864739"/>
              <a:ext cx="11324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>
                  <a:solidFill>
                    <a:schemeClr val="accent1"/>
                  </a:solidFill>
                </a:rPr>
                <a:t>Greenfield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10104703" y="3528181"/>
              <a:ext cx="11324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>
                  <a:solidFill>
                    <a:schemeClr val="accent1"/>
                  </a:solidFill>
                </a:rPr>
                <a:t>Retrofitted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10663317" y="4158563"/>
              <a:ext cx="11324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err="1">
                  <a:solidFill>
                    <a:schemeClr val="accent1"/>
                  </a:solidFill>
                </a:rPr>
                <a:t>Cascadic</a:t>
              </a:r>
              <a:r>
                <a:rPr lang="en-US" sz="1100" b="1" i="1" dirty="0">
                  <a:solidFill>
                    <a:schemeClr val="accent1"/>
                  </a:solidFill>
                </a:rPr>
                <a:t> 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6B75A1-E9B0-4222-98C7-66AD295F8C48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6949" y="1442738"/>
            <a:ext cx="10700055" cy="508168"/>
          </a:xfrm>
        </p:spPr>
        <p:txBody>
          <a:bodyPr/>
          <a:lstStyle/>
          <a:p>
            <a:r>
              <a:rPr lang="en-US" dirty="0"/>
              <a:t>Positioning the current status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36949" y="1848488"/>
            <a:ext cx="1015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role of geothermal heating and cooling networks in Europe</a:t>
            </a:r>
          </a:p>
        </p:txBody>
      </p:sp>
      <p:pic>
        <p:nvPicPr>
          <p:cNvPr id="20" name="Picture 3" descr="Map&#10;&#10;Description automatically generated">
            <a:extLst>
              <a:ext uri="{FF2B5EF4-FFF2-40B4-BE49-F238E27FC236}">
                <a16:creationId xmlns:a16="http://schemas.microsoft.com/office/drawing/2014/main" id="{90FDA1C7-0ED9-E9C9-5035-5527D6111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476" y="2356656"/>
            <a:ext cx="5284517" cy="375432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7836A57-4C71-4996-AF63-439E289C9110}"/>
              </a:ext>
            </a:extLst>
          </p:cNvPr>
          <p:cNvSpPr txBox="1"/>
          <p:nvPr/>
        </p:nvSpPr>
        <p:spPr>
          <a:xfrm>
            <a:off x="6497476" y="5848767"/>
            <a:ext cx="3319685" cy="262210"/>
          </a:xfrm>
          <a:prstGeom prst="rect">
            <a:avLst/>
          </a:prstGeom>
          <a:solidFill>
            <a:schemeClr val="bg1"/>
          </a:solidFill>
        </p:spPr>
        <p:txBody>
          <a:bodyPr wrap="square" lIns="76794" tIns="38397" rIns="76794" bIns="38397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EGEC Geothermal Market Report 2021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9" y="2425547"/>
            <a:ext cx="6032447" cy="214689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7836A57-4C71-4996-AF63-439E289C9110}"/>
              </a:ext>
            </a:extLst>
          </p:cNvPr>
          <p:cNvSpPr txBox="1"/>
          <p:nvPr/>
        </p:nvSpPr>
        <p:spPr>
          <a:xfrm>
            <a:off x="324232" y="4510230"/>
            <a:ext cx="1980557" cy="262210"/>
          </a:xfrm>
          <a:prstGeom prst="rect">
            <a:avLst/>
          </a:prstGeom>
          <a:solidFill>
            <a:schemeClr val="bg1"/>
          </a:solidFill>
        </p:spPr>
        <p:txBody>
          <a:bodyPr wrap="square" lIns="76794" tIns="38397" rIns="76794" bIns="38397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Goetzl et al., 2022b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34254" y="4772440"/>
            <a:ext cx="63632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364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direct use geothermal DH networks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</a:rPr>
              <a:t>in Europe ~ 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5.6 GW capacity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Approx. &gt;100 5G networks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</a:rPr>
              <a:t>in Europe linked to geothermal technologies 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4DECAE-8B4C-4BE6-9310-D9CAFE12A12C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3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6949" y="1442738"/>
            <a:ext cx="10700055" cy="508168"/>
          </a:xfrm>
        </p:spPr>
        <p:txBody>
          <a:bodyPr/>
          <a:lstStyle/>
          <a:p>
            <a:r>
              <a:rPr lang="en-US" dirty="0"/>
              <a:t>Key challenges and opportunities to be met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6949" y="1909963"/>
            <a:ext cx="8347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share of RES and strong dependency of energy imports inside HC market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6949" y="2174004"/>
            <a:ext cx="86117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Reduction of energy imports unleashes free capital for investments</a:t>
            </a: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Geothermal energy as local source of heat and storage</a:t>
            </a: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 level of exploitation even for “low hanging fruits” inside geothermal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71" y="1379802"/>
            <a:ext cx="2299309" cy="186054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B7836A57-4C71-4996-AF63-439E289C9110}"/>
              </a:ext>
            </a:extLst>
          </p:cNvPr>
          <p:cNvSpPr txBox="1"/>
          <p:nvPr/>
        </p:nvSpPr>
        <p:spPr>
          <a:xfrm>
            <a:off x="8916423" y="2953297"/>
            <a:ext cx="2166873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Goetzl et al., 2022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36949" y="3312990"/>
            <a:ext cx="8347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of binding high exergy sources for low exergy applications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76" y="3463441"/>
            <a:ext cx="3251069" cy="2656534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836949" y="3669690"/>
            <a:ext cx="861173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 of the energy consumption in the EU is linked to space heating and hot water</a:t>
            </a: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Geothermal solutions offer increased energy conversion factors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72" y="4354493"/>
            <a:ext cx="3073690" cy="1790678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B7836A57-4C71-4996-AF63-439E289C9110}"/>
              </a:ext>
            </a:extLst>
          </p:cNvPr>
          <p:cNvSpPr txBox="1"/>
          <p:nvPr/>
        </p:nvSpPr>
        <p:spPr>
          <a:xfrm>
            <a:off x="6721757" y="5854349"/>
            <a:ext cx="2166873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Goetzl et al., 2022a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4728AF-EB44-46C8-828B-D367B9FDCAFE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918556" y="1386218"/>
            <a:ext cx="9879251" cy="508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What Geothermal-DHC wants to deliver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1018310" y="1914642"/>
            <a:ext cx="2655916" cy="432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Dedicated web portal 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74226" y="1838385"/>
            <a:ext cx="603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and networking hub, increased visibility of technological options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1018310" y="2648933"/>
            <a:ext cx="2655916" cy="432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Compiled knowledge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74226" y="2572676"/>
            <a:ext cx="603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sheets on </a:t>
            </a:r>
            <a:r>
              <a:rPr lang="en-US" sz="16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 and non-technological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 linked to knowledge repositories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018310" y="3306967"/>
            <a:ext cx="2655916" cy="432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Strategies and policy input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39343" y="3291419"/>
            <a:ext cx="603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Roadmaps to foster the deployment of geothermal HC networks in Europe 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1018310" y="3984147"/>
            <a:ext cx="2655916" cy="432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Educating young researchers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39343" y="3931191"/>
            <a:ext cx="603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and educational concepts for the next generation of experts and decision makers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1018310" y="4661327"/>
            <a:ext cx="2655916" cy="4322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Promoting geothermal in HC networks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39343" y="4608013"/>
            <a:ext cx="603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easy digestible material to bring geothermal closer to the people</a:t>
            </a:r>
          </a:p>
        </p:txBody>
      </p:sp>
      <p:pic>
        <p:nvPicPr>
          <p:cNvPr id="6" name="Grafik 5" descr="Salty Sandbox: 2011.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98" y="5281940"/>
            <a:ext cx="500843" cy="8210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55422" y="5338507"/>
            <a:ext cx="5864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corner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stones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picked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EB59961-B160-4D44-B54B-DBCDE41D2879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/>
      <p:bldP spid="14" grpId="0" animBg="1"/>
      <p:bldP spid="15" grpId="0"/>
      <p:bldP spid="16" grpId="0" animBg="1"/>
      <p:bldP spid="17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918556" y="1386218"/>
            <a:ext cx="8836429" cy="508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SAPHEA – a follow up of the COST Action</a:t>
            </a:r>
          </a:p>
        </p:txBody>
      </p:sp>
      <p:pic>
        <p:nvPicPr>
          <p:cNvPr id="5" name="Grafik 4" descr="Européenne Icône Design · Image gratuite sur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1" y="1974273"/>
            <a:ext cx="762690" cy="50846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588421" y="2019169"/>
            <a:ext cx="395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HORIZON-CL5-2021-D3-02-03</a:t>
            </a:r>
          </a:p>
        </p:txBody>
      </p:sp>
      <p:pic>
        <p:nvPicPr>
          <p:cNvPr id="20" name="Grafik 19" descr="Rubrik is like Apple Time Machine, but for the datacenter - Juku.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1" y="2596553"/>
            <a:ext cx="535133" cy="535133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588420" y="2679453"/>
            <a:ext cx="395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 – June 2025 </a:t>
            </a:r>
          </a:p>
        </p:txBody>
      </p:sp>
      <p:pic>
        <p:nvPicPr>
          <p:cNvPr id="22" name="Grafik 21" descr="Team:TEC GenetiX CCM - 2016.igem.or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1" y="3777211"/>
            <a:ext cx="647473" cy="647473"/>
          </a:xfrm>
          <a:prstGeom prst="rect">
            <a:avLst/>
          </a:prstGeom>
        </p:spPr>
      </p:pic>
      <p:sp>
        <p:nvSpPr>
          <p:cNvPr id="32" name="Rechteck 31"/>
          <p:cNvSpPr/>
          <p:nvPr/>
        </p:nvSpPr>
        <p:spPr>
          <a:xfrm>
            <a:off x="9684327" y="153785"/>
            <a:ext cx="2452255" cy="133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14" y="446625"/>
            <a:ext cx="2761630" cy="814810"/>
          </a:xfrm>
          <a:prstGeom prst="rect">
            <a:avLst/>
          </a:prstGeom>
        </p:spPr>
      </p:pic>
      <p:grpSp>
        <p:nvGrpSpPr>
          <p:cNvPr id="40" name="Gruppieren 39"/>
          <p:cNvGrpSpPr/>
          <p:nvPr/>
        </p:nvGrpSpPr>
        <p:grpSpPr>
          <a:xfrm>
            <a:off x="1492134" y="3283335"/>
            <a:ext cx="9231561" cy="1882079"/>
            <a:chOff x="1346661" y="3283335"/>
            <a:chExt cx="9231561" cy="1882079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480" y="3283335"/>
              <a:ext cx="666094" cy="1052174"/>
            </a:xfrm>
            <a:prstGeom prst="rect">
              <a:avLst/>
            </a:prstGeom>
          </p:spPr>
        </p:pic>
        <p:grpSp>
          <p:nvGrpSpPr>
            <p:cNvPr id="39" name="Gruppieren 38"/>
            <p:cNvGrpSpPr/>
            <p:nvPr/>
          </p:nvGrpSpPr>
          <p:grpSpPr>
            <a:xfrm>
              <a:off x="1346661" y="3339737"/>
              <a:ext cx="9231561" cy="1825677"/>
              <a:chOff x="1346661" y="3339737"/>
              <a:chExt cx="9231561" cy="1825677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8421" y="3391624"/>
                <a:ext cx="2600913" cy="288425"/>
              </a:xfrm>
              <a:prstGeom prst="rect">
                <a:avLst/>
              </a:prstGeom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8299" y="3777211"/>
                <a:ext cx="1258857" cy="524769"/>
              </a:xfrm>
              <a:prstGeom prst="rect">
                <a:avLst/>
              </a:prstGeom>
            </p:spPr>
          </p:pic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197" y="3695382"/>
                <a:ext cx="1192972" cy="509768"/>
              </a:xfrm>
              <a:prstGeom prst="rect">
                <a:avLst/>
              </a:prstGeom>
            </p:spPr>
          </p:pic>
          <p:pic>
            <p:nvPicPr>
              <p:cNvPr id="33" name="Grafik 3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6661" y="4297493"/>
                <a:ext cx="1391616" cy="867921"/>
              </a:xfrm>
              <a:prstGeom prst="rect">
                <a:avLst/>
              </a:prstGeom>
            </p:spPr>
          </p:pic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9872" y="4594749"/>
                <a:ext cx="1755999" cy="409270"/>
              </a:xfrm>
              <a:prstGeom prst="rect">
                <a:avLst/>
              </a:prstGeom>
            </p:spPr>
          </p:pic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2545" y="3538212"/>
                <a:ext cx="1816419" cy="612276"/>
              </a:xfrm>
              <a:prstGeom prst="rect">
                <a:avLst/>
              </a:prstGeom>
            </p:spPr>
          </p:pic>
          <p:pic>
            <p:nvPicPr>
              <p:cNvPr id="36" name="Grafik 3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5551" y="3567471"/>
                <a:ext cx="1349885" cy="593046"/>
              </a:xfrm>
              <a:prstGeom prst="rect">
                <a:avLst/>
              </a:prstGeom>
            </p:spPr>
          </p:pic>
          <p:pic>
            <p:nvPicPr>
              <p:cNvPr id="37" name="Grafik 3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8" y="3339737"/>
                <a:ext cx="655494" cy="926920"/>
              </a:xfrm>
              <a:prstGeom prst="rect">
                <a:avLst/>
              </a:prstGeom>
            </p:spPr>
          </p:pic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1747" y="3595655"/>
                <a:ext cx="1646475" cy="536678"/>
              </a:xfrm>
              <a:prstGeom prst="rect">
                <a:avLst/>
              </a:prstGeom>
            </p:spPr>
          </p:pic>
        </p:grpSp>
      </p:grpSp>
      <p:pic>
        <p:nvPicPr>
          <p:cNvPr id="42" name="Grafik 41" descr="Isolated target icon on blue background | Free vector - 45770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3" y="5323197"/>
            <a:ext cx="542547" cy="542547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1544197" y="5315726"/>
            <a:ext cx="984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pan-European market hub to reduce market barriers for deploying geothermal heating and cooling networks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B025E77-1F6F-4B7C-AB04-D4A5206C1898}"/>
              </a:ext>
            </a:extLst>
          </p:cNvPr>
          <p:cNvSpPr txBox="1"/>
          <p:nvPr/>
        </p:nvSpPr>
        <p:spPr>
          <a:xfrm>
            <a:off x="3235877" y="6222240"/>
            <a:ext cx="6205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2nd European Underground Energy Storage Workshop. May 23, 2023. Paris </a:t>
            </a:r>
            <a:endParaRPr lang="it-IT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21236"/>
      </p:ext>
    </p:extLst>
  </p:cSld>
  <p:clrMapOvr>
    <a:masterClrMapping/>
  </p:clrMapOvr>
</p:sld>
</file>

<file path=ppt/theme/theme1.xml><?xml version="1.0" encoding="utf-8"?>
<a:theme xmlns:a="http://schemas.openxmlformats.org/drawingml/2006/main" name="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FC0D7151-BF2E-CB47-9C5D-16D3FEAA58A5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COST_ppt-16_9</Template>
  <TotalTime>118</TotalTime>
  <Words>1093</Words>
  <Application>Microsoft Office PowerPoint</Application>
  <PresentationFormat>Widescreen</PresentationFormat>
  <Paragraphs>122</Paragraphs>
  <Slides>19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COST_ppt-16_9-color_1</vt:lpstr>
      <vt:lpstr>The COST Action “Geothermal DHC” in a Nutshell</vt:lpstr>
      <vt:lpstr>The COST Action ‘CA18219 Geothermal-DHC</vt:lpstr>
      <vt:lpstr>COST  Actions are not projects!</vt:lpstr>
      <vt:lpstr>Presentazione standard di PowerPoint</vt:lpstr>
      <vt:lpstr>There are many ways to integrate geothermal in HC networks</vt:lpstr>
      <vt:lpstr>Positioning the current status</vt:lpstr>
      <vt:lpstr>Key challenges and opportunities to be met</vt:lpstr>
      <vt:lpstr>Presentazione standard di PowerPoint</vt:lpstr>
      <vt:lpstr>Presentazione standard di PowerPoint</vt:lpstr>
      <vt:lpstr>New EU project SAPHEA</vt:lpstr>
      <vt:lpstr>The Geothermal-DHC portal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Publication inside Cost Action</vt:lpstr>
      <vt:lpstr>Publication inside Cost Action</vt:lpstr>
      <vt:lpstr>Publication inside Cost Action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Götzl, Gregor</dc:creator>
  <cp:lastModifiedBy>Jessica Maria  Chicco</cp:lastModifiedBy>
  <cp:revision>394</cp:revision>
  <dcterms:created xsi:type="dcterms:W3CDTF">2020-05-04T16:14:52Z</dcterms:created>
  <dcterms:modified xsi:type="dcterms:W3CDTF">2023-05-23T08:09:04Z</dcterms:modified>
</cp:coreProperties>
</file>