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4" r:id="rId15"/>
    <p:sldId id="275" r:id="rId16"/>
    <p:sldId id="269" r:id="rId17"/>
    <p:sldId id="270" r:id="rId18"/>
    <p:sldId id="271" r:id="rId19"/>
    <p:sldId id="272" r:id="rId20"/>
    <p:sldId id="273"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Poppins" pitchFamily="2" charset="77"/>
      <p:regular r:id="rId27"/>
      <p:bold r:id="rId28"/>
      <p:italic r:id="rId29"/>
      <p:boldItalic r:id="rId30"/>
    </p:embeddedFont>
    <p:embeddedFont>
      <p:font typeface="Poppins SemiBold" panose="020B0604020202020204" pitchFamily="34" charset="0"/>
      <p:regular r:id="rId31"/>
      <p:bold r:id="rId32"/>
      <p:italic r:id="rId33"/>
      <p:boldItalic r:id="rId34"/>
    </p:embeddedFont>
    <p:embeddedFont>
      <p:font typeface="Tahoma" panose="020B0604030504040204" pitchFamily="34" charset="0"/>
      <p:regular r:id="rId35"/>
      <p:bold r:id="rId36"/>
    </p:embeddedFont>
    <p:embeddedFont>
      <p:font typeface="Verdana" panose="020B060403050404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18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9"/>
    <p:restoredTop sz="94703"/>
  </p:normalViewPr>
  <p:slideViewPr>
    <p:cSldViewPr snapToGrid="0">
      <p:cViewPr varScale="1">
        <p:scale>
          <a:sx n="135" d="100"/>
          <a:sy n="135" d="100"/>
        </p:scale>
        <p:origin x="200" y="816"/>
      </p:cViewPr>
      <p:guideLst>
        <p:guide orient="horz" pos="2160"/>
        <p:guide pos="18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3f9094568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g13f9094568e_0_7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4920042a9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4920042a9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4920042a9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4920042a9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f49a2ecfe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gf49a2ecfef_0_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2ac450e5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g12ac450e56a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fdbbd116d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1" name="Google Shape;301;gfdbbd116d7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3e3aaf75ce_2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3" name="Google Shape;313;g13e3aaf75ce_2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f3f751f659_4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gf3f751f659_4_8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f3f751f65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gf3f751f659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3f9094568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g13f9094568e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2420410" y="682605"/>
            <a:ext cx="7351200" cy="4968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4400"/>
              <a:buNone/>
              <a:defRPr sz="3200" b="1" i="0">
                <a:solidFill>
                  <a:srgbClr val="55B8E9"/>
                </a:solidFill>
                <a:latin typeface="Tahoma"/>
                <a:ea typeface="Tahoma"/>
                <a:cs typeface="Tahoma"/>
                <a:sym typeface="Tahom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 name="Google Shape;82;p13"/>
          <p:cNvSpPr txBox="1">
            <a:spLocks noGrp="1"/>
          </p:cNvSpPr>
          <p:nvPr>
            <p:ph type="body" idx="1"/>
          </p:nvPr>
        </p:nvSpPr>
        <p:spPr>
          <a:xfrm>
            <a:off x="872588" y="1809534"/>
            <a:ext cx="10446900" cy="3772800"/>
          </a:xfrm>
          <a:prstGeom prst="rect">
            <a:avLst/>
          </a:prstGeom>
          <a:noFill/>
          <a:ln>
            <a:noFill/>
          </a:ln>
        </p:spPr>
        <p:txBody>
          <a:bodyPr spcFirstLastPara="1" wrap="square" lIns="0" tIns="0" rIns="0" bIns="0" anchor="t" anchorCtr="0">
            <a:spAutoFit/>
          </a:bodyPr>
          <a:lstStyle>
            <a:lvl1pPr marL="457200" lvl="0" indent="-228600" algn="l" rtl="0">
              <a:spcBef>
                <a:spcPts val="1000"/>
              </a:spcBef>
              <a:spcAft>
                <a:spcPts val="0"/>
              </a:spcAft>
              <a:buSzPts val="2800"/>
              <a:buNone/>
              <a:defRPr sz="1600" b="0" i="0">
                <a:solidFill>
                  <a:schemeClr val="dk1"/>
                </a:solidFill>
                <a:latin typeface="Verdana"/>
                <a:ea typeface="Verdana"/>
                <a:cs typeface="Verdana"/>
                <a:sym typeface="Verdana"/>
              </a:defRPr>
            </a:lvl1pPr>
            <a:lvl2pPr marL="914400" lvl="1" indent="-228600" algn="l" rtl="0">
              <a:spcBef>
                <a:spcPts val="500"/>
              </a:spcBef>
              <a:spcAft>
                <a:spcPts val="0"/>
              </a:spcAft>
              <a:buSzPts val="2400"/>
              <a:buNone/>
              <a:defRPr/>
            </a:lvl2pPr>
            <a:lvl3pPr marL="1371600" lvl="2" indent="-228600" algn="l" rtl="0">
              <a:spcBef>
                <a:spcPts val="500"/>
              </a:spcBef>
              <a:spcAft>
                <a:spcPts val="0"/>
              </a:spcAft>
              <a:buSzPts val="2000"/>
              <a:buNone/>
              <a:defRPr/>
            </a:lvl3pPr>
            <a:lvl4pPr marL="1828800" lvl="3" indent="-228600" algn="l" rtl="0">
              <a:spcBef>
                <a:spcPts val="500"/>
              </a:spcBef>
              <a:spcAft>
                <a:spcPts val="0"/>
              </a:spcAft>
              <a:buSzPts val="1800"/>
              <a:buNone/>
              <a:defRPr/>
            </a:lvl4pPr>
            <a:lvl5pPr marL="2286000" lvl="4" indent="-228600" algn="l" rtl="0">
              <a:spcBef>
                <a:spcPts val="500"/>
              </a:spcBef>
              <a:spcAft>
                <a:spcPts val="0"/>
              </a:spcAft>
              <a:buSzPts val="1800"/>
              <a:buNone/>
              <a:defRPr/>
            </a:lvl5pPr>
            <a:lvl6pPr marL="2743200" lvl="5" indent="-228600" algn="l" rtl="0">
              <a:spcBef>
                <a:spcPts val="500"/>
              </a:spcBef>
              <a:spcAft>
                <a:spcPts val="0"/>
              </a:spcAft>
              <a:buSzPts val="1800"/>
              <a:buNone/>
              <a:defRPr/>
            </a:lvl6pPr>
            <a:lvl7pPr marL="3200400" lvl="6" indent="-228600" algn="l" rtl="0">
              <a:spcBef>
                <a:spcPts val="500"/>
              </a:spcBef>
              <a:spcAft>
                <a:spcPts val="0"/>
              </a:spcAft>
              <a:buSzPts val="1800"/>
              <a:buNone/>
              <a:defRPr/>
            </a:lvl7pPr>
            <a:lvl8pPr marL="3657600" lvl="7" indent="-228600" algn="l" rtl="0">
              <a:spcBef>
                <a:spcPts val="500"/>
              </a:spcBef>
              <a:spcAft>
                <a:spcPts val="0"/>
              </a:spcAft>
              <a:buSzPts val="1800"/>
              <a:buNone/>
              <a:defRPr/>
            </a:lvl8pPr>
            <a:lvl9pPr marL="4114800" lvl="8" indent="-228600" algn="l" rtl="0">
              <a:spcBef>
                <a:spcPts val="500"/>
              </a:spcBef>
              <a:spcAft>
                <a:spcPts val="0"/>
              </a:spcAft>
              <a:buSzPts val="1800"/>
              <a:buNone/>
              <a:defRPr/>
            </a:lvl9pPr>
          </a:lstStyle>
          <a:p>
            <a:endParaRPr/>
          </a:p>
        </p:txBody>
      </p:sp>
      <p:sp>
        <p:nvSpPr>
          <p:cNvPr id="83" name="Google Shape;83;p13"/>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4" name="Google Shape;84;p13"/>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5" name="Google Shape;85;p13"/>
          <p:cNvSpPr txBox="1">
            <a:spLocks noGrp="1"/>
          </p:cNvSpPr>
          <p:nvPr>
            <p:ph type="sldNum" idx="12"/>
          </p:nvPr>
        </p:nvSpPr>
        <p:spPr>
          <a:xfrm>
            <a:off x="938309" y="6149750"/>
            <a:ext cx="323400" cy="277200"/>
          </a:xfrm>
          <a:prstGeom prst="rect">
            <a:avLst/>
          </a:prstGeom>
          <a:noFill/>
          <a:ln>
            <a:noFill/>
          </a:ln>
        </p:spPr>
        <p:txBody>
          <a:bodyPr spcFirstLastPara="1" wrap="square" lIns="0" tIns="0" rIns="0" bIns="0" anchor="t" anchorCtr="0">
            <a:spAutoFit/>
          </a:bodyPr>
          <a:lstStyle>
            <a:lvl1pPr marL="25400" marR="0" lvl="0" indent="0" algn="l" rtl="0">
              <a:lnSpc>
                <a:spcPct val="120000"/>
              </a:lnSpc>
              <a:spcBef>
                <a:spcPts val="0"/>
              </a:spcBef>
              <a:buNone/>
              <a:defRPr sz="1800" b="0" i="0" u="none" strike="noStrike" cap="none">
                <a:solidFill>
                  <a:schemeClr val="dk1"/>
                </a:solidFill>
                <a:latin typeface="Verdana"/>
                <a:ea typeface="Verdana"/>
                <a:cs typeface="Verdana"/>
                <a:sym typeface="Verdana"/>
              </a:defRPr>
            </a:lvl1pPr>
            <a:lvl2pPr marL="25400" marR="0" lvl="1" indent="0" algn="l" rtl="0">
              <a:lnSpc>
                <a:spcPct val="120000"/>
              </a:lnSpc>
              <a:spcBef>
                <a:spcPts val="0"/>
              </a:spcBef>
              <a:buNone/>
              <a:defRPr sz="1800" b="0" i="0" u="none" strike="noStrike" cap="none">
                <a:solidFill>
                  <a:schemeClr val="dk1"/>
                </a:solidFill>
                <a:latin typeface="Verdana"/>
                <a:ea typeface="Verdana"/>
                <a:cs typeface="Verdana"/>
                <a:sym typeface="Verdana"/>
              </a:defRPr>
            </a:lvl2pPr>
            <a:lvl3pPr marL="25400" marR="0" lvl="2" indent="0" algn="l" rtl="0">
              <a:lnSpc>
                <a:spcPct val="120000"/>
              </a:lnSpc>
              <a:spcBef>
                <a:spcPts val="0"/>
              </a:spcBef>
              <a:buNone/>
              <a:defRPr sz="1800" b="0" i="0" u="none" strike="noStrike" cap="none">
                <a:solidFill>
                  <a:schemeClr val="dk1"/>
                </a:solidFill>
                <a:latin typeface="Verdana"/>
                <a:ea typeface="Verdana"/>
                <a:cs typeface="Verdana"/>
                <a:sym typeface="Verdana"/>
              </a:defRPr>
            </a:lvl3pPr>
            <a:lvl4pPr marL="25400" marR="0" lvl="3" indent="0" algn="l" rtl="0">
              <a:lnSpc>
                <a:spcPct val="120000"/>
              </a:lnSpc>
              <a:spcBef>
                <a:spcPts val="0"/>
              </a:spcBef>
              <a:buNone/>
              <a:defRPr sz="1800" b="0" i="0" u="none" strike="noStrike" cap="none">
                <a:solidFill>
                  <a:schemeClr val="dk1"/>
                </a:solidFill>
                <a:latin typeface="Verdana"/>
                <a:ea typeface="Verdana"/>
                <a:cs typeface="Verdana"/>
                <a:sym typeface="Verdana"/>
              </a:defRPr>
            </a:lvl4pPr>
            <a:lvl5pPr marL="25400" marR="0" lvl="4" indent="0" algn="l" rtl="0">
              <a:lnSpc>
                <a:spcPct val="120000"/>
              </a:lnSpc>
              <a:spcBef>
                <a:spcPts val="0"/>
              </a:spcBef>
              <a:buNone/>
              <a:defRPr sz="1800" b="0" i="0" u="none" strike="noStrike" cap="none">
                <a:solidFill>
                  <a:schemeClr val="dk1"/>
                </a:solidFill>
                <a:latin typeface="Verdana"/>
                <a:ea typeface="Verdana"/>
                <a:cs typeface="Verdana"/>
                <a:sym typeface="Verdana"/>
              </a:defRPr>
            </a:lvl5pPr>
            <a:lvl6pPr marL="25400" marR="0" lvl="5" indent="0" algn="l" rtl="0">
              <a:lnSpc>
                <a:spcPct val="120000"/>
              </a:lnSpc>
              <a:spcBef>
                <a:spcPts val="0"/>
              </a:spcBef>
              <a:buNone/>
              <a:defRPr sz="1800" b="0" i="0" u="none" strike="noStrike" cap="none">
                <a:solidFill>
                  <a:schemeClr val="dk1"/>
                </a:solidFill>
                <a:latin typeface="Verdana"/>
                <a:ea typeface="Verdana"/>
                <a:cs typeface="Verdana"/>
                <a:sym typeface="Verdana"/>
              </a:defRPr>
            </a:lvl6pPr>
            <a:lvl7pPr marL="25400" marR="0" lvl="6" indent="0" algn="l" rtl="0">
              <a:lnSpc>
                <a:spcPct val="120000"/>
              </a:lnSpc>
              <a:spcBef>
                <a:spcPts val="0"/>
              </a:spcBef>
              <a:buNone/>
              <a:defRPr sz="1800" b="0" i="0" u="none" strike="noStrike" cap="none">
                <a:solidFill>
                  <a:schemeClr val="dk1"/>
                </a:solidFill>
                <a:latin typeface="Verdana"/>
                <a:ea typeface="Verdana"/>
                <a:cs typeface="Verdana"/>
                <a:sym typeface="Verdana"/>
              </a:defRPr>
            </a:lvl7pPr>
            <a:lvl8pPr marL="25400" marR="0" lvl="7" indent="0" algn="l" rtl="0">
              <a:lnSpc>
                <a:spcPct val="120000"/>
              </a:lnSpc>
              <a:spcBef>
                <a:spcPts val="0"/>
              </a:spcBef>
              <a:buNone/>
              <a:defRPr sz="1800" b="0" i="0" u="none" strike="noStrike" cap="none">
                <a:solidFill>
                  <a:schemeClr val="dk1"/>
                </a:solidFill>
                <a:latin typeface="Verdana"/>
                <a:ea typeface="Verdana"/>
                <a:cs typeface="Verdana"/>
                <a:sym typeface="Verdana"/>
              </a:defRPr>
            </a:lvl8pPr>
            <a:lvl9pPr marL="25400" marR="0" lvl="8" indent="0" algn="l" rtl="0">
              <a:lnSpc>
                <a:spcPct val="120000"/>
              </a:lnSpc>
              <a:spcBef>
                <a:spcPts val="0"/>
              </a:spcBef>
              <a:buNone/>
              <a:defRPr sz="1800" b="0" i="0" u="none" strike="noStrike" cap="none">
                <a:solidFill>
                  <a:schemeClr val="dk1"/>
                </a:solidFill>
                <a:latin typeface="Verdana"/>
                <a:ea typeface="Verdana"/>
                <a:cs typeface="Verdana"/>
                <a:sym typeface="Verdana"/>
              </a:defRPr>
            </a:lvl9pPr>
          </a:lstStyle>
          <a:p>
            <a:pPr marL="254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4"/>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91" name="Google Shape;91;p14"/>
          <p:cNvPicPr preferRelativeResize="0"/>
          <p:nvPr/>
        </p:nvPicPr>
        <p:blipFill rotWithShape="1">
          <a:blip r:embed="rId4">
            <a:alphaModFix/>
          </a:blip>
          <a:srcRect/>
          <a:stretch/>
        </p:blipFill>
        <p:spPr>
          <a:xfrm>
            <a:off x="0" y="0"/>
            <a:ext cx="12192000" cy="6858000"/>
          </a:xfrm>
          <a:prstGeom prst="rect">
            <a:avLst/>
          </a:prstGeom>
          <a:noFill/>
          <a:ln>
            <a:noFill/>
          </a:ln>
        </p:spPr>
      </p:pic>
      <p:sp>
        <p:nvSpPr>
          <p:cNvPr id="92" name="Google Shape;92;p14"/>
          <p:cNvSpPr txBox="1"/>
          <p:nvPr/>
        </p:nvSpPr>
        <p:spPr>
          <a:xfrm>
            <a:off x="1038850" y="3072375"/>
            <a:ext cx="9015000" cy="2632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lt1"/>
                </a:solidFill>
                <a:latin typeface="Poppins"/>
                <a:ea typeface="Poppins"/>
                <a:cs typeface="Poppins"/>
                <a:sym typeface="Poppins"/>
              </a:rPr>
              <a:t>Helping decarbonize industry and mobility with Carbon Capture &amp; Storage and Hydrogen</a:t>
            </a:r>
            <a:endParaRPr/>
          </a:p>
          <a:p>
            <a:pPr marL="0" marR="0" lvl="0" indent="0" algn="l" rtl="0">
              <a:spcBef>
                <a:spcPts val="0"/>
              </a:spcBef>
              <a:spcAft>
                <a:spcPts val="0"/>
              </a:spcAft>
              <a:buNone/>
            </a:pPr>
            <a:endParaRPr sz="800" b="1">
              <a:solidFill>
                <a:srgbClr val="52A3D8"/>
              </a:solidFill>
              <a:latin typeface="Poppins"/>
              <a:ea typeface="Poppins"/>
              <a:cs typeface="Poppins"/>
              <a:sym typeface="Poppins"/>
            </a:endParaRPr>
          </a:p>
          <a:p>
            <a:pPr marL="0" marR="0" lvl="0" indent="0" algn="l" rtl="0">
              <a:spcBef>
                <a:spcPts val="0"/>
              </a:spcBef>
              <a:spcAft>
                <a:spcPts val="0"/>
              </a:spcAft>
              <a:buNone/>
            </a:pPr>
            <a:endParaRPr sz="800" b="1">
              <a:solidFill>
                <a:srgbClr val="52A3D8"/>
              </a:solidFill>
              <a:latin typeface="Poppins"/>
              <a:ea typeface="Poppins"/>
              <a:cs typeface="Poppins"/>
              <a:sym typeface="Poppins"/>
            </a:endParaRPr>
          </a:p>
          <a:p>
            <a:pPr marL="0" marR="0" lvl="0" indent="0" algn="l" rtl="0">
              <a:spcBef>
                <a:spcPts val="0"/>
              </a:spcBef>
              <a:spcAft>
                <a:spcPts val="0"/>
              </a:spcAft>
              <a:buNone/>
            </a:pPr>
            <a:br>
              <a:rPr lang="en-US" sz="800" b="1">
                <a:solidFill>
                  <a:srgbClr val="52A3D8"/>
                </a:solidFill>
                <a:latin typeface="Poppins"/>
                <a:ea typeface="Poppins"/>
                <a:cs typeface="Poppins"/>
                <a:sym typeface="Poppins"/>
              </a:rPr>
            </a:br>
            <a:r>
              <a:rPr lang="en-US" sz="2100" b="1">
                <a:solidFill>
                  <a:srgbClr val="52A3D8"/>
                </a:solidFill>
                <a:latin typeface="Poppins"/>
                <a:ea typeface="Poppins"/>
                <a:cs typeface="Poppins"/>
                <a:sym typeface="Poppins"/>
              </a:rPr>
              <a:t>Avalon International Corporation </a:t>
            </a:r>
            <a:endParaRPr sz="2100" b="1">
              <a:solidFill>
                <a:srgbClr val="52A3D8"/>
              </a:solidFill>
              <a:latin typeface="Poppins"/>
              <a:ea typeface="Poppins"/>
              <a:cs typeface="Poppins"/>
              <a:sym typeface="Poppins"/>
            </a:endParaRPr>
          </a:p>
        </p:txBody>
      </p:sp>
      <p:sp>
        <p:nvSpPr>
          <p:cNvPr id="93" name="Google Shape;93;p14"/>
          <p:cNvSpPr txBox="1"/>
          <p:nvPr/>
        </p:nvSpPr>
        <p:spPr>
          <a:xfrm>
            <a:off x="8579670" y="6204375"/>
            <a:ext cx="4232100" cy="400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Poppins"/>
                <a:ea typeface="Poppins"/>
                <a:cs typeface="Poppins"/>
                <a:sym typeface="Poppins"/>
              </a:rPr>
              <a:t>Net Zero by 2050</a:t>
            </a:r>
            <a:endParaRPr sz="1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08" name="Google Shape;208;p23"/>
          <p:cNvSpPr txBox="1"/>
          <p:nvPr/>
        </p:nvSpPr>
        <p:spPr>
          <a:xfrm>
            <a:off x="826704" y="449325"/>
            <a:ext cx="64536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b="1">
                <a:solidFill>
                  <a:srgbClr val="52A3D8"/>
                </a:solidFill>
                <a:latin typeface="Poppins"/>
                <a:ea typeface="Poppins"/>
                <a:cs typeface="Poppins"/>
                <a:sym typeface="Poppins"/>
              </a:rPr>
              <a:t>Europe </a:t>
            </a:r>
            <a:endParaRPr sz="2700" b="1">
              <a:solidFill>
                <a:srgbClr val="52A3D8"/>
              </a:solidFill>
              <a:latin typeface="Poppins"/>
              <a:ea typeface="Poppins"/>
              <a:cs typeface="Poppins"/>
              <a:sym typeface="Poppins"/>
            </a:endParaRPr>
          </a:p>
          <a:p>
            <a:pPr marL="0" marR="0" lvl="0" indent="0" algn="l" rtl="0">
              <a:spcBef>
                <a:spcPts val="0"/>
              </a:spcBef>
              <a:spcAft>
                <a:spcPts val="0"/>
              </a:spcAft>
              <a:buNone/>
            </a:pPr>
            <a:r>
              <a:rPr lang="en-US" sz="2700" b="1">
                <a:solidFill>
                  <a:srgbClr val="52A3D8"/>
                </a:solidFill>
                <a:latin typeface="Poppins"/>
                <a:ea typeface="Poppins"/>
                <a:cs typeface="Poppins"/>
                <a:sym typeface="Poppins"/>
              </a:rPr>
              <a:t>HUB with CO</a:t>
            </a:r>
            <a:r>
              <a:rPr lang="en-US" sz="1800" b="1">
                <a:solidFill>
                  <a:srgbClr val="52A3D8"/>
                </a:solidFill>
                <a:latin typeface="Poppins"/>
                <a:ea typeface="Poppins"/>
                <a:cs typeface="Poppins"/>
                <a:sym typeface="Poppins"/>
              </a:rPr>
              <a:t>2</a:t>
            </a:r>
            <a:r>
              <a:rPr lang="en-US" sz="2700" b="1">
                <a:solidFill>
                  <a:srgbClr val="52A3D8"/>
                </a:solidFill>
                <a:latin typeface="Poppins"/>
                <a:ea typeface="Poppins"/>
                <a:cs typeface="Poppins"/>
                <a:sym typeface="Poppins"/>
              </a:rPr>
              <a:t> storage</a:t>
            </a:r>
            <a:endParaRPr sz="2700">
              <a:solidFill>
                <a:srgbClr val="52A3D8"/>
              </a:solidFill>
              <a:latin typeface="Poppins"/>
              <a:ea typeface="Poppins"/>
              <a:cs typeface="Poppins"/>
              <a:sym typeface="Poppins"/>
            </a:endParaRPr>
          </a:p>
        </p:txBody>
      </p:sp>
      <p:pic>
        <p:nvPicPr>
          <p:cNvPr id="209" name="Google Shape;209;p23"/>
          <p:cNvPicPr preferRelativeResize="0"/>
          <p:nvPr/>
        </p:nvPicPr>
        <p:blipFill>
          <a:blip r:embed="rId4">
            <a:alphaModFix/>
          </a:blip>
          <a:stretch>
            <a:fillRect/>
          </a:stretch>
        </p:blipFill>
        <p:spPr>
          <a:xfrm>
            <a:off x="6151750" y="4799775"/>
            <a:ext cx="378475" cy="378475"/>
          </a:xfrm>
          <a:prstGeom prst="rect">
            <a:avLst/>
          </a:prstGeom>
          <a:noFill/>
          <a:ln>
            <a:noFill/>
          </a:ln>
        </p:spPr>
      </p:pic>
      <p:pic>
        <p:nvPicPr>
          <p:cNvPr id="210" name="Google Shape;210;p23"/>
          <p:cNvPicPr preferRelativeResize="0"/>
          <p:nvPr/>
        </p:nvPicPr>
        <p:blipFill>
          <a:blip r:embed="rId4">
            <a:alphaModFix/>
          </a:blip>
          <a:stretch>
            <a:fillRect/>
          </a:stretch>
        </p:blipFill>
        <p:spPr>
          <a:xfrm>
            <a:off x="6833625" y="4725275"/>
            <a:ext cx="378475" cy="378475"/>
          </a:xfrm>
          <a:prstGeom prst="rect">
            <a:avLst/>
          </a:prstGeom>
          <a:noFill/>
          <a:ln>
            <a:noFill/>
          </a:ln>
        </p:spPr>
      </p:pic>
      <p:pic>
        <p:nvPicPr>
          <p:cNvPr id="211" name="Google Shape;211;p23"/>
          <p:cNvPicPr preferRelativeResize="0"/>
          <p:nvPr/>
        </p:nvPicPr>
        <p:blipFill>
          <a:blip r:embed="rId4">
            <a:alphaModFix/>
          </a:blip>
          <a:stretch>
            <a:fillRect/>
          </a:stretch>
        </p:blipFill>
        <p:spPr>
          <a:xfrm>
            <a:off x="6456550" y="5104575"/>
            <a:ext cx="378475" cy="378475"/>
          </a:xfrm>
          <a:prstGeom prst="rect">
            <a:avLst/>
          </a:prstGeom>
          <a:noFill/>
          <a:ln>
            <a:noFill/>
          </a:ln>
        </p:spPr>
      </p:pic>
      <p:pic>
        <p:nvPicPr>
          <p:cNvPr id="212" name="Google Shape;212;p23"/>
          <p:cNvPicPr preferRelativeResize="0"/>
          <p:nvPr/>
        </p:nvPicPr>
        <p:blipFill>
          <a:blip r:embed="rId5">
            <a:alphaModFix/>
          </a:blip>
          <a:stretch>
            <a:fillRect/>
          </a:stretch>
        </p:blipFill>
        <p:spPr>
          <a:xfrm>
            <a:off x="6048375" y="3381375"/>
            <a:ext cx="704850" cy="704850"/>
          </a:xfrm>
          <a:prstGeom prst="rect">
            <a:avLst/>
          </a:prstGeom>
          <a:noFill/>
          <a:ln>
            <a:noFill/>
          </a:ln>
        </p:spPr>
      </p:pic>
      <p:pic>
        <p:nvPicPr>
          <p:cNvPr id="213" name="Google Shape;213;p23"/>
          <p:cNvPicPr preferRelativeResize="0"/>
          <p:nvPr/>
        </p:nvPicPr>
        <p:blipFill>
          <a:blip r:embed="rId6">
            <a:alphaModFix/>
          </a:blip>
          <a:stretch>
            <a:fillRect/>
          </a:stretch>
        </p:blipFill>
        <p:spPr>
          <a:xfrm>
            <a:off x="6210300" y="3543300"/>
            <a:ext cx="685800" cy="685800"/>
          </a:xfrm>
          <a:prstGeom prst="rect">
            <a:avLst/>
          </a:prstGeom>
          <a:noFill/>
          <a:ln>
            <a:noFill/>
          </a:ln>
        </p:spPr>
      </p:pic>
      <p:pic>
        <p:nvPicPr>
          <p:cNvPr id="214" name="Google Shape;214;p23"/>
          <p:cNvPicPr preferRelativeResize="0"/>
          <p:nvPr/>
        </p:nvPicPr>
        <p:blipFill>
          <a:blip r:embed="rId7">
            <a:alphaModFix/>
          </a:blip>
          <a:stretch>
            <a:fillRect/>
          </a:stretch>
        </p:blipFill>
        <p:spPr>
          <a:xfrm>
            <a:off x="6353175" y="3695700"/>
            <a:ext cx="704850" cy="685800"/>
          </a:xfrm>
          <a:prstGeom prst="rect">
            <a:avLst/>
          </a:prstGeom>
          <a:noFill/>
          <a:ln>
            <a:noFill/>
          </a:ln>
        </p:spPr>
      </p:pic>
      <p:pic>
        <p:nvPicPr>
          <p:cNvPr id="215" name="Google Shape;215;p23"/>
          <p:cNvPicPr preferRelativeResize="0"/>
          <p:nvPr/>
        </p:nvPicPr>
        <p:blipFill>
          <a:blip r:embed="rId8">
            <a:alphaModFix/>
          </a:blip>
          <a:stretch>
            <a:fillRect/>
          </a:stretch>
        </p:blipFill>
        <p:spPr>
          <a:xfrm>
            <a:off x="5773275" y="3239750"/>
            <a:ext cx="378475" cy="378475"/>
          </a:xfrm>
          <a:prstGeom prst="rect">
            <a:avLst/>
          </a:prstGeom>
          <a:noFill/>
          <a:ln>
            <a:noFill/>
          </a:ln>
        </p:spPr>
      </p:pic>
      <p:pic>
        <p:nvPicPr>
          <p:cNvPr id="216" name="Google Shape;216;p23"/>
          <p:cNvPicPr preferRelativeResize="0"/>
          <p:nvPr/>
        </p:nvPicPr>
        <p:blipFill>
          <a:blip r:embed="rId9">
            <a:alphaModFix/>
          </a:blip>
          <a:stretch>
            <a:fillRect/>
          </a:stretch>
        </p:blipFill>
        <p:spPr>
          <a:xfrm>
            <a:off x="4743387" y="449325"/>
            <a:ext cx="5290125" cy="5959398"/>
          </a:xfrm>
          <a:prstGeom prst="rect">
            <a:avLst/>
          </a:prstGeom>
          <a:noFill/>
          <a:ln>
            <a:noFill/>
          </a:ln>
        </p:spPr>
      </p:pic>
      <p:pic>
        <p:nvPicPr>
          <p:cNvPr id="217" name="Google Shape;217;p23"/>
          <p:cNvPicPr preferRelativeResize="0"/>
          <p:nvPr/>
        </p:nvPicPr>
        <p:blipFill>
          <a:blip r:embed="rId4">
            <a:alphaModFix/>
          </a:blip>
          <a:stretch>
            <a:fillRect/>
          </a:stretch>
        </p:blipFill>
        <p:spPr>
          <a:xfrm>
            <a:off x="8397682" y="2455750"/>
            <a:ext cx="378475" cy="378475"/>
          </a:xfrm>
          <a:prstGeom prst="rect">
            <a:avLst/>
          </a:prstGeom>
          <a:noFill/>
          <a:ln>
            <a:noFill/>
          </a:ln>
        </p:spPr>
      </p:pic>
      <p:sp>
        <p:nvSpPr>
          <p:cNvPr id="218" name="Google Shape;218;p23"/>
          <p:cNvSpPr txBox="1"/>
          <p:nvPr/>
        </p:nvSpPr>
        <p:spPr>
          <a:xfrm>
            <a:off x="1543613" y="4149250"/>
            <a:ext cx="3000000" cy="4311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600">
                <a:solidFill>
                  <a:schemeClr val="dk1"/>
                </a:solidFill>
                <a:latin typeface="Poppins"/>
                <a:ea typeface="Poppins"/>
                <a:cs typeface="Poppins"/>
                <a:sym typeface="Poppins"/>
              </a:rPr>
              <a:t>Under development</a:t>
            </a:r>
            <a:endParaRPr/>
          </a:p>
        </p:txBody>
      </p:sp>
      <p:pic>
        <p:nvPicPr>
          <p:cNvPr id="219" name="Google Shape;219;p23"/>
          <p:cNvPicPr preferRelativeResize="0"/>
          <p:nvPr/>
        </p:nvPicPr>
        <p:blipFill>
          <a:blip r:embed="rId10">
            <a:alphaModFix/>
          </a:blip>
          <a:stretch>
            <a:fillRect/>
          </a:stretch>
        </p:blipFill>
        <p:spPr>
          <a:xfrm>
            <a:off x="7280300" y="3429000"/>
            <a:ext cx="378475" cy="378475"/>
          </a:xfrm>
          <a:prstGeom prst="rect">
            <a:avLst/>
          </a:prstGeom>
          <a:noFill/>
          <a:ln>
            <a:noFill/>
          </a:ln>
        </p:spPr>
      </p:pic>
      <p:pic>
        <p:nvPicPr>
          <p:cNvPr id="220" name="Google Shape;220;p23"/>
          <p:cNvPicPr preferRelativeResize="0"/>
          <p:nvPr/>
        </p:nvPicPr>
        <p:blipFill>
          <a:blip r:embed="rId10">
            <a:alphaModFix/>
          </a:blip>
          <a:stretch>
            <a:fillRect/>
          </a:stretch>
        </p:blipFill>
        <p:spPr>
          <a:xfrm>
            <a:off x="8397675" y="3239787"/>
            <a:ext cx="378475" cy="378475"/>
          </a:xfrm>
          <a:prstGeom prst="rect">
            <a:avLst/>
          </a:prstGeom>
          <a:noFill/>
          <a:ln>
            <a:noFill/>
          </a:ln>
        </p:spPr>
      </p:pic>
      <p:pic>
        <p:nvPicPr>
          <p:cNvPr id="221" name="Google Shape;221;p23"/>
          <p:cNvPicPr preferRelativeResize="0"/>
          <p:nvPr/>
        </p:nvPicPr>
        <p:blipFill>
          <a:blip r:embed="rId4">
            <a:alphaModFix/>
          </a:blip>
          <a:stretch>
            <a:fillRect/>
          </a:stretch>
        </p:blipFill>
        <p:spPr>
          <a:xfrm>
            <a:off x="965407" y="4175562"/>
            <a:ext cx="378475" cy="378475"/>
          </a:xfrm>
          <a:prstGeom prst="rect">
            <a:avLst/>
          </a:prstGeom>
          <a:noFill/>
          <a:ln>
            <a:noFill/>
          </a:ln>
        </p:spPr>
      </p:pic>
      <p:pic>
        <p:nvPicPr>
          <p:cNvPr id="222" name="Google Shape;222;p23"/>
          <p:cNvPicPr preferRelativeResize="0"/>
          <p:nvPr/>
        </p:nvPicPr>
        <p:blipFill>
          <a:blip r:embed="rId10">
            <a:alphaModFix/>
          </a:blip>
          <a:stretch>
            <a:fillRect/>
          </a:stretch>
        </p:blipFill>
        <p:spPr>
          <a:xfrm>
            <a:off x="965400" y="4930325"/>
            <a:ext cx="378475" cy="378475"/>
          </a:xfrm>
          <a:prstGeom prst="rect">
            <a:avLst/>
          </a:prstGeom>
          <a:noFill/>
          <a:ln>
            <a:noFill/>
          </a:ln>
        </p:spPr>
      </p:pic>
      <p:sp>
        <p:nvSpPr>
          <p:cNvPr id="223" name="Google Shape;223;p23"/>
          <p:cNvSpPr txBox="1"/>
          <p:nvPr/>
        </p:nvSpPr>
        <p:spPr>
          <a:xfrm>
            <a:off x="1543613" y="4904000"/>
            <a:ext cx="3000000" cy="4311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600">
                <a:solidFill>
                  <a:schemeClr val="dk1"/>
                </a:solidFill>
                <a:latin typeface="Poppins"/>
                <a:ea typeface="Poppins"/>
                <a:cs typeface="Poppins"/>
                <a:sym typeface="Poppins"/>
              </a:rPr>
              <a:t>Upcoming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24"/>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29" name="Google Shape;229;p24"/>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230" name="Google Shape;230;p24"/>
          <p:cNvPicPr preferRelativeResize="0"/>
          <p:nvPr/>
        </p:nvPicPr>
        <p:blipFill rotWithShape="1">
          <a:blip r:embed="rId5">
            <a:alphaModFix/>
          </a:blip>
          <a:srcRect/>
          <a:stretch/>
        </p:blipFill>
        <p:spPr>
          <a:xfrm>
            <a:off x="923925" y="897171"/>
            <a:ext cx="10344150" cy="5063658"/>
          </a:xfrm>
          <a:prstGeom prst="rect">
            <a:avLst/>
          </a:prstGeom>
          <a:noFill/>
          <a:ln>
            <a:noFill/>
          </a:ln>
        </p:spPr>
      </p:pic>
      <p:sp>
        <p:nvSpPr>
          <p:cNvPr id="231" name="Google Shape;231;p24"/>
          <p:cNvSpPr txBox="1"/>
          <p:nvPr/>
        </p:nvSpPr>
        <p:spPr>
          <a:xfrm>
            <a:off x="413247" y="370503"/>
            <a:ext cx="113655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52A3D8"/>
                </a:solidFill>
                <a:latin typeface="Poppins"/>
                <a:ea typeface="Poppins"/>
                <a:cs typeface="Poppins"/>
                <a:sym typeface="Poppins"/>
              </a:rPr>
              <a:t>CCS - Clear path from grey to green Hydrogen</a:t>
            </a:r>
            <a:endParaRPr sz="3600" b="1">
              <a:solidFill>
                <a:srgbClr val="52A3D8"/>
              </a:solidFill>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25"/>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37" name="Google Shape;237;p25"/>
          <p:cNvPicPr preferRelativeResize="0"/>
          <p:nvPr/>
        </p:nvPicPr>
        <p:blipFill rotWithShape="1">
          <a:blip r:embed="rId4">
            <a:alphaModFix/>
          </a:blip>
          <a:srcRect/>
          <a:stretch/>
        </p:blipFill>
        <p:spPr>
          <a:xfrm>
            <a:off x="0" y="0"/>
            <a:ext cx="12192000" cy="6858000"/>
          </a:xfrm>
          <a:prstGeom prst="rect">
            <a:avLst/>
          </a:prstGeom>
          <a:noFill/>
          <a:ln>
            <a:noFill/>
          </a:ln>
        </p:spPr>
      </p:pic>
      <p:sp>
        <p:nvSpPr>
          <p:cNvPr id="238" name="Google Shape;238;p25"/>
          <p:cNvSpPr/>
          <p:nvPr/>
        </p:nvSpPr>
        <p:spPr>
          <a:xfrm>
            <a:off x="0" y="0"/>
            <a:ext cx="12192000" cy="6858000"/>
          </a:xfrm>
          <a:prstGeom prst="rect">
            <a:avLst/>
          </a:pr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9" name="Google Shape;239;p25"/>
          <p:cNvPicPr preferRelativeResize="0"/>
          <p:nvPr/>
        </p:nvPicPr>
        <p:blipFill rotWithShape="1">
          <a:blip r:embed="rId5">
            <a:alphaModFix/>
          </a:blip>
          <a:srcRect/>
          <a:stretch/>
        </p:blipFill>
        <p:spPr>
          <a:xfrm>
            <a:off x="4553112" y="266700"/>
            <a:ext cx="7638888" cy="6324600"/>
          </a:xfrm>
          <a:prstGeom prst="rect">
            <a:avLst/>
          </a:prstGeom>
          <a:noFill/>
          <a:ln>
            <a:noFill/>
          </a:ln>
        </p:spPr>
      </p:pic>
      <p:sp>
        <p:nvSpPr>
          <p:cNvPr id="240" name="Google Shape;240;p25"/>
          <p:cNvSpPr txBox="1"/>
          <p:nvPr/>
        </p:nvSpPr>
        <p:spPr>
          <a:xfrm>
            <a:off x="5557326" y="1286575"/>
            <a:ext cx="50616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52A3D8"/>
                </a:solidFill>
                <a:latin typeface="Poppins"/>
                <a:ea typeface="Poppins"/>
                <a:cs typeface="Poppins"/>
                <a:sym typeface="Poppins"/>
              </a:rPr>
              <a:t>Clean Hydrogen</a:t>
            </a:r>
            <a:endParaRPr sz="4000" b="1">
              <a:solidFill>
                <a:srgbClr val="52A3D8"/>
              </a:solidFill>
              <a:latin typeface="Poppins"/>
              <a:ea typeface="Poppins"/>
              <a:cs typeface="Poppins"/>
              <a:sym typeface="Poppins"/>
            </a:endParaRPr>
          </a:p>
        </p:txBody>
      </p:sp>
      <p:grpSp>
        <p:nvGrpSpPr>
          <p:cNvPr id="241" name="Google Shape;241;p25"/>
          <p:cNvGrpSpPr/>
          <p:nvPr/>
        </p:nvGrpSpPr>
        <p:grpSpPr>
          <a:xfrm>
            <a:off x="5439682" y="2170496"/>
            <a:ext cx="6040212" cy="3293209"/>
            <a:chOff x="5294538" y="2170496"/>
            <a:chExt cx="6040212" cy="3293209"/>
          </a:xfrm>
        </p:grpSpPr>
        <p:sp>
          <p:nvSpPr>
            <p:cNvPr id="242" name="Google Shape;242;p25"/>
            <p:cNvSpPr/>
            <p:nvPr/>
          </p:nvSpPr>
          <p:spPr>
            <a:xfrm>
              <a:off x="5294538" y="2505378"/>
              <a:ext cx="145144" cy="146956"/>
            </a:xfrm>
            <a:prstGeom prst="ellipse">
              <a:avLst/>
            </a:prstGeom>
            <a:solidFill>
              <a:srgbClr val="52A3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43" name="Google Shape;243;p25"/>
            <p:cNvGrpSpPr/>
            <p:nvPr/>
          </p:nvGrpSpPr>
          <p:grpSpPr>
            <a:xfrm>
              <a:off x="5294538" y="2170496"/>
              <a:ext cx="6040212" cy="3293209"/>
              <a:chOff x="5294538" y="2170496"/>
              <a:chExt cx="6040212" cy="3293209"/>
            </a:xfrm>
          </p:grpSpPr>
          <p:sp>
            <p:nvSpPr>
              <p:cNvPr id="244" name="Google Shape;244;p25"/>
              <p:cNvSpPr txBox="1"/>
              <p:nvPr/>
            </p:nvSpPr>
            <p:spPr>
              <a:xfrm>
                <a:off x="5439682" y="2170496"/>
                <a:ext cx="5895068" cy="32932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br>
                  <a:rPr lang="en-US" sz="1600">
                    <a:solidFill>
                      <a:schemeClr val="dk1"/>
                    </a:solidFill>
                    <a:latin typeface="Poppins"/>
                    <a:ea typeface="Poppins"/>
                    <a:cs typeface="Poppins"/>
                    <a:sym typeface="Poppins"/>
                  </a:rPr>
                </a:br>
                <a:r>
                  <a:rPr lang="en-US" sz="1600">
                    <a:solidFill>
                      <a:schemeClr val="dk1"/>
                    </a:solidFill>
                    <a:latin typeface="Poppins"/>
                    <a:ea typeface="Poppins"/>
                    <a:cs typeface="Poppins"/>
                    <a:sym typeface="Poppins"/>
                  </a:rPr>
                  <a:t>The global hydrogen energy boom is coming? </a:t>
                </a:r>
                <a:endParaRPr/>
              </a:p>
              <a:p>
                <a:pPr marL="0" marR="0" lvl="0" indent="0" algn="l" rtl="0">
                  <a:spcBef>
                    <a:spcPts val="0"/>
                  </a:spcBef>
                  <a:spcAft>
                    <a:spcPts val="0"/>
                  </a:spcAft>
                  <a:buNone/>
                </a:pPr>
                <a:br>
                  <a:rPr lang="en-US" sz="1600">
                    <a:solidFill>
                      <a:schemeClr val="dk1"/>
                    </a:solidFill>
                    <a:latin typeface="Poppins"/>
                    <a:ea typeface="Poppins"/>
                    <a:cs typeface="Poppins"/>
                    <a:sym typeface="Poppins"/>
                  </a:rPr>
                </a:br>
                <a:r>
                  <a:rPr lang="en-US" sz="1600">
                    <a:solidFill>
                      <a:schemeClr val="dk1"/>
                    </a:solidFill>
                    <a:latin typeface="Poppins"/>
                    <a:ea typeface="Poppins"/>
                    <a:cs typeface="Poppins"/>
                    <a:sym typeface="Poppins"/>
                  </a:rPr>
                  <a:t>According to Forbes, CNBC, Popular Mechanics, but </a:t>
                </a:r>
                <a:endParaRPr/>
              </a:p>
              <a:p>
                <a:pPr marL="0" marR="0" lvl="0" indent="0" algn="l" rtl="0">
                  <a:spcBef>
                    <a:spcPts val="0"/>
                  </a:spcBef>
                  <a:spcAft>
                    <a:spcPts val="0"/>
                  </a:spcAft>
                  <a:buNone/>
                </a:pPr>
                <a:r>
                  <a:rPr lang="en-US" sz="1600">
                    <a:solidFill>
                      <a:schemeClr val="dk1"/>
                    </a:solidFill>
                    <a:latin typeface="Poppins"/>
                    <a:ea typeface="Poppins"/>
                    <a:cs typeface="Poppins"/>
                    <a:sym typeface="Poppins"/>
                  </a:rPr>
                  <a:t>also US DOE, IEA, EU Commission, and others </a:t>
                </a:r>
                <a:br>
                  <a:rPr lang="en-US" sz="1600">
                    <a:solidFill>
                      <a:schemeClr val="dk1"/>
                    </a:solidFill>
                    <a:latin typeface="Poppins"/>
                    <a:ea typeface="Poppins"/>
                    <a:cs typeface="Poppins"/>
                    <a:sym typeface="Poppins"/>
                  </a:rPr>
                </a:br>
                <a:br>
                  <a:rPr lang="en-US" sz="1600">
                    <a:solidFill>
                      <a:schemeClr val="dk1"/>
                    </a:solidFill>
                    <a:latin typeface="Poppins"/>
                    <a:ea typeface="Poppins"/>
                    <a:cs typeface="Poppins"/>
                    <a:sym typeface="Poppins"/>
                  </a:rPr>
                </a:br>
                <a:r>
                  <a:rPr lang="en-US" sz="1600">
                    <a:solidFill>
                      <a:schemeClr val="dk1"/>
                    </a:solidFill>
                    <a:latin typeface="Poppins"/>
                    <a:ea typeface="Poppins"/>
                    <a:cs typeface="Poppins"/>
                    <a:sym typeface="Poppins"/>
                  </a:rPr>
                  <a:t>Infrastructure boom is inevitable – scalability is critical </a:t>
                </a:r>
                <a:br>
                  <a:rPr lang="en-US" sz="1600">
                    <a:solidFill>
                      <a:schemeClr val="dk1"/>
                    </a:solidFill>
                    <a:latin typeface="Poppins"/>
                    <a:ea typeface="Poppins"/>
                    <a:cs typeface="Poppins"/>
                    <a:sym typeface="Poppins"/>
                  </a:rPr>
                </a:br>
                <a:br>
                  <a:rPr lang="en-US" sz="1600">
                    <a:solidFill>
                      <a:schemeClr val="dk1"/>
                    </a:solidFill>
                    <a:latin typeface="Poppins"/>
                    <a:ea typeface="Poppins"/>
                    <a:cs typeface="Poppins"/>
                    <a:sym typeface="Poppins"/>
                  </a:rPr>
                </a:br>
                <a:r>
                  <a:rPr lang="en-US" sz="1600">
                    <a:solidFill>
                      <a:schemeClr val="dk1"/>
                    </a:solidFill>
                    <a:latin typeface="Poppins"/>
                    <a:ea typeface="Poppins"/>
                    <a:cs typeface="Poppins"/>
                    <a:sym typeface="Poppins"/>
                  </a:rPr>
                  <a:t>Commercial technology exists but not widespread and depends heavily on geology and resources </a:t>
                </a:r>
                <a:br>
                  <a:rPr lang="en-US" sz="1600">
                    <a:solidFill>
                      <a:schemeClr val="dk1"/>
                    </a:solidFill>
                    <a:latin typeface="Poppins"/>
                    <a:ea typeface="Poppins"/>
                    <a:cs typeface="Poppins"/>
                    <a:sym typeface="Poppins"/>
                  </a:rPr>
                </a:br>
                <a:br>
                  <a:rPr lang="en-US" sz="1600">
                    <a:solidFill>
                      <a:schemeClr val="dk1"/>
                    </a:solidFill>
                    <a:latin typeface="Poppins"/>
                    <a:ea typeface="Poppins"/>
                    <a:cs typeface="Poppins"/>
                    <a:sym typeface="Poppins"/>
                  </a:rPr>
                </a:br>
                <a:r>
                  <a:rPr lang="en-US" sz="1600">
                    <a:solidFill>
                      <a:schemeClr val="dk1"/>
                    </a:solidFill>
                    <a:latin typeface="Poppins"/>
                    <a:ea typeface="Poppins"/>
                    <a:cs typeface="Poppins"/>
                    <a:sym typeface="Poppins"/>
                  </a:rPr>
                  <a:t>Ammonia, methanol, natural gas, … </a:t>
                </a:r>
                <a:br>
                  <a:rPr lang="en-US" sz="1600">
                    <a:solidFill>
                      <a:schemeClr val="dk1"/>
                    </a:solidFill>
                    <a:latin typeface="Poppins"/>
                    <a:ea typeface="Poppins"/>
                    <a:cs typeface="Poppins"/>
                    <a:sym typeface="Poppins"/>
                  </a:rPr>
                </a:br>
                <a:endParaRPr sz="1600" b="1">
                  <a:solidFill>
                    <a:srgbClr val="52A3D8"/>
                  </a:solidFill>
                  <a:latin typeface="Poppins"/>
                  <a:ea typeface="Poppins"/>
                  <a:cs typeface="Poppins"/>
                  <a:sym typeface="Poppins"/>
                </a:endParaRPr>
              </a:p>
            </p:txBody>
          </p:sp>
          <p:sp>
            <p:nvSpPr>
              <p:cNvPr id="245" name="Google Shape;245;p25"/>
              <p:cNvSpPr/>
              <p:nvPr/>
            </p:nvSpPr>
            <p:spPr>
              <a:xfrm>
                <a:off x="5294538" y="2987215"/>
                <a:ext cx="145144" cy="146956"/>
              </a:xfrm>
              <a:prstGeom prst="ellipse">
                <a:avLst/>
              </a:prstGeom>
              <a:solidFill>
                <a:srgbClr val="52A3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6" name="Google Shape;246;p25"/>
              <p:cNvSpPr/>
              <p:nvPr/>
            </p:nvSpPr>
            <p:spPr>
              <a:xfrm>
                <a:off x="5294538" y="3708178"/>
                <a:ext cx="145144" cy="146956"/>
              </a:xfrm>
              <a:prstGeom prst="ellipse">
                <a:avLst/>
              </a:prstGeom>
              <a:solidFill>
                <a:srgbClr val="52A3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7" name="Google Shape;247;p25"/>
              <p:cNvSpPr/>
              <p:nvPr/>
            </p:nvSpPr>
            <p:spPr>
              <a:xfrm>
                <a:off x="5294538" y="4225418"/>
                <a:ext cx="145144" cy="146956"/>
              </a:xfrm>
              <a:prstGeom prst="ellipse">
                <a:avLst/>
              </a:prstGeom>
              <a:solidFill>
                <a:srgbClr val="52A3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8" name="Google Shape;248;p25"/>
              <p:cNvSpPr/>
              <p:nvPr/>
            </p:nvSpPr>
            <p:spPr>
              <a:xfrm>
                <a:off x="5294538" y="4965987"/>
                <a:ext cx="145144" cy="146956"/>
              </a:xfrm>
              <a:prstGeom prst="ellipse">
                <a:avLst/>
              </a:prstGeom>
              <a:solidFill>
                <a:srgbClr val="52A3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26"/>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54" name="Google Shape;254;p26"/>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255" name="Google Shape;255;p26"/>
          <p:cNvPicPr preferRelativeResize="0"/>
          <p:nvPr/>
        </p:nvPicPr>
        <p:blipFill rotWithShape="1">
          <a:blip r:embed="rId5">
            <a:alphaModFix/>
          </a:blip>
          <a:srcRect/>
          <a:stretch/>
        </p:blipFill>
        <p:spPr>
          <a:xfrm>
            <a:off x="1968500" y="1416100"/>
            <a:ext cx="8255000" cy="4851072"/>
          </a:xfrm>
          <a:prstGeom prst="rect">
            <a:avLst/>
          </a:prstGeom>
          <a:noFill/>
          <a:ln>
            <a:noFill/>
          </a:ln>
        </p:spPr>
      </p:pic>
      <p:sp>
        <p:nvSpPr>
          <p:cNvPr id="256" name="Google Shape;256;p26"/>
          <p:cNvSpPr txBox="1"/>
          <p:nvPr/>
        </p:nvSpPr>
        <p:spPr>
          <a:xfrm>
            <a:off x="3025194" y="804875"/>
            <a:ext cx="61416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52A3D8"/>
                </a:solidFill>
                <a:latin typeface="Poppins"/>
                <a:ea typeface="Poppins"/>
                <a:cs typeface="Poppins"/>
                <a:sym typeface="Poppins"/>
              </a:rPr>
              <a:t>Energy Storage Type</a:t>
            </a:r>
            <a:endParaRPr sz="4000" b="1">
              <a:solidFill>
                <a:srgbClr val="52A3D8"/>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2"/>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endParaRPr/>
          </a:p>
        </p:txBody>
      </p:sp>
      <p:sp>
        <p:nvSpPr>
          <p:cNvPr id="335" name="Google Shape;335;p32"/>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endParaRPr/>
          </a:p>
        </p:txBody>
      </p:sp>
      <p:pic>
        <p:nvPicPr>
          <p:cNvPr id="336" name="Google Shape;336;p32"/>
          <p:cNvPicPr preferRelativeResize="0"/>
          <p:nvPr/>
        </p:nvPicPr>
        <p:blipFill rotWithShape="1">
          <a:blip r:embed="rId3">
            <a:alphaModFix/>
          </a:blip>
          <a:srcRect t="19187" b="9246"/>
          <a:stretch/>
        </p:blipFill>
        <p:spPr>
          <a:xfrm>
            <a:off x="-8172" y="1451728"/>
            <a:ext cx="12200172" cy="4911364"/>
          </a:xfrm>
          <a:prstGeom prst="rect">
            <a:avLst/>
          </a:prstGeom>
          <a:noFill/>
          <a:ln>
            <a:noFill/>
          </a:ln>
        </p:spPr>
      </p:pic>
      <p:sp>
        <p:nvSpPr>
          <p:cNvPr id="2" name="Google Shape;263;p27">
            <a:extLst>
              <a:ext uri="{FF2B5EF4-FFF2-40B4-BE49-F238E27FC236}">
                <a16:creationId xmlns:a16="http://schemas.microsoft.com/office/drawing/2014/main" id="{44681436-182A-FFEE-ED59-3C02B9014671}"/>
              </a:ext>
            </a:extLst>
          </p:cNvPr>
          <p:cNvSpPr txBox="1"/>
          <p:nvPr/>
        </p:nvSpPr>
        <p:spPr>
          <a:xfrm>
            <a:off x="623825" y="597925"/>
            <a:ext cx="11105400" cy="707846"/>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Font typeface="Arial"/>
              <a:buNone/>
            </a:pPr>
            <a:r>
              <a:rPr lang="en-US" sz="4000" b="1" dirty="0">
                <a:solidFill>
                  <a:srgbClr val="52A3D8"/>
                </a:solidFill>
                <a:latin typeface="Poppins"/>
                <a:ea typeface="Poppins"/>
                <a:cs typeface="Poppins"/>
                <a:sym typeface="Poppins"/>
              </a:rPr>
              <a:t>Hydrogen as energy storage vehicle</a:t>
            </a:r>
            <a:endParaRPr sz="4000" b="1" dirty="0">
              <a:solidFill>
                <a:srgbClr val="52A3D8"/>
              </a:solidFill>
              <a:latin typeface="Poppins"/>
              <a:ea typeface="Poppins"/>
              <a:cs typeface="Poppins"/>
              <a:sym typeface="Poppins"/>
            </a:endParaRPr>
          </a:p>
        </p:txBody>
      </p:sp>
      <p:pic>
        <p:nvPicPr>
          <p:cNvPr id="3" name="Google Shape;262;p27">
            <a:extLst>
              <a:ext uri="{FF2B5EF4-FFF2-40B4-BE49-F238E27FC236}">
                <a16:creationId xmlns:a16="http://schemas.microsoft.com/office/drawing/2014/main" id="{7C16C6DD-D84D-EBE6-19F9-0C3C451BBFA8}"/>
              </a:ext>
            </a:extLst>
          </p:cNvPr>
          <p:cNvPicPr preferRelativeResize="0"/>
          <p:nvPr/>
        </p:nvPicPr>
        <p:blipFill rotWithShape="1">
          <a:blip r:embed="rId4">
            <a:alphaModFix/>
          </a:blip>
          <a:srcRect/>
          <a:stretch/>
        </p:blipFill>
        <p:spPr>
          <a:xfrm>
            <a:off x="0" y="0"/>
            <a:ext cx="121920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3"/>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endParaRPr/>
          </a:p>
        </p:txBody>
      </p:sp>
      <p:sp>
        <p:nvSpPr>
          <p:cNvPr id="342" name="Google Shape;342;p33"/>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endParaRPr/>
          </a:p>
        </p:txBody>
      </p:sp>
      <p:pic>
        <p:nvPicPr>
          <p:cNvPr id="343" name="Google Shape;343;p33"/>
          <p:cNvPicPr preferRelativeResize="0"/>
          <p:nvPr/>
        </p:nvPicPr>
        <p:blipFill rotWithShape="1">
          <a:blip r:embed="rId3">
            <a:alphaModFix/>
          </a:blip>
          <a:srcRect t="15745" b="9037"/>
          <a:stretch/>
        </p:blipFill>
        <p:spPr>
          <a:xfrm>
            <a:off x="80209" y="1461729"/>
            <a:ext cx="11807417" cy="4995633"/>
          </a:xfrm>
          <a:prstGeom prst="rect">
            <a:avLst/>
          </a:prstGeom>
          <a:noFill/>
          <a:ln>
            <a:noFill/>
          </a:ln>
        </p:spPr>
      </p:pic>
      <p:sp>
        <p:nvSpPr>
          <p:cNvPr id="4" name="Google Shape;263;p27">
            <a:extLst>
              <a:ext uri="{FF2B5EF4-FFF2-40B4-BE49-F238E27FC236}">
                <a16:creationId xmlns:a16="http://schemas.microsoft.com/office/drawing/2014/main" id="{63984B03-9CE4-A09A-21A0-13756559A5A8}"/>
              </a:ext>
            </a:extLst>
          </p:cNvPr>
          <p:cNvSpPr txBox="1"/>
          <p:nvPr/>
        </p:nvSpPr>
        <p:spPr>
          <a:xfrm>
            <a:off x="623825" y="597925"/>
            <a:ext cx="11105400" cy="707846"/>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Font typeface="Arial"/>
              <a:buNone/>
            </a:pPr>
            <a:r>
              <a:rPr lang="en-US" sz="4000" b="1" dirty="0">
                <a:solidFill>
                  <a:srgbClr val="52A3D8"/>
                </a:solidFill>
                <a:latin typeface="Poppins"/>
                <a:ea typeface="Poppins"/>
                <a:cs typeface="Poppins"/>
                <a:sym typeface="Poppins"/>
              </a:rPr>
              <a:t>Hydrogen as energy storage vehicle</a:t>
            </a:r>
            <a:endParaRPr sz="4000" b="1" dirty="0">
              <a:solidFill>
                <a:srgbClr val="52A3D8"/>
              </a:solidFill>
              <a:latin typeface="Poppins"/>
              <a:ea typeface="Poppins"/>
              <a:cs typeface="Poppins"/>
              <a:sym typeface="Poppins"/>
            </a:endParaRPr>
          </a:p>
        </p:txBody>
      </p:sp>
      <p:pic>
        <p:nvPicPr>
          <p:cNvPr id="5" name="Google Shape;262;p27">
            <a:extLst>
              <a:ext uri="{FF2B5EF4-FFF2-40B4-BE49-F238E27FC236}">
                <a16:creationId xmlns:a16="http://schemas.microsoft.com/office/drawing/2014/main" id="{F5C8BEF6-A696-C945-067D-9708DD1EC7EE}"/>
              </a:ext>
            </a:extLst>
          </p:cNvPr>
          <p:cNvPicPr preferRelativeResize="0"/>
          <p:nvPr/>
        </p:nvPicPr>
        <p:blipFill rotWithShape="1">
          <a:blip r:embed="rId4">
            <a:alphaModFix/>
          </a:blip>
          <a:srcRect/>
          <a:stretch/>
        </p:blipFill>
        <p:spPr>
          <a:xfrm>
            <a:off x="0" y="0"/>
            <a:ext cx="12192000"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27"/>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62" name="Google Shape;262;p27"/>
          <p:cNvPicPr preferRelativeResize="0"/>
          <p:nvPr/>
        </p:nvPicPr>
        <p:blipFill rotWithShape="1">
          <a:blip r:embed="rId4">
            <a:alphaModFix/>
          </a:blip>
          <a:srcRect/>
          <a:stretch/>
        </p:blipFill>
        <p:spPr>
          <a:xfrm>
            <a:off x="0" y="0"/>
            <a:ext cx="12192000" cy="6858000"/>
          </a:xfrm>
          <a:prstGeom prst="rect">
            <a:avLst/>
          </a:prstGeom>
          <a:noFill/>
          <a:ln>
            <a:noFill/>
          </a:ln>
        </p:spPr>
      </p:pic>
      <p:sp>
        <p:nvSpPr>
          <p:cNvPr id="263" name="Google Shape;263;p27"/>
          <p:cNvSpPr txBox="1"/>
          <p:nvPr/>
        </p:nvSpPr>
        <p:spPr>
          <a:xfrm>
            <a:off x="623825" y="597925"/>
            <a:ext cx="11105400" cy="17979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Font typeface="Arial"/>
              <a:buNone/>
            </a:pPr>
            <a:r>
              <a:rPr lang="en-US" sz="4000" b="1" dirty="0">
                <a:solidFill>
                  <a:srgbClr val="52A3D8"/>
                </a:solidFill>
                <a:latin typeface="Poppins"/>
                <a:ea typeface="Poppins"/>
                <a:cs typeface="Poppins"/>
                <a:sym typeface="Poppins"/>
              </a:rPr>
              <a:t>Adoption Strategy </a:t>
            </a:r>
            <a:endParaRPr sz="4000" b="1" dirty="0">
              <a:solidFill>
                <a:srgbClr val="52A3D8"/>
              </a:solidFill>
              <a:latin typeface="Poppins"/>
              <a:ea typeface="Poppins"/>
              <a:cs typeface="Poppins"/>
              <a:sym typeface="Poppins"/>
            </a:endParaRPr>
          </a:p>
          <a:p>
            <a:pPr marL="0" marR="0" lvl="0" indent="0" algn="ctr" rtl="0">
              <a:spcBef>
                <a:spcPts val="0"/>
              </a:spcBef>
              <a:spcAft>
                <a:spcPts val="0"/>
              </a:spcAft>
              <a:buNone/>
            </a:pPr>
            <a:endParaRPr sz="800" b="1" dirty="0">
              <a:solidFill>
                <a:srgbClr val="52A3D8"/>
              </a:solidFill>
              <a:latin typeface="Poppins"/>
              <a:ea typeface="Poppins"/>
              <a:cs typeface="Poppins"/>
              <a:sym typeface="Poppins"/>
            </a:endParaRPr>
          </a:p>
          <a:p>
            <a:pPr marL="0" marR="0" lvl="0" indent="0" algn="ctr" rtl="0">
              <a:spcBef>
                <a:spcPts val="0"/>
              </a:spcBef>
              <a:spcAft>
                <a:spcPts val="0"/>
              </a:spcAft>
              <a:buNone/>
            </a:pPr>
            <a:endParaRPr sz="800" b="1" dirty="0">
              <a:solidFill>
                <a:srgbClr val="52A3D8"/>
              </a:solidFill>
              <a:latin typeface="Poppins"/>
              <a:ea typeface="Poppins"/>
              <a:cs typeface="Poppins"/>
              <a:sym typeface="Poppins"/>
            </a:endParaRPr>
          </a:p>
          <a:p>
            <a:pPr marL="0" lvl="0" indent="0" algn="ctr" rtl="0">
              <a:lnSpc>
                <a:spcPct val="115000"/>
              </a:lnSpc>
              <a:spcBef>
                <a:spcPts val="0"/>
              </a:spcBef>
              <a:spcAft>
                <a:spcPts val="0"/>
              </a:spcAft>
              <a:buSzPts val="1100"/>
              <a:buNone/>
            </a:pPr>
            <a:r>
              <a:rPr lang="en-US" sz="1600" b="1" dirty="0">
                <a:solidFill>
                  <a:schemeClr val="dk1"/>
                </a:solidFill>
                <a:latin typeface="Poppins"/>
                <a:ea typeface="Poppins"/>
                <a:cs typeface="Poppins"/>
                <a:sym typeface="Poppins"/>
              </a:rPr>
              <a:t>PARTNERSHIPS</a:t>
            </a:r>
            <a:endParaRPr sz="1600" b="1" dirty="0">
              <a:solidFill>
                <a:schemeClr val="dk1"/>
              </a:solidFill>
              <a:latin typeface="Poppins"/>
              <a:ea typeface="Poppins"/>
              <a:cs typeface="Poppins"/>
              <a:sym typeface="Poppins"/>
            </a:endParaRPr>
          </a:p>
          <a:p>
            <a:pPr marL="0" lvl="0" indent="0" algn="ctr" rtl="0">
              <a:lnSpc>
                <a:spcPct val="115000"/>
              </a:lnSpc>
              <a:spcBef>
                <a:spcPts val="0"/>
              </a:spcBef>
              <a:spcAft>
                <a:spcPts val="0"/>
              </a:spcAft>
              <a:buSzPts val="1100"/>
              <a:buNone/>
            </a:pPr>
            <a:r>
              <a:rPr lang="en-US" sz="1600" dirty="0">
                <a:solidFill>
                  <a:schemeClr val="dk2"/>
                </a:solidFill>
                <a:latin typeface="Poppins"/>
                <a:ea typeface="Poppins"/>
                <a:cs typeface="Poppins"/>
                <a:sym typeface="Poppins"/>
              </a:rPr>
              <a:t>direct/indirect CO</a:t>
            </a:r>
            <a:r>
              <a:rPr lang="en-US" sz="800" dirty="0">
                <a:solidFill>
                  <a:schemeClr val="dk2"/>
                </a:solidFill>
                <a:latin typeface="Poppins"/>
                <a:ea typeface="Poppins"/>
                <a:cs typeface="Poppins"/>
                <a:sym typeface="Poppins"/>
              </a:rPr>
              <a:t>2</a:t>
            </a:r>
            <a:r>
              <a:rPr lang="en-US" sz="1600" dirty="0">
                <a:solidFill>
                  <a:schemeClr val="dk2"/>
                </a:solidFill>
                <a:latin typeface="Poppins"/>
                <a:ea typeface="Poppins"/>
                <a:cs typeface="Poppins"/>
                <a:sym typeface="Poppins"/>
              </a:rPr>
              <a:t> emitters</a:t>
            </a:r>
            <a:endParaRPr sz="1600" dirty="0">
              <a:solidFill>
                <a:schemeClr val="dk2"/>
              </a:solidFill>
              <a:latin typeface="Poppins"/>
              <a:ea typeface="Poppins"/>
              <a:cs typeface="Poppins"/>
              <a:sym typeface="Poppins"/>
            </a:endParaRPr>
          </a:p>
          <a:p>
            <a:pPr marL="0" lvl="0" indent="0" algn="ctr" rtl="0">
              <a:lnSpc>
                <a:spcPct val="115000"/>
              </a:lnSpc>
              <a:spcBef>
                <a:spcPts val="0"/>
              </a:spcBef>
              <a:spcAft>
                <a:spcPts val="0"/>
              </a:spcAft>
              <a:buSzPts val="1100"/>
              <a:buNone/>
            </a:pPr>
            <a:endParaRPr sz="1800" b="1" dirty="0">
              <a:solidFill>
                <a:schemeClr val="dk1"/>
              </a:solidFill>
              <a:latin typeface="Poppins"/>
              <a:ea typeface="Poppins"/>
              <a:cs typeface="Poppins"/>
              <a:sym typeface="Poppins"/>
            </a:endParaRPr>
          </a:p>
        </p:txBody>
      </p:sp>
      <p:sp>
        <p:nvSpPr>
          <p:cNvPr id="264" name="Google Shape;264;p27"/>
          <p:cNvSpPr txBox="1"/>
          <p:nvPr/>
        </p:nvSpPr>
        <p:spPr>
          <a:xfrm>
            <a:off x="1185575" y="2272525"/>
            <a:ext cx="10340100" cy="428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b="1">
                <a:solidFill>
                  <a:schemeClr val="dk1"/>
                </a:solidFill>
                <a:latin typeface="Poppins"/>
                <a:ea typeface="Poppins"/>
                <a:cs typeface="Poppins"/>
                <a:sym typeface="Poppins"/>
              </a:rPr>
              <a:t>Industry</a:t>
            </a:r>
            <a:r>
              <a:rPr lang="en-US" sz="1600">
                <a:solidFill>
                  <a:schemeClr val="dk1"/>
                </a:solidFill>
                <a:latin typeface="Poppins"/>
                <a:ea typeface="Poppins"/>
                <a:cs typeface="Poppins"/>
                <a:sym typeface="Poppins"/>
              </a:rPr>
              <a:t> </a:t>
            </a:r>
            <a:r>
              <a:rPr lang="en-US" sz="1600" b="1">
                <a:solidFill>
                  <a:schemeClr val="dk1"/>
                </a:solidFill>
                <a:latin typeface="Poppins"/>
                <a:ea typeface="Poppins"/>
                <a:cs typeface="Poppins"/>
                <a:sym typeface="Poppins"/>
              </a:rPr>
              <a:t>- CO</a:t>
            </a:r>
            <a:r>
              <a:rPr lang="en-US" sz="1600" b="1" baseline="-25000">
                <a:solidFill>
                  <a:schemeClr val="dk1"/>
                </a:solidFill>
                <a:latin typeface="Poppins"/>
                <a:ea typeface="Poppins"/>
                <a:cs typeface="Poppins"/>
                <a:sym typeface="Poppins"/>
              </a:rPr>
              <a:t>2</a:t>
            </a:r>
            <a:r>
              <a:rPr lang="en-US" sz="1600" b="1">
                <a:solidFill>
                  <a:schemeClr val="dk1"/>
                </a:solidFill>
                <a:latin typeface="Poppins"/>
                <a:ea typeface="Poppins"/>
                <a:cs typeface="Poppins"/>
                <a:sym typeface="Poppins"/>
              </a:rPr>
              <a:t> emitters:</a:t>
            </a:r>
            <a:r>
              <a:rPr lang="en-US" sz="1600">
                <a:solidFill>
                  <a:schemeClr val="dk1"/>
                </a:solidFill>
                <a:latin typeface="Poppins"/>
                <a:ea typeface="Poppins"/>
                <a:cs typeface="Poppins"/>
                <a:sym typeface="Poppins"/>
              </a:rPr>
              <a:t> </a:t>
            </a:r>
            <a:r>
              <a:rPr lang="en-US" sz="1600">
                <a:solidFill>
                  <a:schemeClr val="dk2"/>
                </a:solidFill>
                <a:latin typeface="Poppins"/>
                <a:ea typeface="Poppins"/>
                <a:cs typeface="Poppins"/>
                <a:sym typeface="Poppins"/>
              </a:rPr>
              <a:t>ethanol plants, fertilizer plants, steel plants, oil&amp;bio refineries, cement plants, coal-fired power plants, oil&amp;gas and agriculture processing facilities</a:t>
            </a:r>
            <a:endParaRPr sz="1600">
              <a:solidFill>
                <a:schemeClr val="dk2"/>
              </a:solidFill>
              <a:latin typeface="Poppins"/>
              <a:ea typeface="Poppins"/>
              <a:cs typeface="Poppins"/>
              <a:sym typeface="Poppins"/>
            </a:endParaRPr>
          </a:p>
          <a:p>
            <a:pPr marL="0" lvl="0" indent="0" algn="l" rtl="0">
              <a:lnSpc>
                <a:spcPct val="115000"/>
              </a:lnSpc>
              <a:spcBef>
                <a:spcPts val="0"/>
              </a:spcBef>
              <a:spcAft>
                <a:spcPts val="0"/>
              </a:spcAft>
              <a:buNone/>
            </a:pPr>
            <a:endParaRPr sz="160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r>
              <a:rPr lang="en-US" sz="1600" b="1">
                <a:solidFill>
                  <a:schemeClr val="dk1"/>
                </a:solidFill>
                <a:latin typeface="Poppins"/>
                <a:ea typeface="Poppins"/>
                <a:cs typeface="Poppins"/>
                <a:sym typeface="Poppins"/>
              </a:rPr>
              <a:t>Landowners and agriculture companies:</a:t>
            </a:r>
            <a:r>
              <a:rPr lang="en-US" sz="1600">
                <a:solidFill>
                  <a:schemeClr val="dk1"/>
                </a:solidFill>
                <a:latin typeface="Poppins"/>
                <a:ea typeface="Poppins"/>
                <a:cs typeface="Poppins"/>
                <a:sym typeface="Poppins"/>
              </a:rPr>
              <a:t> </a:t>
            </a:r>
            <a:r>
              <a:rPr lang="en-US" sz="1600">
                <a:solidFill>
                  <a:schemeClr val="dk2"/>
                </a:solidFill>
                <a:latin typeface="Poppins"/>
                <a:ea typeface="Poppins"/>
                <a:cs typeface="Poppins"/>
                <a:sym typeface="Poppins"/>
              </a:rPr>
              <a:t>Syngenta, Bayer, Cargill, DuPont, Yara International, BASF</a:t>
            </a:r>
            <a:endParaRPr sz="1600">
              <a:solidFill>
                <a:schemeClr val="dk2"/>
              </a:solidFill>
              <a:latin typeface="Poppins"/>
              <a:ea typeface="Poppins"/>
              <a:cs typeface="Poppins"/>
              <a:sym typeface="Poppins"/>
            </a:endParaRPr>
          </a:p>
          <a:p>
            <a:pPr marL="0" lvl="0" indent="0" algn="l" rtl="0">
              <a:lnSpc>
                <a:spcPct val="115000"/>
              </a:lnSpc>
              <a:spcBef>
                <a:spcPts val="0"/>
              </a:spcBef>
              <a:spcAft>
                <a:spcPts val="0"/>
              </a:spcAft>
              <a:buNone/>
            </a:pPr>
            <a:endParaRPr sz="160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r>
              <a:rPr lang="en-US" sz="1600" b="1">
                <a:solidFill>
                  <a:schemeClr val="dk1"/>
                </a:solidFill>
                <a:latin typeface="Poppins"/>
                <a:ea typeface="Poppins"/>
                <a:cs typeface="Poppins"/>
                <a:sym typeface="Poppins"/>
              </a:rPr>
              <a:t>Technology companies and data centers:</a:t>
            </a:r>
            <a:r>
              <a:rPr lang="en-US" sz="1600">
                <a:solidFill>
                  <a:schemeClr val="dk1"/>
                </a:solidFill>
                <a:latin typeface="Poppins"/>
                <a:ea typeface="Poppins"/>
                <a:cs typeface="Poppins"/>
                <a:sym typeface="Poppins"/>
              </a:rPr>
              <a:t> </a:t>
            </a:r>
            <a:r>
              <a:rPr lang="en-US" sz="1600">
                <a:solidFill>
                  <a:schemeClr val="dk2"/>
                </a:solidFill>
                <a:latin typeface="Poppins"/>
                <a:ea typeface="Poppins"/>
                <a:cs typeface="Poppins"/>
                <a:sym typeface="Poppins"/>
              </a:rPr>
              <a:t>Google, Facebook, Microsoft, Stripe, Oracle, cryptocurrency miners</a:t>
            </a:r>
            <a:endParaRPr sz="1600">
              <a:solidFill>
                <a:schemeClr val="dk2"/>
              </a:solidFill>
              <a:latin typeface="Poppins"/>
              <a:ea typeface="Poppins"/>
              <a:cs typeface="Poppins"/>
              <a:sym typeface="Poppins"/>
            </a:endParaRPr>
          </a:p>
          <a:p>
            <a:pPr marL="0" lvl="0" indent="0" algn="l" rtl="0">
              <a:lnSpc>
                <a:spcPct val="115000"/>
              </a:lnSpc>
              <a:spcBef>
                <a:spcPts val="0"/>
              </a:spcBef>
              <a:spcAft>
                <a:spcPts val="0"/>
              </a:spcAft>
              <a:buNone/>
            </a:pPr>
            <a:endParaRPr sz="160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r>
              <a:rPr lang="en-US" sz="1600" b="1">
                <a:solidFill>
                  <a:schemeClr val="dk1"/>
                </a:solidFill>
                <a:latin typeface="Poppins"/>
                <a:ea typeface="Poppins"/>
                <a:cs typeface="Poppins"/>
                <a:sym typeface="Poppins"/>
              </a:rPr>
              <a:t>Mobility: </a:t>
            </a:r>
            <a:r>
              <a:rPr lang="en-US" sz="1600">
                <a:solidFill>
                  <a:schemeClr val="dk2"/>
                </a:solidFill>
                <a:latin typeface="Poppins"/>
                <a:ea typeface="Poppins"/>
                <a:cs typeface="Poppins"/>
                <a:sym typeface="Poppins"/>
              </a:rPr>
              <a:t>vehicles, tracks, airline and shipping companies</a:t>
            </a:r>
            <a:endParaRPr sz="1600">
              <a:solidFill>
                <a:schemeClr val="dk2"/>
              </a:solidFill>
              <a:latin typeface="Poppins"/>
              <a:ea typeface="Poppins"/>
              <a:cs typeface="Poppins"/>
              <a:sym typeface="Poppins"/>
            </a:endParaRPr>
          </a:p>
          <a:p>
            <a:pPr marL="0" lvl="0" indent="0" algn="l" rtl="0">
              <a:lnSpc>
                <a:spcPct val="115000"/>
              </a:lnSpc>
              <a:spcBef>
                <a:spcPts val="0"/>
              </a:spcBef>
              <a:spcAft>
                <a:spcPts val="0"/>
              </a:spcAft>
              <a:buNone/>
            </a:pPr>
            <a:endParaRPr sz="160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r>
              <a:rPr lang="en-US" sz="1600" b="1">
                <a:solidFill>
                  <a:schemeClr val="dk1"/>
                </a:solidFill>
                <a:latin typeface="Poppins"/>
                <a:ea typeface="Poppins"/>
                <a:cs typeface="Poppins"/>
                <a:sym typeface="Poppins"/>
              </a:rPr>
              <a:t>Insurance company, Public Companies, Pension Funds, Banks, Hedge Funds, Private Equity</a:t>
            </a:r>
            <a:endParaRPr sz="1600" b="1">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endParaRPr sz="1600" b="1">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r>
              <a:rPr lang="en-US" sz="1600" b="1">
                <a:solidFill>
                  <a:schemeClr val="dk1"/>
                </a:solidFill>
                <a:latin typeface="Poppins"/>
                <a:ea typeface="Poppins"/>
                <a:cs typeface="Poppins"/>
                <a:sym typeface="Poppins"/>
              </a:rPr>
              <a:t>Government: </a:t>
            </a:r>
            <a:r>
              <a:rPr lang="en-US" sz="1600">
                <a:solidFill>
                  <a:schemeClr val="dk2"/>
                </a:solidFill>
                <a:latin typeface="Poppins"/>
                <a:ea typeface="Poppins"/>
                <a:cs typeface="Poppins"/>
                <a:sym typeface="Poppins"/>
              </a:rPr>
              <a:t>Departments of Energy, Departments of Defends, Department of Agriculture</a:t>
            </a:r>
            <a:endParaRPr sz="1600">
              <a:solidFill>
                <a:schemeClr val="dk2"/>
              </a:solidFill>
              <a:latin typeface="Poppins"/>
              <a:ea typeface="Poppins"/>
              <a:cs typeface="Poppins"/>
              <a:sym typeface="Poppins"/>
            </a:endParaRPr>
          </a:p>
          <a:p>
            <a:pPr marL="0" lvl="0" indent="0" algn="l" rtl="0">
              <a:lnSpc>
                <a:spcPct val="115000"/>
              </a:lnSpc>
              <a:spcBef>
                <a:spcPts val="0"/>
              </a:spcBef>
              <a:spcAft>
                <a:spcPts val="0"/>
              </a:spcAft>
              <a:buNone/>
            </a:pPr>
            <a:endParaRPr sz="160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r>
              <a:rPr lang="en-US" sz="900">
                <a:solidFill>
                  <a:schemeClr val="dk1"/>
                </a:solidFill>
              </a:rPr>
              <a:t>		</a:t>
            </a:r>
            <a:endParaRPr sz="1100">
              <a:solidFill>
                <a:schemeClr val="dk1"/>
              </a:solidFill>
            </a:endParaRPr>
          </a:p>
        </p:txBody>
      </p:sp>
      <p:sp>
        <p:nvSpPr>
          <p:cNvPr id="265" name="Google Shape;265;p27"/>
          <p:cNvSpPr/>
          <p:nvPr/>
        </p:nvSpPr>
        <p:spPr>
          <a:xfrm>
            <a:off x="896756" y="2420402"/>
            <a:ext cx="145200" cy="147000"/>
          </a:xfrm>
          <a:prstGeom prst="ellipse">
            <a:avLst/>
          </a:prstGeom>
          <a:solidFill>
            <a:srgbClr val="52A3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6" name="Google Shape;266;p27"/>
          <p:cNvSpPr/>
          <p:nvPr/>
        </p:nvSpPr>
        <p:spPr>
          <a:xfrm>
            <a:off x="896756" y="5229827"/>
            <a:ext cx="145200" cy="147000"/>
          </a:xfrm>
          <a:prstGeom prst="ellipse">
            <a:avLst/>
          </a:prstGeom>
          <a:solidFill>
            <a:srgbClr val="52A3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7" name="Google Shape;267;p27"/>
          <p:cNvSpPr/>
          <p:nvPr/>
        </p:nvSpPr>
        <p:spPr>
          <a:xfrm>
            <a:off x="896756" y="4664102"/>
            <a:ext cx="145200" cy="147000"/>
          </a:xfrm>
          <a:prstGeom prst="ellipse">
            <a:avLst/>
          </a:prstGeom>
          <a:solidFill>
            <a:srgbClr val="52A3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8" name="Google Shape;268;p27"/>
          <p:cNvSpPr/>
          <p:nvPr/>
        </p:nvSpPr>
        <p:spPr>
          <a:xfrm>
            <a:off x="896756" y="3825115"/>
            <a:ext cx="145200" cy="147000"/>
          </a:xfrm>
          <a:prstGeom prst="ellipse">
            <a:avLst/>
          </a:prstGeom>
          <a:solidFill>
            <a:srgbClr val="52A3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9" name="Google Shape;269;p27"/>
          <p:cNvSpPr/>
          <p:nvPr/>
        </p:nvSpPr>
        <p:spPr>
          <a:xfrm>
            <a:off x="896756" y="3282002"/>
            <a:ext cx="145200" cy="147000"/>
          </a:xfrm>
          <a:prstGeom prst="ellipse">
            <a:avLst/>
          </a:prstGeom>
          <a:solidFill>
            <a:srgbClr val="52A3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0" name="Google Shape;270;p27"/>
          <p:cNvSpPr/>
          <p:nvPr/>
        </p:nvSpPr>
        <p:spPr>
          <a:xfrm>
            <a:off x="896756" y="5795552"/>
            <a:ext cx="145200" cy="147000"/>
          </a:xfrm>
          <a:prstGeom prst="ellipse">
            <a:avLst/>
          </a:prstGeom>
          <a:solidFill>
            <a:srgbClr val="52A3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28"/>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76" name="Google Shape;276;p28"/>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277" name="Google Shape;277;p28"/>
          <p:cNvPicPr preferRelativeResize="0"/>
          <p:nvPr/>
        </p:nvPicPr>
        <p:blipFill rotWithShape="1">
          <a:blip r:embed="rId5">
            <a:alphaModFix/>
          </a:blip>
          <a:srcRect/>
          <a:stretch/>
        </p:blipFill>
        <p:spPr>
          <a:xfrm>
            <a:off x="628650" y="1052675"/>
            <a:ext cx="10879050" cy="5395724"/>
          </a:xfrm>
          <a:prstGeom prst="rect">
            <a:avLst/>
          </a:prstGeom>
          <a:noFill/>
          <a:ln>
            <a:noFill/>
          </a:ln>
        </p:spPr>
      </p:pic>
      <p:sp>
        <p:nvSpPr>
          <p:cNvPr id="278" name="Google Shape;278;p28"/>
          <p:cNvSpPr txBox="1"/>
          <p:nvPr/>
        </p:nvSpPr>
        <p:spPr>
          <a:xfrm>
            <a:off x="1173075" y="907725"/>
            <a:ext cx="9790200" cy="5685600"/>
          </a:xfrm>
          <a:prstGeom prst="rect">
            <a:avLst/>
          </a:prstGeom>
          <a:noFill/>
          <a:ln>
            <a:noFill/>
          </a:ln>
        </p:spPr>
        <p:txBody>
          <a:bodyPr spcFirstLastPara="1" wrap="square" lIns="91425" tIns="91425" rIns="91425" bIns="45700" anchor="t" anchorCtr="0">
            <a:normAutofit lnSpcReduction="10000"/>
          </a:bodyPr>
          <a:lstStyle/>
          <a:p>
            <a:pPr marL="0" marR="0" lvl="0" indent="0" algn="l" rtl="0">
              <a:lnSpc>
                <a:spcPct val="115000"/>
              </a:lnSpc>
              <a:spcBef>
                <a:spcPts val="0"/>
              </a:spcBef>
              <a:spcAft>
                <a:spcPts val="0"/>
              </a:spcAft>
              <a:buNone/>
            </a:pPr>
            <a:endParaRPr sz="1282">
              <a:solidFill>
                <a:schemeClr val="dk1"/>
              </a:solidFill>
              <a:latin typeface="Poppins"/>
              <a:ea typeface="Poppins"/>
              <a:cs typeface="Poppins"/>
              <a:sym typeface="Poppins"/>
            </a:endParaRPr>
          </a:p>
          <a:p>
            <a:pPr marL="457200" marR="0" lvl="0" indent="-317500" algn="l" rtl="0">
              <a:lnSpc>
                <a:spcPct val="100000"/>
              </a:lnSpc>
              <a:spcBef>
                <a:spcPts val="1200"/>
              </a:spcBef>
              <a:spcAft>
                <a:spcPts val="0"/>
              </a:spcAft>
              <a:buClr>
                <a:schemeClr val="dk1"/>
              </a:buClr>
              <a:buSzPts val="1400"/>
              <a:buFont typeface="Poppins"/>
              <a:buChar char="●"/>
            </a:pPr>
            <a:r>
              <a:rPr lang="en-US" b="1">
                <a:solidFill>
                  <a:schemeClr val="dk1"/>
                </a:solidFill>
                <a:latin typeface="Poppins"/>
                <a:ea typeface="Poppins"/>
                <a:cs typeface="Poppins"/>
                <a:sym typeface="Poppins"/>
              </a:rPr>
              <a:t>1st to Market</a:t>
            </a:r>
            <a:r>
              <a:rPr lang="en-US">
                <a:solidFill>
                  <a:schemeClr val="dk1"/>
                </a:solidFill>
                <a:latin typeface="Poppins"/>
                <a:ea typeface="Poppins"/>
                <a:cs typeface="Poppins"/>
                <a:sym typeface="Poppins"/>
              </a:rPr>
              <a:t> for point CO</a:t>
            </a:r>
            <a:r>
              <a:rPr lang="en-US" sz="800">
                <a:solidFill>
                  <a:schemeClr val="dk1"/>
                </a:solidFill>
                <a:latin typeface="Poppins"/>
                <a:ea typeface="Poppins"/>
                <a:cs typeface="Poppins"/>
                <a:sym typeface="Poppins"/>
              </a:rPr>
              <a:t>2</a:t>
            </a:r>
            <a:r>
              <a:rPr lang="en-US">
                <a:solidFill>
                  <a:schemeClr val="dk1"/>
                </a:solidFill>
                <a:latin typeface="Poppins"/>
                <a:ea typeface="Poppins"/>
                <a:cs typeface="Poppins"/>
                <a:sym typeface="Poppins"/>
              </a:rPr>
              <a:t> emitters</a:t>
            </a:r>
            <a:endParaRPr>
              <a:solidFill>
                <a:schemeClr val="dk1"/>
              </a:solidFill>
              <a:latin typeface="Poppins"/>
              <a:ea typeface="Poppins"/>
              <a:cs typeface="Poppins"/>
              <a:sym typeface="Poppins"/>
            </a:endParaRPr>
          </a:p>
          <a:p>
            <a:pPr marL="457200" marR="0" lvl="0" indent="-317500" algn="l" rtl="0">
              <a:lnSpc>
                <a:spcPct val="100000"/>
              </a:lnSpc>
              <a:spcBef>
                <a:spcPts val="1200"/>
              </a:spcBef>
              <a:spcAft>
                <a:spcPts val="0"/>
              </a:spcAft>
              <a:buClr>
                <a:schemeClr val="dk1"/>
              </a:buClr>
              <a:buSzPts val="1400"/>
              <a:buFont typeface="Poppins"/>
              <a:buChar char="●"/>
            </a:pPr>
            <a:r>
              <a:rPr lang="en-US" b="1">
                <a:solidFill>
                  <a:schemeClr val="dk1"/>
                </a:solidFill>
                <a:latin typeface="Poppins"/>
                <a:ea typeface="Poppins"/>
                <a:cs typeface="Poppins"/>
                <a:sym typeface="Poppins"/>
              </a:rPr>
              <a:t>CAPEXLess infrastructure</a:t>
            </a:r>
            <a:r>
              <a:rPr lang="en-US">
                <a:solidFill>
                  <a:schemeClr val="dk1"/>
                </a:solidFill>
                <a:latin typeface="Poppins"/>
                <a:ea typeface="Poppins"/>
                <a:cs typeface="Poppins"/>
                <a:sym typeface="Poppins"/>
              </a:rPr>
              <a:t> for point CO</a:t>
            </a:r>
            <a:r>
              <a:rPr lang="en-US" sz="800">
                <a:solidFill>
                  <a:schemeClr val="dk1"/>
                </a:solidFill>
                <a:latin typeface="Poppins"/>
                <a:ea typeface="Poppins"/>
                <a:cs typeface="Poppins"/>
                <a:sym typeface="Poppins"/>
              </a:rPr>
              <a:t>2</a:t>
            </a:r>
            <a:r>
              <a:rPr lang="en-US">
                <a:solidFill>
                  <a:schemeClr val="dk1"/>
                </a:solidFill>
                <a:latin typeface="Poppins"/>
                <a:ea typeface="Poppins"/>
                <a:cs typeface="Poppins"/>
                <a:sym typeface="Poppins"/>
              </a:rPr>
              <a:t> sources</a:t>
            </a:r>
            <a:endParaRPr>
              <a:solidFill>
                <a:schemeClr val="dk1"/>
              </a:solidFill>
              <a:latin typeface="Poppins"/>
              <a:ea typeface="Poppins"/>
              <a:cs typeface="Poppins"/>
              <a:sym typeface="Poppins"/>
            </a:endParaRPr>
          </a:p>
          <a:p>
            <a:pPr marL="457200" marR="0" lvl="0" indent="-317500" algn="l" rtl="0">
              <a:lnSpc>
                <a:spcPct val="100000"/>
              </a:lnSpc>
              <a:spcBef>
                <a:spcPts val="1200"/>
              </a:spcBef>
              <a:spcAft>
                <a:spcPts val="0"/>
              </a:spcAft>
              <a:buClr>
                <a:schemeClr val="dk1"/>
              </a:buClr>
              <a:buSzPts val="1400"/>
              <a:buFont typeface="Poppins"/>
              <a:buChar char="●"/>
            </a:pPr>
            <a:r>
              <a:rPr lang="en-US" b="1">
                <a:solidFill>
                  <a:schemeClr val="dk1"/>
                </a:solidFill>
                <a:latin typeface="Poppins"/>
                <a:ea typeface="Poppins"/>
                <a:cs typeface="Poppins"/>
                <a:sym typeface="Poppins"/>
              </a:rPr>
              <a:t>Identified, explored and characterized locations for storage &gt; 5.0 Gigatonnes of CO</a:t>
            </a:r>
            <a:r>
              <a:rPr lang="en-US" sz="800" b="1">
                <a:solidFill>
                  <a:schemeClr val="dk1"/>
                </a:solidFill>
                <a:latin typeface="Poppins"/>
                <a:ea typeface="Poppins"/>
                <a:cs typeface="Poppins"/>
                <a:sym typeface="Poppins"/>
              </a:rPr>
              <a:t>2</a:t>
            </a:r>
            <a:endParaRPr sz="800" b="1">
              <a:solidFill>
                <a:schemeClr val="dk1"/>
              </a:solidFill>
              <a:latin typeface="Poppins"/>
              <a:ea typeface="Poppins"/>
              <a:cs typeface="Poppins"/>
              <a:sym typeface="Poppins"/>
            </a:endParaRPr>
          </a:p>
          <a:p>
            <a:pPr marL="457200" marR="0" lvl="0" indent="-317500" algn="l" rtl="0">
              <a:lnSpc>
                <a:spcPct val="100000"/>
              </a:lnSpc>
              <a:spcBef>
                <a:spcPts val="1200"/>
              </a:spcBef>
              <a:spcAft>
                <a:spcPts val="0"/>
              </a:spcAft>
              <a:buClr>
                <a:schemeClr val="dk1"/>
              </a:buClr>
              <a:buSzPts val="1400"/>
              <a:buFont typeface="Poppins"/>
              <a:buChar char="●"/>
            </a:pPr>
            <a:r>
              <a:rPr lang="en-US">
                <a:solidFill>
                  <a:schemeClr val="dk1"/>
                </a:solidFill>
                <a:latin typeface="Poppins"/>
                <a:ea typeface="Poppins"/>
                <a:cs typeface="Poppins"/>
                <a:sym typeface="Poppins"/>
              </a:rPr>
              <a:t>Established reliable </a:t>
            </a:r>
            <a:r>
              <a:rPr lang="en-US" b="1">
                <a:solidFill>
                  <a:schemeClr val="dk1"/>
                </a:solidFill>
                <a:latin typeface="Poppins"/>
                <a:ea typeface="Poppins"/>
                <a:cs typeface="Poppins"/>
                <a:sym typeface="Poppins"/>
              </a:rPr>
              <a:t>relationships with landowners and landlords and CO</a:t>
            </a:r>
            <a:r>
              <a:rPr lang="en-US" sz="800" b="1">
                <a:solidFill>
                  <a:schemeClr val="dk1"/>
                </a:solidFill>
                <a:latin typeface="Poppins"/>
                <a:ea typeface="Poppins"/>
                <a:cs typeface="Poppins"/>
                <a:sym typeface="Poppins"/>
              </a:rPr>
              <a:t>2 </a:t>
            </a:r>
            <a:r>
              <a:rPr lang="en-US" b="1">
                <a:solidFill>
                  <a:schemeClr val="dk1"/>
                </a:solidFill>
                <a:latin typeface="Poppins"/>
                <a:ea typeface="Poppins"/>
                <a:cs typeface="Poppins"/>
                <a:sym typeface="Poppins"/>
              </a:rPr>
              <a:t>emitters:</a:t>
            </a:r>
            <a:endParaRPr b="1">
              <a:solidFill>
                <a:schemeClr val="dk1"/>
              </a:solidFill>
              <a:latin typeface="Poppins"/>
              <a:ea typeface="Poppins"/>
              <a:cs typeface="Poppins"/>
              <a:sym typeface="Poppins"/>
            </a:endParaRPr>
          </a:p>
          <a:p>
            <a:pPr marL="914400" marR="0" lvl="1" indent="-304800" algn="l" rtl="0">
              <a:lnSpc>
                <a:spcPct val="100000"/>
              </a:lnSpc>
              <a:spcBef>
                <a:spcPts val="1200"/>
              </a:spcBef>
              <a:spcAft>
                <a:spcPts val="0"/>
              </a:spcAft>
              <a:buClr>
                <a:schemeClr val="dk1"/>
              </a:buClr>
              <a:buSzPts val="1200"/>
              <a:buFont typeface="Poppins"/>
              <a:buChar char="○"/>
            </a:pPr>
            <a:r>
              <a:rPr lang="en-US" sz="1200">
                <a:solidFill>
                  <a:schemeClr val="dk1"/>
                </a:solidFill>
                <a:latin typeface="Poppins"/>
                <a:ea typeface="Poppins"/>
                <a:cs typeface="Poppins"/>
                <a:sym typeface="Poppins"/>
              </a:rPr>
              <a:t>access to two major (</a:t>
            </a:r>
            <a:r>
              <a:rPr lang="en-US" sz="1200" b="1">
                <a:solidFill>
                  <a:schemeClr val="dk1"/>
                </a:solidFill>
                <a:latin typeface="Poppins"/>
                <a:ea typeface="Poppins"/>
                <a:cs typeface="Poppins"/>
                <a:sym typeface="Poppins"/>
              </a:rPr>
              <a:t>&gt;500MM tonnes</a:t>
            </a:r>
            <a:r>
              <a:rPr lang="en-US" sz="1200">
                <a:solidFill>
                  <a:schemeClr val="dk1"/>
                </a:solidFill>
                <a:latin typeface="Poppins"/>
                <a:ea typeface="Poppins"/>
                <a:cs typeface="Poppins"/>
                <a:sym typeface="Poppins"/>
              </a:rPr>
              <a:t>) and a few smaller (</a:t>
            </a:r>
            <a:r>
              <a:rPr lang="en-US" sz="1200" b="1">
                <a:solidFill>
                  <a:schemeClr val="dk1"/>
                </a:solidFill>
                <a:latin typeface="Poppins"/>
                <a:ea typeface="Poppins"/>
                <a:cs typeface="Poppins"/>
                <a:sym typeface="Poppins"/>
              </a:rPr>
              <a:t>250MM+ tonnes</a:t>
            </a:r>
            <a:r>
              <a:rPr lang="en-US" sz="1200">
                <a:solidFill>
                  <a:schemeClr val="dk1"/>
                </a:solidFill>
                <a:latin typeface="Poppins"/>
                <a:ea typeface="Poppins"/>
                <a:cs typeface="Poppins"/>
                <a:sym typeface="Poppins"/>
              </a:rPr>
              <a:t>) suitable CO</a:t>
            </a:r>
            <a:r>
              <a:rPr lang="en-US" sz="800">
                <a:solidFill>
                  <a:schemeClr val="dk1"/>
                </a:solidFill>
                <a:latin typeface="Poppins"/>
                <a:ea typeface="Poppins"/>
                <a:cs typeface="Poppins"/>
                <a:sym typeface="Poppins"/>
              </a:rPr>
              <a:t>2</a:t>
            </a:r>
            <a:r>
              <a:rPr lang="en-US" sz="1200">
                <a:solidFill>
                  <a:schemeClr val="dk1"/>
                </a:solidFill>
                <a:latin typeface="Poppins"/>
                <a:ea typeface="Poppins"/>
                <a:cs typeface="Poppins"/>
                <a:sym typeface="Poppins"/>
              </a:rPr>
              <a:t> storage with the feasibility, design and permit study for quick project implementation</a:t>
            </a:r>
            <a:endParaRPr sz="1200" b="1">
              <a:solidFill>
                <a:schemeClr val="dk1"/>
              </a:solidFill>
              <a:latin typeface="Poppins"/>
              <a:ea typeface="Poppins"/>
              <a:cs typeface="Poppins"/>
              <a:sym typeface="Poppins"/>
            </a:endParaRPr>
          </a:p>
          <a:p>
            <a:pPr marL="914400" lvl="1" indent="-304800" algn="l" rtl="0">
              <a:lnSpc>
                <a:spcPct val="100000"/>
              </a:lnSpc>
              <a:spcBef>
                <a:spcPts val="1200"/>
              </a:spcBef>
              <a:spcAft>
                <a:spcPts val="0"/>
              </a:spcAft>
              <a:buClr>
                <a:schemeClr val="dk1"/>
              </a:buClr>
              <a:buSzPts val="1200"/>
              <a:buFont typeface="Poppins"/>
              <a:buChar char="○"/>
            </a:pPr>
            <a:r>
              <a:rPr lang="en-US" sz="1200">
                <a:solidFill>
                  <a:schemeClr val="dk1"/>
                </a:solidFill>
                <a:latin typeface="Poppins"/>
                <a:ea typeface="Poppins"/>
                <a:cs typeface="Poppins"/>
                <a:sym typeface="Poppins"/>
              </a:rPr>
              <a:t>access to eleven huge industrial CO</a:t>
            </a:r>
            <a:r>
              <a:rPr lang="en-US" sz="800">
                <a:solidFill>
                  <a:schemeClr val="dk1"/>
                </a:solidFill>
                <a:latin typeface="Poppins"/>
                <a:ea typeface="Poppins"/>
                <a:cs typeface="Poppins"/>
                <a:sym typeface="Poppins"/>
              </a:rPr>
              <a:t>2</a:t>
            </a:r>
            <a:r>
              <a:rPr lang="en-US" sz="1200">
                <a:solidFill>
                  <a:schemeClr val="dk1"/>
                </a:solidFill>
                <a:latin typeface="Poppins"/>
                <a:ea typeface="Poppins"/>
                <a:cs typeface="Poppins"/>
                <a:sym typeface="Poppins"/>
              </a:rPr>
              <a:t> emitters (refineries, fertilizers and coal-fired power plants </a:t>
            </a:r>
            <a:r>
              <a:rPr lang="en-US" sz="1200" b="1">
                <a:solidFill>
                  <a:schemeClr val="dk1"/>
                </a:solidFill>
                <a:latin typeface="Poppins"/>
                <a:ea typeface="Poppins"/>
                <a:cs typeface="Poppins"/>
                <a:sym typeface="Poppins"/>
              </a:rPr>
              <a:t>&gt;10MM tonnes of CO</a:t>
            </a:r>
            <a:r>
              <a:rPr lang="en-US" sz="800" b="1">
                <a:solidFill>
                  <a:schemeClr val="dk1"/>
                </a:solidFill>
                <a:latin typeface="Poppins"/>
                <a:ea typeface="Poppins"/>
                <a:cs typeface="Poppins"/>
                <a:sym typeface="Poppins"/>
              </a:rPr>
              <a:t>2</a:t>
            </a:r>
            <a:r>
              <a:rPr lang="en-US" sz="1200" b="1">
                <a:solidFill>
                  <a:schemeClr val="dk1"/>
                </a:solidFill>
                <a:latin typeface="Poppins"/>
                <a:ea typeface="Poppins"/>
                <a:cs typeface="Poppins"/>
                <a:sym typeface="Poppins"/>
              </a:rPr>
              <a:t>/yr each</a:t>
            </a:r>
            <a:r>
              <a:rPr lang="en-US" sz="1200">
                <a:solidFill>
                  <a:schemeClr val="dk1"/>
                </a:solidFill>
                <a:latin typeface="Poppins"/>
                <a:ea typeface="Poppins"/>
                <a:cs typeface="Poppins"/>
                <a:sym typeface="Poppins"/>
              </a:rPr>
              <a:t>) and a several small (biorefineries, ethanol, blue hydrogen plants </a:t>
            </a:r>
            <a:r>
              <a:rPr lang="en-US" sz="1200" b="1">
                <a:solidFill>
                  <a:schemeClr val="dk1"/>
                </a:solidFill>
                <a:latin typeface="Poppins"/>
                <a:ea typeface="Poppins"/>
                <a:cs typeface="Poppins"/>
                <a:sym typeface="Poppins"/>
              </a:rPr>
              <a:t>150K+ tonnes of CO</a:t>
            </a:r>
            <a:r>
              <a:rPr lang="en-US" sz="800" b="1">
                <a:solidFill>
                  <a:schemeClr val="dk1"/>
                </a:solidFill>
                <a:latin typeface="Poppins"/>
                <a:ea typeface="Poppins"/>
                <a:cs typeface="Poppins"/>
                <a:sym typeface="Poppins"/>
              </a:rPr>
              <a:t>2</a:t>
            </a:r>
            <a:r>
              <a:rPr lang="en-US" sz="1200" b="1">
                <a:solidFill>
                  <a:schemeClr val="dk1"/>
                </a:solidFill>
                <a:latin typeface="Poppins"/>
                <a:ea typeface="Poppins"/>
                <a:cs typeface="Poppins"/>
                <a:sym typeface="Poppins"/>
              </a:rPr>
              <a:t>/yr each</a:t>
            </a:r>
            <a:r>
              <a:rPr lang="en-US" sz="1200">
                <a:solidFill>
                  <a:schemeClr val="dk1"/>
                </a:solidFill>
                <a:latin typeface="Poppins"/>
                <a:ea typeface="Poppins"/>
                <a:cs typeface="Poppins"/>
                <a:sym typeface="Poppins"/>
              </a:rPr>
              <a:t>)</a:t>
            </a:r>
            <a:endParaRPr sz="1200" b="1">
              <a:solidFill>
                <a:schemeClr val="dk1"/>
              </a:solidFill>
              <a:latin typeface="Poppins"/>
              <a:ea typeface="Poppins"/>
              <a:cs typeface="Poppins"/>
              <a:sym typeface="Poppins"/>
            </a:endParaRPr>
          </a:p>
          <a:p>
            <a:pPr marL="457200" marR="0" lvl="0" indent="-317500" algn="l" rtl="0">
              <a:lnSpc>
                <a:spcPct val="100000"/>
              </a:lnSpc>
              <a:spcBef>
                <a:spcPts val="1200"/>
              </a:spcBef>
              <a:spcAft>
                <a:spcPts val="0"/>
              </a:spcAft>
              <a:buClr>
                <a:schemeClr val="dk1"/>
              </a:buClr>
              <a:buSzPts val="1400"/>
              <a:buFont typeface="Poppins"/>
              <a:buChar char="●"/>
            </a:pPr>
            <a:r>
              <a:rPr lang="en-US" b="1">
                <a:solidFill>
                  <a:schemeClr val="dk1"/>
                </a:solidFill>
                <a:latin typeface="Poppins"/>
                <a:ea typeface="Poppins"/>
                <a:cs typeface="Poppins"/>
                <a:sym typeface="Poppins"/>
              </a:rPr>
              <a:t>Managed CCUS</a:t>
            </a:r>
            <a:r>
              <a:rPr lang="en-US">
                <a:solidFill>
                  <a:schemeClr val="dk1"/>
                </a:solidFill>
                <a:latin typeface="Poppins"/>
                <a:ea typeface="Poppins"/>
                <a:cs typeface="Poppins"/>
                <a:sym typeface="Poppins"/>
              </a:rPr>
              <a:t> R&amp;D and field deployment projects funded by DOE </a:t>
            </a:r>
            <a:r>
              <a:rPr lang="en-US" b="1">
                <a:solidFill>
                  <a:schemeClr val="dk1"/>
                </a:solidFill>
                <a:latin typeface="Poppins"/>
                <a:ea typeface="Poppins"/>
                <a:cs typeface="Poppins"/>
                <a:sym typeface="Poppins"/>
              </a:rPr>
              <a:t>since 2008</a:t>
            </a:r>
            <a:r>
              <a:rPr lang="en-US">
                <a:solidFill>
                  <a:schemeClr val="dk1"/>
                </a:solidFill>
                <a:latin typeface="Poppins"/>
                <a:ea typeface="Poppins"/>
                <a:cs typeface="Poppins"/>
                <a:sym typeface="Poppins"/>
              </a:rPr>
              <a:t> </a:t>
            </a:r>
            <a:endParaRPr>
              <a:solidFill>
                <a:schemeClr val="dk1"/>
              </a:solidFill>
              <a:latin typeface="Poppins"/>
              <a:ea typeface="Poppins"/>
              <a:cs typeface="Poppins"/>
              <a:sym typeface="Poppins"/>
            </a:endParaRPr>
          </a:p>
          <a:p>
            <a:pPr marL="457200" marR="0" lvl="0" indent="-317500" algn="l" rtl="0">
              <a:lnSpc>
                <a:spcPct val="100000"/>
              </a:lnSpc>
              <a:spcBef>
                <a:spcPts val="1200"/>
              </a:spcBef>
              <a:spcAft>
                <a:spcPts val="0"/>
              </a:spcAft>
              <a:buClr>
                <a:schemeClr val="dk1"/>
              </a:buClr>
              <a:buSzPts val="1400"/>
              <a:buFont typeface="Poppins"/>
              <a:buChar char="●"/>
            </a:pPr>
            <a:r>
              <a:rPr lang="en-US">
                <a:solidFill>
                  <a:schemeClr val="dk1"/>
                </a:solidFill>
                <a:latin typeface="Poppins"/>
                <a:ea typeface="Poppins"/>
                <a:cs typeface="Poppins"/>
                <a:sym typeface="Poppins"/>
              </a:rPr>
              <a:t>Direct </a:t>
            </a:r>
            <a:r>
              <a:rPr lang="en-US" b="1">
                <a:solidFill>
                  <a:schemeClr val="dk1"/>
                </a:solidFill>
                <a:latin typeface="Poppins"/>
                <a:ea typeface="Poppins"/>
                <a:cs typeface="Poppins"/>
                <a:sym typeface="Poppins"/>
              </a:rPr>
              <a:t>experience with UIC program</a:t>
            </a:r>
            <a:r>
              <a:rPr lang="en-US">
                <a:solidFill>
                  <a:schemeClr val="dk1"/>
                </a:solidFill>
                <a:latin typeface="Poppins"/>
                <a:ea typeface="Poppins"/>
                <a:cs typeface="Poppins"/>
                <a:sym typeface="Poppins"/>
              </a:rPr>
              <a:t>, permitting, regulations, nuanced knowledge of the matter, including </a:t>
            </a:r>
            <a:r>
              <a:rPr lang="en-US" b="1">
                <a:solidFill>
                  <a:schemeClr val="dk1"/>
                </a:solidFill>
                <a:latin typeface="Poppins"/>
                <a:ea typeface="Poppins"/>
                <a:cs typeface="Poppins"/>
                <a:sym typeface="Poppins"/>
              </a:rPr>
              <a:t>Class VI, LCFS, and 45Q</a:t>
            </a:r>
            <a:endParaRPr b="1">
              <a:solidFill>
                <a:schemeClr val="dk1"/>
              </a:solidFill>
              <a:latin typeface="Poppins"/>
              <a:ea typeface="Poppins"/>
              <a:cs typeface="Poppins"/>
              <a:sym typeface="Poppins"/>
            </a:endParaRPr>
          </a:p>
          <a:p>
            <a:pPr marL="457200" marR="0" lvl="0" indent="-317500" algn="l" rtl="0">
              <a:lnSpc>
                <a:spcPct val="100000"/>
              </a:lnSpc>
              <a:spcBef>
                <a:spcPts val="1200"/>
              </a:spcBef>
              <a:spcAft>
                <a:spcPts val="0"/>
              </a:spcAft>
              <a:buClr>
                <a:schemeClr val="dk1"/>
              </a:buClr>
              <a:buSzPts val="1400"/>
              <a:buFont typeface="Poppins"/>
              <a:buChar char="●"/>
            </a:pPr>
            <a:r>
              <a:rPr lang="en-US">
                <a:solidFill>
                  <a:schemeClr val="dk1"/>
                </a:solidFill>
                <a:latin typeface="Poppins"/>
                <a:ea typeface="Poppins"/>
                <a:cs typeface="Poppins"/>
                <a:sym typeface="Poppins"/>
              </a:rPr>
              <a:t>Extensive experience in </a:t>
            </a:r>
            <a:r>
              <a:rPr lang="en-US" b="1">
                <a:solidFill>
                  <a:schemeClr val="dk1"/>
                </a:solidFill>
                <a:latin typeface="Poppins"/>
                <a:ea typeface="Poppins"/>
                <a:cs typeface="Poppins"/>
                <a:sym typeface="Poppins"/>
              </a:rPr>
              <a:t>oil &amp; gas</a:t>
            </a:r>
            <a:r>
              <a:rPr lang="en-US">
                <a:solidFill>
                  <a:schemeClr val="dk1"/>
                </a:solidFill>
                <a:latin typeface="Poppins"/>
                <a:ea typeface="Poppins"/>
                <a:cs typeface="Poppins"/>
                <a:sym typeface="Poppins"/>
              </a:rPr>
              <a:t>, </a:t>
            </a:r>
            <a:r>
              <a:rPr lang="en-US" b="1">
                <a:solidFill>
                  <a:schemeClr val="dk1"/>
                </a:solidFill>
                <a:latin typeface="Poppins"/>
                <a:ea typeface="Poppins"/>
                <a:cs typeface="Poppins"/>
                <a:sym typeface="Poppins"/>
              </a:rPr>
              <a:t>infrastructure &amp; real estate development</a:t>
            </a:r>
            <a:r>
              <a:rPr lang="en-US">
                <a:solidFill>
                  <a:schemeClr val="dk1"/>
                </a:solidFill>
                <a:latin typeface="Poppins"/>
                <a:ea typeface="Poppins"/>
                <a:cs typeface="Poppins"/>
                <a:sym typeface="Poppins"/>
              </a:rPr>
              <a:t>, </a:t>
            </a:r>
            <a:r>
              <a:rPr lang="en-US" b="1">
                <a:solidFill>
                  <a:schemeClr val="dk1"/>
                </a:solidFill>
                <a:latin typeface="Poppins"/>
                <a:ea typeface="Poppins"/>
                <a:cs typeface="Poppins"/>
                <a:sym typeface="Poppins"/>
              </a:rPr>
              <a:t>renewable energy, environmental engineering </a:t>
            </a:r>
            <a:r>
              <a:rPr lang="en-US">
                <a:solidFill>
                  <a:schemeClr val="dk1"/>
                </a:solidFill>
                <a:latin typeface="Poppins"/>
                <a:ea typeface="Poppins"/>
                <a:cs typeface="Poppins"/>
                <a:sym typeface="Poppins"/>
              </a:rPr>
              <a:t> </a:t>
            </a:r>
            <a:endParaRPr>
              <a:solidFill>
                <a:schemeClr val="dk1"/>
              </a:solidFill>
              <a:latin typeface="Poppins"/>
              <a:ea typeface="Poppins"/>
              <a:cs typeface="Poppins"/>
              <a:sym typeface="Poppins"/>
            </a:endParaRPr>
          </a:p>
          <a:p>
            <a:pPr marL="457200" marR="0" lvl="0" indent="-317500" algn="l" rtl="0">
              <a:lnSpc>
                <a:spcPct val="100000"/>
              </a:lnSpc>
              <a:spcBef>
                <a:spcPts val="1200"/>
              </a:spcBef>
              <a:spcAft>
                <a:spcPts val="0"/>
              </a:spcAft>
              <a:buClr>
                <a:schemeClr val="dk1"/>
              </a:buClr>
              <a:buSzPts val="1400"/>
              <a:buFont typeface="Poppins"/>
              <a:buChar char="●"/>
            </a:pPr>
            <a:r>
              <a:rPr lang="en-US">
                <a:solidFill>
                  <a:schemeClr val="dk1"/>
                </a:solidFill>
                <a:latin typeface="Poppins"/>
                <a:ea typeface="Poppins"/>
                <a:cs typeface="Poppins"/>
                <a:sym typeface="Poppins"/>
              </a:rPr>
              <a:t>Involved in state and federal </a:t>
            </a:r>
            <a:r>
              <a:rPr lang="en-US" b="1">
                <a:solidFill>
                  <a:schemeClr val="dk1"/>
                </a:solidFill>
                <a:latin typeface="Poppins"/>
                <a:ea typeface="Poppins"/>
                <a:cs typeface="Poppins"/>
                <a:sym typeface="Poppins"/>
              </a:rPr>
              <a:t>CCUS legal </a:t>
            </a:r>
            <a:r>
              <a:rPr lang="en-US">
                <a:solidFill>
                  <a:schemeClr val="dk1"/>
                </a:solidFill>
                <a:latin typeface="Poppins"/>
                <a:ea typeface="Poppins"/>
                <a:cs typeface="Poppins"/>
                <a:sym typeface="Poppins"/>
              </a:rPr>
              <a:t>infrastructure framework formulation</a:t>
            </a:r>
            <a:endParaRPr>
              <a:solidFill>
                <a:schemeClr val="dk1"/>
              </a:solidFill>
              <a:latin typeface="Poppins"/>
              <a:ea typeface="Poppins"/>
              <a:cs typeface="Poppins"/>
              <a:sym typeface="Poppins"/>
            </a:endParaRPr>
          </a:p>
          <a:p>
            <a:pPr marL="457200" marR="0" lvl="0" indent="-317500" algn="l" rtl="0">
              <a:lnSpc>
                <a:spcPct val="100000"/>
              </a:lnSpc>
              <a:spcBef>
                <a:spcPts val="1200"/>
              </a:spcBef>
              <a:spcAft>
                <a:spcPts val="0"/>
              </a:spcAft>
              <a:buClr>
                <a:schemeClr val="dk1"/>
              </a:buClr>
              <a:buSzPts val="1400"/>
              <a:buFont typeface="Poppins"/>
              <a:buChar char="●"/>
            </a:pPr>
            <a:r>
              <a:rPr lang="en-US">
                <a:solidFill>
                  <a:schemeClr val="dk1"/>
                </a:solidFill>
                <a:latin typeface="Poppins"/>
                <a:ea typeface="Poppins"/>
                <a:cs typeface="Poppins"/>
                <a:sym typeface="Poppins"/>
              </a:rPr>
              <a:t>Active participants of </a:t>
            </a:r>
            <a:r>
              <a:rPr lang="en-US" b="1">
                <a:solidFill>
                  <a:schemeClr val="dk1"/>
                </a:solidFill>
                <a:latin typeface="Poppins"/>
                <a:ea typeface="Poppins"/>
                <a:cs typeface="Poppins"/>
                <a:sym typeface="Poppins"/>
              </a:rPr>
              <a:t>national and international CCUS</a:t>
            </a:r>
            <a:r>
              <a:rPr lang="en-US">
                <a:solidFill>
                  <a:schemeClr val="dk1"/>
                </a:solidFill>
                <a:latin typeface="Poppins"/>
                <a:ea typeface="Poppins"/>
                <a:cs typeface="Poppins"/>
                <a:sym typeface="Poppins"/>
              </a:rPr>
              <a:t> related initiatives </a:t>
            </a:r>
            <a:endParaRPr>
              <a:solidFill>
                <a:schemeClr val="dk1"/>
              </a:solidFill>
              <a:latin typeface="Poppins"/>
              <a:ea typeface="Poppins"/>
              <a:cs typeface="Poppins"/>
              <a:sym typeface="Poppins"/>
            </a:endParaRPr>
          </a:p>
          <a:p>
            <a:pPr marL="457200" marR="0" lvl="0" indent="-317500" algn="l" rtl="0">
              <a:lnSpc>
                <a:spcPct val="100000"/>
              </a:lnSpc>
              <a:spcBef>
                <a:spcPts val="1200"/>
              </a:spcBef>
              <a:spcAft>
                <a:spcPts val="0"/>
              </a:spcAft>
              <a:buClr>
                <a:schemeClr val="dk1"/>
              </a:buClr>
              <a:buSzPts val="1400"/>
              <a:buFont typeface="Poppins"/>
              <a:buChar char="●"/>
            </a:pPr>
            <a:r>
              <a:rPr lang="en-US">
                <a:solidFill>
                  <a:schemeClr val="dk1"/>
                </a:solidFill>
                <a:latin typeface="Poppins"/>
                <a:ea typeface="Poppins"/>
                <a:cs typeface="Poppins"/>
                <a:sym typeface="Poppins"/>
              </a:rPr>
              <a:t>Connected to </a:t>
            </a:r>
            <a:r>
              <a:rPr lang="en-US" b="1">
                <a:solidFill>
                  <a:schemeClr val="dk1"/>
                </a:solidFill>
                <a:latin typeface="Poppins"/>
                <a:ea typeface="Poppins"/>
                <a:cs typeface="Poppins"/>
                <a:sym typeface="Poppins"/>
              </a:rPr>
              <a:t>key political, governmental, regulatory, and industrial groups</a:t>
            </a:r>
            <a:r>
              <a:rPr lang="en-US">
                <a:solidFill>
                  <a:schemeClr val="dk1"/>
                </a:solidFill>
                <a:latin typeface="Poppins"/>
                <a:ea typeface="Poppins"/>
                <a:cs typeface="Poppins"/>
                <a:sym typeface="Poppins"/>
              </a:rPr>
              <a:t>, NGOs relevant to </a:t>
            </a:r>
            <a:r>
              <a:rPr lang="en-US" b="1">
                <a:solidFill>
                  <a:schemeClr val="dk1"/>
                </a:solidFill>
                <a:latin typeface="Poppins"/>
                <a:ea typeface="Poppins"/>
                <a:cs typeface="Poppins"/>
                <a:sym typeface="Poppins"/>
              </a:rPr>
              <a:t>CCUS, Hydrogen, Critical Minerals, and other energy transition technologies</a:t>
            </a:r>
            <a:endParaRPr b="1">
              <a:solidFill>
                <a:schemeClr val="dk1"/>
              </a:solidFill>
              <a:latin typeface="Poppins"/>
              <a:ea typeface="Poppins"/>
              <a:cs typeface="Poppins"/>
              <a:sym typeface="Poppins"/>
            </a:endParaRPr>
          </a:p>
          <a:p>
            <a:pPr marL="0" marR="0" lvl="0" indent="0" algn="ctr" rtl="0">
              <a:lnSpc>
                <a:spcPct val="150000"/>
              </a:lnSpc>
              <a:spcBef>
                <a:spcPts val="0"/>
              </a:spcBef>
              <a:spcAft>
                <a:spcPts val="0"/>
              </a:spcAft>
              <a:buNone/>
            </a:pPr>
            <a:r>
              <a:rPr lang="en-US" b="1">
                <a:solidFill>
                  <a:srgbClr val="52A3D8"/>
                </a:solidFill>
                <a:latin typeface="Poppins"/>
                <a:ea typeface="Poppins"/>
                <a:cs typeface="Poppins"/>
                <a:sym typeface="Poppins"/>
              </a:rPr>
              <a:t> </a:t>
            </a:r>
            <a:endParaRPr b="1">
              <a:solidFill>
                <a:srgbClr val="52A3D8"/>
              </a:solidFill>
              <a:latin typeface="Poppins"/>
              <a:ea typeface="Poppins"/>
              <a:cs typeface="Poppins"/>
              <a:sym typeface="Poppins"/>
            </a:endParaRPr>
          </a:p>
        </p:txBody>
      </p:sp>
      <p:sp>
        <p:nvSpPr>
          <p:cNvPr id="279" name="Google Shape;279;p28"/>
          <p:cNvSpPr txBox="1"/>
          <p:nvPr/>
        </p:nvSpPr>
        <p:spPr>
          <a:xfrm>
            <a:off x="857475" y="242725"/>
            <a:ext cx="10421400" cy="9234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Font typeface="Arial"/>
              <a:buNone/>
            </a:pPr>
            <a:r>
              <a:rPr lang="en-US" sz="4000" b="1">
                <a:solidFill>
                  <a:srgbClr val="52A3D8"/>
                </a:solidFill>
                <a:latin typeface="Poppins"/>
                <a:ea typeface="Poppins"/>
                <a:cs typeface="Poppins"/>
                <a:sym typeface="Poppins"/>
              </a:rPr>
              <a:t>Competitive advantages</a:t>
            </a:r>
            <a:endParaRPr sz="4000" b="1">
              <a:solidFill>
                <a:srgbClr val="52A3D8"/>
              </a:solidFill>
              <a:latin typeface="Poppins"/>
              <a:ea typeface="Poppins"/>
              <a:cs typeface="Poppins"/>
              <a:sym typeface="Poppins"/>
            </a:endParaRPr>
          </a:p>
          <a:p>
            <a:pPr marL="0" marR="0" lvl="0" indent="0" algn="l" rtl="0">
              <a:spcBef>
                <a:spcPts val="0"/>
              </a:spcBef>
              <a:spcAft>
                <a:spcPts val="0"/>
              </a:spcAft>
              <a:buNone/>
            </a:pPr>
            <a:endParaRPr>
              <a:solidFill>
                <a:srgbClr val="52A3D8"/>
              </a:solidFill>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2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85" name="Google Shape;285;p29"/>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286" name="Google Shape;286;p29"/>
          <p:cNvPicPr preferRelativeResize="0"/>
          <p:nvPr/>
        </p:nvPicPr>
        <p:blipFill rotWithShape="1">
          <a:blip r:embed="rId5">
            <a:alphaModFix/>
          </a:blip>
          <a:srcRect/>
          <a:stretch/>
        </p:blipFill>
        <p:spPr>
          <a:xfrm>
            <a:off x="0" y="5081816"/>
            <a:ext cx="2480102" cy="1578812"/>
          </a:xfrm>
          <a:prstGeom prst="rect">
            <a:avLst/>
          </a:prstGeom>
          <a:noFill/>
          <a:ln>
            <a:noFill/>
          </a:ln>
        </p:spPr>
      </p:pic>
      <p:pic>
        <p:nvPicPr>
          <p:cNvPr id="287" name="Google Shape;287;p29"/>
          <p:cNvPicPr preferRelativeResize="0"/>
          <p:nvPr/>
        </p:nvPicPr>
        <p:blipFill rotWithShape="1">
          <a:blip r:embed="rId6">
            <a:alphaModFix/>
          </a:blip>
          <a:srcRect/>
          <a:stretch/>
        </p:blipFill>
        <p:spPr>
          <a:xfrm>
            <a:off x="667124" y="197372"/>
            <a:ext cx="3280036" cy="1640018"/>
          </a:xfrm>
          <a:prstGeom prst="rect">
            <a:avLst/>
          </a:prstGeom>
          <a:noFill/>
          <a:ln>
            <a:noFill/>
          </a:ln>
        </p:spPr>
      </p:pic>
      <p:pic>
        <p:nvPicPr>
          <p:cNvPr id="288" name="Google Shape;288;p29"/>
          <p:cNvPicPr preferRelativeResize="0"/>
          <p:nvPr/>
        </p:nvPicPr>
        <p:blipFill rotWithShape="1">
          <a:blip r:embed="rId7">
            <a:alphaModFix/>
          </a:blip>
          <a:srcRect/>
          <a:stretch/>
        </p:blipFill>
        <p:spPr>
          <a:xfrm>
            <a:off x="0" y="1837390"/>
            <a:ext cx="2520308" cy="1604408"/>
          </a:xfrm>
          <a:prstGeom prst="rect">
            <a:avLst/>
          </a:prstGeom>
          <a:noFill/>
          <a:ln>
            <a:noFill/>
          </a:ln>
        </p:spPr>
      </p:pic>
      <p:pic>
        <p:nvPicPr>
          <p:cNvPr id="289" name="Google Shape;289;p29"/>
          <p:cNvPicPr preferRelativeResize="0"/>
          <p:nvPr/>
        </p:nvPicPr>
        <p:blipFill rotWithShape="1">
          <a:blip r:embed="rId8">
            <a:alphaModFix/>
          </a:blip>
          <a:srcRect/>
          <a:stretch/>
        </p:blipFill>
        <p:spPr>
          <a:xfrm>
            <a:off x="667124" y="3441798"/>
            <a:ext cx="3280037" cy="1640018"/>
          </a:xfrm>
          <a:prstGeom prst="rect">
            <a:avLst/>
          </a:prstGeom>
          <a:noFill/>
          <a:ln>
            <a:noFill/>
          </a:ln>
        </p:spPr>
      </p:pic>
      <p:sp>
        <p:nvSpPr>
          <p:cNvPr id="290" name="Google Shape;290;p29"/>
          <p:cNvSpPr txBox="1"/>
          <p:nvPr/>
        </p:nvSpPr>
        <p:spPr>
          <a:xfrm>
            <a:off x="4785360" y="990035"/>
            <a:ext cx="6068619" cy="13542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100" b="1">
                <a:solidFill>
                  <a:srgbClr val="2CA5D6"/>
                </a:solidFill>
                <a:latin typeface="Poppins"/>
                <a:ea typeface="Poppins"/>
                <a:cs typeface="Poppins"/>
                <a:sym typeface="Poppins"/>
              </a:rPr>
              <a:t>Benefits for partners and investors </a:t>
            </a:r>
            <a:endParaRPr sz="4100" b="1">
              <a:solidFill>
                <a:srgbClr val="2CA5D6"/>
              </a:solidFill>
              <a:latin typeface="Poppins"/>
              <a:ea typeface="Poppins"/>
              <a:cs typeface="Poppins"/>
              <a:sym typeface="Poppins"/>
            </a:endParaRPr>
          </a:p>
        </p:txBody>
      </p:sp>
      <p:sp>
        <p:nvSpPr>
          <p:cNvPr id="291" name="Google Shape;291;p29"/>
          <p:cNvSpPr txBox="1"/>
          <p:nvPr/>
        </p:nvSpPr>
        <p:spPr>
          <a:xfrm>
            <a:off x="5217875" y="2587500"/>
            <a:ext cx="6823800" cy="344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Poppins"/>
                <a:ea typeface="Poppins"/>
                <a:cs typeface="Poppins"/>
                <a:sym typeface="Poppins"/>
              </a:rPr>
              <a:t>Save tens of million of dollars of capital</a:t>
            </a:r>
            <a:endParaRPr sz="1600">
              <a:solidFill>
                <a:schemeClr val="dk1"/>
              </a:solidFill>
              <a:latin typeface="Poppins"/>
              <a:ea typeface="Poppins"/>
              <a:cs typeface="Poppins"/>
              <a:sym typeface="Poppins"/>
            </a:endParaRPr>
          </a:p>
          <a:p>
            <a:pPr marL="0" marR="0" lvl="0" indent="0" algn="l" rtl="0">
              <a:spcBef>
                <a:spcPts val="0"/>
              </a:spcBef>
              <a:spcAft>
                <a:spcPts val="0"/>
              </a:spcAft>
              <a:buNone/>
            </a:pPr>
            <a:br>
              <a:rPr lang="en-US" sz="1600">
                <a:solidFill>
                  <a:schemeClr val="dk1"/>
                </a:solidFill>
                <a:latin typeface="Poppins"/>
                <a:ea typeface="Poppins"/>
                <a:cs typeface="Poppins"/>
                <a:sym typeface="Poppins"/>
              </a:rPr>
            </a:br>
            <a:r>
              <a:rPr lang="en-US" sz="1600">
                <a:solidFill>
                  <a:schemeClr val="dk1"/>
                </a:solidFill>
                <a:latin typeface="Poppins"/>
                <a:ea typeface="Poppins"/>
                <a:cs typeface="Poppins"/>
                <a:sym typeface="Poppins"/>
              </a:rPr>
              <a:t>Tax credits: 45Q &amp; LCFS</a:t>
            </a:r>
            <a:endParaRPr sz="1600">
              <a:solidFill>
                <a:schemeClr val="dk1"/>
              </a:solidFill>
              <a:latin typeface="Poppins"/>
              <a:ea typeface="Poppins"/>
              <a:cs typeface="Poppins"/>
              <a:sym typeface="Poppins"/>
            </a:endParaRPr>
          </a:p>
          <a:p>
            <a:pPr marL="0" lvl="0" indent="0" algn="just" rtl="0">
              <a:lnSpc>
                <a:spcPct val="115000"/>
              </a:lnSpc>
              <a:spcBef>
                <a:spcPts val="0"/>
              </a:spcBef>
              <a:spcAft>
                <a:spcPts val="0"/>
              </a:spcAft>
              <a:buSzPts val="1100"/>
              <a:buNone/>
            </a:pPr>
            <a:endParaRPr sz="1600">
              <a:solidFill>
                <a:schemeClr val="dk1"/>
              </a:solidFill>
              <a:latin typeface="Poppins"/>
              <a:ea typeface="Poppins"/>
              <a:cs typeface="Poppins"/>
              <a:sym typeface="Poppins"/>
            </a:endParaRPr>
          </a:p>
          <a:p>
            <a:pPr marL="0" lvl="0" indent="0" algn="just" rtl="0">
              <a:lnSpc>
                <a:spcPct val="115000"/>
              </a:lnSpc>
              <a:spcBef>
                <a:spcPts val="0"/>
              </a:spcBef>
              <a:spcAft>
                <a:spcPts val="0"/>
              </a:spcAft>
              <a:buSzPts val="1100"/>
              <a:buNone/>
            </a:pPr>
            <a:r>
              <a:rPr lang="en-US" sz="1600">
                <a:solidFill>
                  <a:schemeClr val="dk1"/>
                </a:solidFill>
                <a:latin typeface="Poppins"/>
                <a:ea typeface="Poppins"/>
                <a:cs typeface="Poppins"/>
                <a:sym typeface="Poppins"/>
              </a:rPr>
              <a:t>Growth revenue, capitalization, value of shares and assets</a:t>
            </a:r>
            <a:endParaRPr sz="1600">
              <a:solidFill>
                <a:schemeClr val="dk1"/>
              </a:solidFill>
              <a:latin typeface="Poppins"/>
              <a:ea typeface="Poppins"/>
              <a:cs typeface="Poppins"/>
              <a:sym typeface="Poppins"/>
            </a:endParaRPr>
          </a:p>
          <a:p>
            <a:pPr marL="0" lvl="0" indent="0" algn="just" rtl="0">
              <a:lnSpc>
                <a:spcPct val="115000"/>
              </a:lnSpc>
              <a:spcBef>
                <a:spcPts val="0"/>
              </a:spcBef>
              <a:spcAft>
                <a:spcPts val="0"/>
              </a:spcAft>
              <a:buSzPts val="1100"/>
              <a:buNone/>
            </a:pPr>
            <a:endParaRPr sz="1600">
              <a:solidFill>
                <a:schemeClr val="dk1"/>
              </a:solidFill>
              <a:latin typeface="Poppins"/>
              <a:ea typeface="Poppins"/>
              <a:cs typeface="Poppins"/>
              <a:sym typeface="Poppins"/>
            </a:endParaRPr>
          </a:p>
          <a:p>
            <a:pPr marL="0" lvl="0" indent="0" algn="just" rtl="0">
              <a:lnSpc>
                <a:spcPct val="115000"/>
              </a:lnSpc>
              <a:spcBef>
                <a:spcPts val="0"/>
              </a:spcBef>
              <a:spcAft>
                <a:spcPts val="0"/>
              </a:spcAft>
              <a:buSzPts val="1100"/>
              <a:buNone/>
            </a:pPr>
            <a:r>
              <a:rPr lang="en-US" sz="1600">
                <a:solidFill>
                  <a:schemeClr val="dk1"/>
                </a:solidFill>
                <a:latin typeface="Poppins"/>
                <a:ea typeface="Poppins"/>
                <a:cs typeface="Poppins"/>
                <a:sym typeface="Poppins"/>
              </a:rPr>
              <a:t>Creation sustainable reputation and new well-paid jobs</a:t>
            </a:r>
            <a:endParaRPr sz="1600">
              <a:solidFill>
                <a:schemeClr val="dk1"/>
              </a:solidFill>
              <a:latin typeface="Poppins"/>
              <a:ea typeface="Poppins"/>
              <a:cs typeface="Poppins"/>
              <a:sym typeface="Poppins"/>
            </a:endParaRPr>
          </a:p>
          <a:p>
            <a:pPr marL="0" marR="0" lvl="0" indent="0" algn="l" rtl="0">
              <a:spcBef>
                <a:spcPts val="0"/>
              </a:spcBef>
              <a:spcAft>
                <a:spcPts val="0"/>
              </a:spcAft>
              <a:buNone/>
            </a:pPr>
            <a:br>
              <a:rPr lang="en-US" sz="1600">
                <a:solidFill>
                  <a:schemeClr val="dk1"/>
                </a:solidFill>
                <a:latin typeface="Poppins"/>
                <a:ea typeface="Poppins"/>
                <a:cs typeface="Poppins"/>
                <a:sym typeface="Poppins"/>
              </a:rPr>
            </a:br>
            <a:r>
              <a:rPr lang="en-US" sz="1600">
                <a:solidFill>
                  <a:schemeClr val="dk1"/>
                </a:solidFill>
                <a:latin typeface="Poppins"/>
                <a:ea typeface="Poppins"/>
                <a:cs typeface="Poppins"/>
                <a:sym typeface="Poppins"/>
              </a:rPr>
              <a:t>Significant impact on the local community surrounding HUBs</a:t>
            </a:r>
            <a:endParaRPr sz="1600">
              <a:solidFill>
                <a:schemeClr val="dk1"/>
              </a:solidFill>
              <a:latin typeface="Poppins"/>
              <a:ea typeface="Poppins"/>
              <a:cs typeface="Poppins"/>
              <a:sym typeface="Poppins"/>
            </a:endParaRPr>
          </a:p>
          <a:p>
            <a:pPr marL="0" marR="0" lvl="0" indent="0" algn="l" rtl="0">
              <a:spcBef>
                <a:spcPts val="0"/>
              </a:spcBef>
              <a:spcAft>
                <a:spcPts val="0"/>
              </a:spcAft>
              <a:buNone/>
            </a:pPr>
            <a:endParaRPr sz="1600">
              <a:solidFill>
                <a:schemeClr val="dk1"/>
              </a:solidFill>
              <a:latin typeface="Poppins"/>
              <a:ea typeface="Poppins"/>
              <a:cs typeface="Poppins"/>
              <a:sym typeface="Poppins"/>
            </a:endParaRPr>
          </a:p>
          <a:p>
            <a:pPr marL="0" lvl="0" indent="0" algn="l" rtl="0">
              <a:spcBef>
                <a:spcPts val="0"/>
              </a:spcBef>
              <a:spcAft>
                <a:spcPts val="0"/>
              </a:spcAft>
              <a:buClr>
                <a:schemeClr val="dk1"/>
              </a:buClr>
              <a:buFont typeface="Arial"/>
              <a:buNone/>
            </a:pPr>
            <a:r>
              <a:rPr lang="en-US" sz="1600">
                <a:solidFill>
                  <a:schemeClr val="dk1"/>
                </a:solidFill>
                <a:latin typeface="Poppins"/>
                <a:ea typeface="Poppins"/>
                <a:cs typeface="Poppins"/>
                <a:sym typeface="Poppins"/>
              </a:rPr>
              <a:t>Triggering an accelerating social economic development </a:t>
            </a:r>
            <a:endParaRPr sz="1600">
              <a:solidFill>
                <a:schemeClr val="dk1"/>
              </a:solidFill>
              <a:latin typeface="Poppins"/>
              <a:ea typeface="Poppins"/>
              <a:cs typeface="Poppins"/>
              <a:sym typeface="Poppins"/>
            </a:endParaRPr>
          </a:p>
          <a:p>
            <a:pPr marL="0" marR="0" lvl="0" indent="0" algn="l" rtl="0">
              <a:spcBef>
                <a:spcPts val="0"/>
              </a:spcBef>
              <a:spcAft>
                <a:spcPts val="0"/>
              </a:spcAft>
              <a:buNone/>
            </a:pPr>
            <a:endParaRPr sz="1600">
              <a:solidFill>
                <a:schemeClr val="dk1"/>
              </a:solidFill>
              <a:latin typeface="Poppins"/>
              <a:ea typeface="Poppins"/>
              <a:cs typeface="Poppins"/>
              <a:sym typeface="Poppins"/>
            </a:endParaRPr>
          </a:p>
          <a:p>
            <a:pPr marL="0" marR="0" lvl="0" indent="0" algn="l" rtl="0">
              <a:spcBef>
                <a:spcPts val="0"/>
              </a:spcBef>
              <a:spcAft>
                <a:spcPts val="0"/>
              </a:spcAft>
              <a:buNone/>
            </a:pPr>
            <a:r>
              <a:rPr lang="en-US" sz="1600">
                <a:solidFill>
                  <a:schemeClr val="dk1"/>
                </a:solidFill>
                <a:latin typeface="Poppins"/>
                <a:ea typeface="Poppins"/>
                <a:cs typeface="Poppins"/>
                <a:sym typeface="Poppins"/>
              </a:rPr>
              <a:t>Helping the world stop global warming and climate disaster</a:t>
            </a:r>
            <a:endParaRPr sz="1600">
              <a:solidFill>
                <a:schemeClr val="dk1"/>
              </a:solidFill>
              <a:latin typeface="Poppins"/>
              <a:ea typeface="Poppins"/>
              <a:cs typeface="Poppins"/>
              <a:sym typeface="Poppins"/>
            </a:endParaRPr>
          </a:p>
        </p:txBody>
      </p:sp>
      <p:sp>
        <p:nvSpPr>
          <p:cNvPr id="292" name="Google Shape;292;p29"/>
          <p:cNvSpPr/>
          <p:nvPr/>
        </p:nvSpPr>
        <p:spPr>
          <a:xfrm>
            <a:off x="4862356" y="2644352"/>
            <a:ext cx="145200" cy="147000"/>
          </a:xfrm>
          <a:prstGeom prst="ellipse">
            <a:avLst/>
          </a:prstGeom>
          <a:solidFill>
            <a:srgbClr val="52A3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3" name="Google Shape;293;p29"/>
          <p:cNvSpPr/>
          <p:nvPr/>
        </p:nvSpPr>
        <p:spPr>
          <a:xfrm>
            <a:off x="4862356" y="3168545"/>
            <a:ext cx="145200" cy="147000"/>
          </a:xfrm>
          <a:prstGeom prst="ellipse">
            <a:avLst/>
          </a:prstGeom>
          <a:solidFill>
            <a:srgbClr val="52A3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4" name="Google Shape;294;p29"/>
          <p:cNvSpPr/>
          <p:nvPr/>
        </p:nvSpPr>
        <p:spPr>
          <a:xfrm>
            <a:off x="4862331" y="3692746"/>
            <a:ext cx="145200" cy="147000"/>
          </a:xfrm>
          <a:prstGeom prst="ellipse">
            <a:avLst/>
          </a:prstGeom>
          <a:solidFill>
            <a:srgbClr val="52A3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5" name="Google Shape;295;p29"/>
          <p:cNvSpPr/>
          <p:nvPr/>
        </p:nvSpPr>
        <p:spPr>
          <a:xfrm>
            <a:off x="4862356" y="4234798"/>
            <a:ext cx="145200" cy="147000"/>
          </a:xfrm>
          <a:prstGeom prst="ellipse">
            <a:avLst/>
          </a:prstGeom>
          <a:solidFill>
            <a:srgbClr val="52A3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6" name="Google Shape;296;p29"/>
          <p:cNvSpPr/>
          <p:nvPr/>
        </p:nvSpPr>
        <p:spPr>
          <a:xfrm>
            <a:off x="4862356" y="5742319"/>
            <a:ext cx="145200" cy="147000"/>
          </a:xfrm>
          <a:prstGeom prst="ellipse">
            <a:avLst/>
          </a:prstGeom>
          <a:solidFill>
            <a:srgbClr val="52A3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7" name="Google Shape;297;p29"/>
          <p:cNvSpPr/>
          <p:nvPr/>
        </p:nvSpPr>
        <p:spPr>
          <a:xfrm>
            <a:off x="4862331" y="4776835"/>
            <a:ext cx="145200" cy="147000"/>
          </a:xfrm>
          <a:prstGeom prst="ellipse">
            <a:avLst/>
          </a:prstGeom>
          <a:solidFill>
            <a:srgbClr val="52A3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8" name="Google Shape;298;p29"/>
          <p:cNvSpPr/>
          <p:nvPr/>
        </p:nvSpPr>
        <p:spPr>
          <a:xfrm>
            <a:off x="4862356" y="5259585"/>
            <a:ext cx="145200" cy="147000"/>
          </a:xfrm>
          <a:prstGeom prst="ellipse">
            <a:avLst/>
          </a:prstGeom>
          <a:solidFill>
            <a:srgbClr val="52A3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30"/>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304" name="Google Shape;304;p30"/>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305" name="Google Shape;305;p30"/>
          <p:cNvPicPr preferRelativeResize="0"/>
          <p:nvPr/>
        </p:nvPicPr>
        <p:blipFill rotWithShape="1">
          <a:blip r:embed="rId5">
            <a:alphaModFix/>
          </a:blip>
          <a:srcRect/>
          <a:stretch/>
        </p:blipFill>
        <p:spPr>
          <a:xfrm>
            <a:off x="0" y="5081816"/>
            <a:ext cx="2480102" cy="1578812"/>
          </a:xfrm>
          <a:prstGeom prst="rect">
            <a:avLst/>
          </a:prstGeom>
          <a:noFill/>
          <a:ln>
            <a:noFill/>
          </a:ln>
        </p:spPr>
      </p:pic>
      <p:pic>
        <p:nvPicPr>
          <p:cNvPr id="306" name="Google Shape;306;p30"/>
          <p:cNvPicPr preferRelativeResize="0"/>
          <p:nvPr/>
        </p:nvPicPr>
        <p:blipFill rotWithShape="1">
          <a:blip r:embed="rId6">
            <a:alphaModFix/>
          </a:blip>
          <a:srcRect/>
          <a:stretch/>
        </p:blipFill>
        <p:spPr>
          <a:xfrm>
            <a:off x="667124" y="197372"/>
            <a:ext cx="3280037" cy="1640018"/>
          </a:xfrm>
          <a:prstGeom prst="rect">
            <a:avLst/>
          </a:prstGeom>
          <a:noFill/>
          <a:ln>
            <a:noFill/>
          </a:ln>
        </p:spPr>
      </p:pic>
      <p:pic>
        <p:nvPicPr>
          <p:cNvPr id="307" name="Google Shape;307;p30"/>
          <p:cNvPicPr preferRelativeResize="0"/>
          <p:nvPr/>
        </p:nvPicPr>
        <p:blipFill rotWithShape="1">
          <a:blip r:embed="rId7">
            <a:alphaModFix/>
          </a:blip>
          <a:srcRect/>
          <a:stretch/>
        </p:blipFill>
        <p:spPr>
          <a:xfrm>
            <a:off x="0" y="1837390"/>
            <a:ext cx="2520308" cy="1604408"/>
          </a:xfrm>
          <a:prstGeom prst="rect">
            <a:avLst/>
          </a:prstGeom>
          <a:noFill/>
          <a:ln>
            <a:noFill/>
          </a:ln>
        </p:spPr>
      </p:pic>
      <p:pic>
        <p:nvPicPr>
          <p:cNvPr id="308" name="Google Shape;308;p30"/>
          <p:cNvPicPr preferRelativeResize="0"/>
          <p:nvPr/>
        </p:nvPicPr>
        <p:blipFill rotWithShape="1">
          <a:blip r:embed="rId8">
            <a:alphaModFix/>
          </a:blip>
          <a:srcRect/>
          <a:stretch/>
        </p:blipFill>
        <p:spPr>
          <a:xfrm>
            <a:off x="667124" y="3441798"/>
            <a:ext cx="3280037" cy="1640018"/>
          </a:xfrm>
          <a:prstGeom prst="rect">
            <a:avLst/>
          </a:prstGeom>
          <a:noFill/>
          <a:ln>
            <a:noFill/>
          </a:ln>
        </p:spPr>
      </p:pic>
      <p:sp>
        <p:nvSpPr>
          <p:cNvPr id="309" name="Google Shape;309;p30"/>
          <p:cNvSpPr txBox="1"/>
          <p:nvPr/>
        </p:nvSpPr>
        <p:spPr>
          <a:xfrm>
            <a:off x="4785360" y="990035"/>
            <a:ext cx="6068700" cy="723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100" b="1">
                <a:solidFill>
                  <a:srgbClr val="2CA5D6"/>
                </a:solidFill>
                <a:latin typeface="Poppins"/>
                <a:ea typeface="Poppins"/>
                <a:cs typeface="Poppins"/>
                <a:sym typeface="Poppins"/>
              </a:rPr>
              <a:t>Technology Portfolio </a:t>
            </a:r>
            <a:endParaRPr sz="4100" b="1">
              <a:solidFill>
                <a:srgbClr val="2CA5D6"/>
              </a:solidFill>
              <a:latin typeface="Poppins"/>
              <a:ea typeface="Poppins"/>
              <a:cs typeface="Poppins"/>
              <a:sym typeface="Poppins"/>
            </a:endParaRPr>
          </a:p>
        </p:txBody>
      </p:sp>
      <p:sp>
        <p:nvSpPr>
          <p:cNvPr id="310" name="Google Shape;310;p30"/>
          <p:cNvSpPr txBox="1"/>
          <p:nvPr/>
        </p:nvSpPr>
        <p:spPr>
          <a:xfrm>
            <a:off x="4785350" y="2211100"/>
            <a:ext cx="6823800" cy="3701700"/>
          </a:xfrm>
          <a:prstGeom prst="rect">
            <a:avLst/>
          </a:prstGeom>
          <a:noFill/>
          <a:ln>
            <a:noFill/>
          </a:ln>
        </p:spPr>
        <p:txBody>
          <a:bodyPr spcFirstLastPara="1" wrap="square" lIns="91425" tIns="45700" rIns="91425" bIns="45700" anchor="t" anchorCtr="0">
            <a:spAutoFit/>
          </a:bodyPr>
          <a:lstStyle/>
          <a:p>
            <a:pPr marL="457200" marR="0" lvl="0" indent="-317500" algn="l" rtl="0">
              <a:spcBef>
                <a:spcPts val="0"/>
              </a:spcBef>
              <a:spcAft>
                <a:spcPts val="0"/>
              </a:spcAft>
              <a:buClr>
                <a:schemeClr val="dk1"/>
              </a:buClr>
              <a:buSzPts val="1400"/>
              <a:buFont typeface="Poppins"/>
              <a:buChar char="●"/>
            </a:pPr>
            <a:r>
              <a:rPr lang="en-US">
                <a:solidFill>
                  <a:schemeClr val="dk1"/>
                </a:solidFill>
                <a:latin typeface="Poppins"/>
                <a:ea typeface="Poppins"/>
                <a:cs typeface="Poppins"/>
                <a:sym typeface="Poppins"/>
              </a:rPr>
              <a:t>Cementless concrete</a:t>
            </a:r>
            <a:endParaRPr>
              <a:solidFill>
                <a:schemeClr val="dk1"/>
              </a:solidFill>
              <a:latin typeface="Poppins"/>
              <a:ea typeface="Poppins"/>
              <a:cs typeface="Poppins"/>
              <a:sym typeface="Poppins"/>
            </a:endParaRPr>
          </a:p>
          <a:p>
            <a:pPr marL="457200" marR="0" lvl="0" indent="-317500" algn="l" rtl="0">
              <a:spcBef>
                <a:spcPts val="0"/>
              </a:spcBef>
              <a:spcAft>
                <a:spcPts val="0"/>
              </a:spcAft>
              <a:buClr>
                <a:schemeClr val="dk1"/>
              </a:buClr>
              <a:buSzPts val="1400"/>
              <a:buFont typeface="Poppins"/>
              <a:buChar char="●"/>
            </a:pPr>
            <a:r>
              <a:rPr lang="en-US">
                <a:solidFill>
                  <a:schemeClr val="dk1"/>
                </a:solidFill>
                <a:latin typeface="Poppins"/>
                <a:ea typeface="Poppins"/>
                <a:cs typeface="Poppins"/>
                <a:sym typeface="Poppins"/>
              </a:rPr>
              <a:t>CO</a:t>
            </a:r>
            <a:r>
              <a:rPr lang="en-US" sz="900">
                <a:solidFill>
                  <a:schemeClr val="dk1"/>
                </a:solidFill>
                <a:latin typeface="Poppins"/>
                <a:ea typeface="Poppins"/>
                <a:cs typeface="Poppins"/>
                <a:sym typeface="Poppins"/>
              </a:rPr>
              <a:t>2</a:t>
            </a:r>
            <a:r>
              <a:rPr lang="en-US">
                <a:solidFill>
                  <a:schemeClr val="dk1"/>
                </a:solidFill>
                <a:latin typeface="Poppins"/>
                <a:ea typeface="Poppins"/>
                <a:cs typeface="Poppins"/>
                <a:sym typeface="Poppins"/>
              </a:rPr>
              <a:t> capture and storage</a:t>
            </a:r>
            <a:endParaRPr>
              <a:solidFill>
                <a:schemeClr val="dk1"/>
              </a:solidFill>
              <a:latin typeface="Poppins"/>
              <a:ea typeface="Poppins"/>
              <a:cs typeface="Poppins"/>
              <a:sym typeface="Poppins"/>
            </a:endParaRPr>
          </a:p>
          <a:p>
            <a:pPr marL="457200" lvl="0" indent="-317500" algn="just" rtl="0">
              <a:lnSpc>
                <a:spcPct val="115000"/>
              </a:lnSpc>
              <a:spcBef>
                <a:spcPts val="0"/>
              </a:spcBef>
              <a:spcAft>
                <a:spcPts val="0"/>
              </a:spcAft>
              <a:buClr>
                <a:schemeClr val="dk1"/>
              </a:buClr>
              <a:buSzPts val="1400"/>
              <a:buFont typeface="Poppins"/>
              <a:buChar char="●"/>
            </a:pPr>
            <a:r>
              <a:rPr lang="en-US">
                <a:solidFill>
                  <a:schemeClr val="dk1"/>
                </a:solidFill>
                <a:latin typeface="Poppins"/>
                <a:ea typeface="Poppins"/>
                <a:cs typeface="Poppins"/>
                <a:sym typeface="Poppins"/>
              </a:rPr>
              <a:t>Low-cost hydrogen and fuel cell</a:t>
            </a:r>
            <a:endParaRPr>
              <a:solidFill>
                <a:schemeClr val="dk1"/>
              </a:solidFill>
              <a:latin typeface="Poppins"/>
              <a:ea typeface="Poppins"/>
              <a:cs typeface="Poppins"/>
              <a:sym typeface="Poppins"/>
            </a:endParaRPr>
          </a:p>
          <a:p>
            <a:pPr marL="457200" lvl="0" indent="-317500" algn="just" rtl="0">
              <a:lnSpc>
                <a:spcPct val="115000"/>
              </a:lnSpc>
              <a:spcBef>
                <a:spcPts val="0"/>
              </a:spcBef>
              <a:spcAft>
                <a:spcPts val="0"/>
              </a:spcAft>
              <a:buClr>
                <a:schemeClr val="dk1"/>
              </a:buClr>
              <a:buSzPts val="1400"/>
              <a:buFont typeface="Poppins"/>
              <a:buChar char="●"/>
            </a:pPr>
            <a:r>
              <a:rPr lang="en-US">
                <a:solidFill>
                  <a:schemeClr val="dk1"/>
                </a:solidFill>
                <a:latin typeface="Poppins"/>
                <a:ea typeface="Poppins"/>
                <a:cs typeface="Poppins"/>
                <a:sym typeface="Poppins"/>
              </a:rPr>
              <a:t>Water desalination (technical and drinking)</a:t>
            </a:r>
            <a:endParaRPr>
              <a:solidFill>
                <a:schemeClr val="dk1"/>
              </a:solidFill>
              <a:latin typeface="Poppins"/>
              <a:ea typeface="Poppins"/>
              <a:cs typeface="Poppins"/>
              <a:sym typeface="Poppins"/>
            </a:endParaRPr>
          </a:p>
          <a:p>
            <a:pPr marL="457200" lvl="0" indent="-317500" algn="just" rtl="0">
              <a:lnSpc>
                <a:spcPct val="115000"/>
              </a:lnSpc>
              <a:spcBef>
                <a:spcPts val="0"/>
              </a:spcBef>
              <a:spcAft>
                <a:spcPts val="0"/>
              </a:spcAft>
              <a:buClr>
                <a:schemeClr val="dk1"/>
              </a:buClr>
              <a:buSzPts val="1400"/>
              <a:buFont typeface="Poppins"/>
              <a:buChar char="●"/>
            </a:pPr>
            <a:r>
              <a:rPr lang="en-US">
                <a:solidFill>
                  <a:schemeClr val="dk1"/>
                </a:solidFill>
                <a:latin typeface="Poppins"/>
                <a:ea typeface="Poppins"/>
                <a:cs typeface="Poppins"/>
                <a:sym typeface="Poppins"/>
              </a:rPr>
              <a:t>GHG/methane field leak detection and permanent O&amp;G wells abandonment and storage of gases (CO</a:t>
            </a:r>
            <a:r>
              <a:rPr lang="en-US" sz="900">
                <a:solidFill>
                  <a:schemeClr val="dk1"/>
                </a:solidFill>
                <a:latin typeface="Poppins"/>
                <a:ea typeface="Poppins"/>
                <a:cs typeface="Poppins"/>
                <a:sym typeface="Poppins"/>
              </a:rPr>
              <a:t>2</a:t>
            </a:r>
            <a:r>
              <a:rPr lang="en-US">
                <a:solidFill>
                  <a:schemeClr val="dk1"/>
                </a:solidFill>
                <a:latin typeface="Poppins"/>
                <a:ea typeface="Poppins"/>
                <a:cs typeface="Poppins"/>
                <a:sym typeface="Poppins"/>
              </a:rPr>
              <a:t>, CH</a:t>
            </a:r>
            <a:r>
              <a:rPr lang="en-US" sz="900">
                <a:solidFill>
                  <a:schemeClr val="dk1"/>
                </a:solidFill>
                <a:latin typeface="Poppins"/>
                <a:ea typeface="Poppins"/>
                <a:cs typeface="Poppins"/>
                <a:sym typeface="Poppins"/>
              </a:rPr>
              <a:t>4</a:t>
            </a:r>
            <a:r>
              <a:rPr lang="en-US">
                <a:solidFill>
                  <a:schemeClr val="dk1"/>
                </a:solidFill>
                <a:latin typeface="Poppins"/>
                <a:ea typeface="Poppins"/>
                <a:cs typeface="Poppins"/>
                <a:sym typeface="Poppins"/>
              </a:rPr>
              <a:t>) in geoformations backed Artificial Intelligence (AI)</a:t>
            </a:r>
            <a:endParaRPr>
              <a:solidFill>
                <a:schemeClr val="dk1"/>
              </a:solidFill>
              <a:latin typeface="Poppins"/>
              <a:ea typeface="Poppins"/>
              <a:cs typeface="Poppins"/>
              <a:sym typeface="Poppins"/>
            </a:endParaRPr>
          </a:p>
          <a:p>
            <a:pPr marL="457200" marR="0" lvl="0" indent="-317500" algn="l" rtl="0">
              <a:spcBef>
                <a:spcPts val="0"/>
              </a:spcBef>
              <a:spcAft>
                <a:spcPts val="0"/>
              </a:spcAft>
              <a:buClr>
                <a:schemeClr val="dk1"/>
              </a:buClr>
              <a:buSzPts val="1400"/>
              <a:buFont typeface="Poppins"/>
              <a:buChar char="●"/>
            </a:pPr>
            <a:r>
              <a:rPr lang="en-US">
                <a:solidFill>
                  <a:schemeClr val="dk1"/>
                </a:solidFill>
                <a:latin typeface="Poppins"/>
                <a:ea typeface="Poppins"/>
                <a:cs typeface="Poppins"/>
                <a:sym typeface="Poppins"/>
              </a:rPr>
              <a:t>GHGless Bitcoin crypto mining  backed AI</a:t>
            </a:r>
            <a:endParaRPr>
              <a:solidFill>
                <a:schemeClr val="dk1"/>
              </a:solidFill>
              <a:latin typeface="Poppins"/>
              <a:ea typeface="Poppins"/>
              <a:cs typeface="Poppins"/>
              <a:sym typeface="Poppins"/>
            </a:endParaRPr>
          </a:p>
          <a:p>
            <a:pPr marL="457200" lvl="0" indent="-317500" algn="l" rtl="0">
              <a:spcBef>
                <a:spcPts val="0"/>
              </a:spcBef>
              <a:spcAft>
                <a:spcPts val="0"/>
              </a:spcAft>
              <a:buClr>
                <a:schemeClr val="dk1"/>
              </a:buClr>
              <a:buSzPts val="1400"/>
              <a:buFont typeface="Poppins"/>
              <a:buChar char="●"/>
            </a:pPr>
            <a:r>
              <a:rPr lang="en-US">
                <a:solidFill>
                  <a:schemeClr val="dk1"/>
                </a:solidFill>
                <a:latin typeface="Poppins"/>
                <a:ea typeface="Poppins"/>
                <a:cs typeface="Poppins"/>
                <a:sym typeface="Poppins"/>
              </a:rPr>
              <a:t>Energy microgrids backed AI</a:t>
            </a:r>
            <a:endParaRPr>
              <a:solidFill>
                <a:schemeClr val="dk1"/>
              </a:solidFill>
              <a:latin typeface="Poppins"/>
              <a:ea typeface="Poppins"/>
              <a:cs typeface="Poppins"/>
              <a:sym typeface="Poppins"/>
            </a:endParaRPr>
          </a:p>
          <a:p>
            <a:pPr marL="457200" marR="0" lvl="0" indent="-317500" algn="l" rtl="0">
              <a:spcBef>
                <a:spcPts val="0"/>
              </a:spcBef>
              <a:spcAft>
                <a:spcPts val="0"/>
              </a:spcAft>
              <a:buClr>
                <a:schemeClr val="dk1"/>
              </a:buClr>
              <a:buSzPts val="1400"/>
              <a:buFont typeface="Poppins"/>
              <a:buChar char="●"/>
            </a:pPr>
            <a:r>
              <a:rPr lang="en-US">
                <a:solidFill>
                  <a:schemeClr val="dk1"/>
                </a:solidFill>
                <a:latin typeface="Poppins"/>
                <a:ea typeface="Poppins"/>
                <a:cs typeface="Poppins"/>
                <a:sym typeface="Poppins"/>
              </a:rPr>
              <a:t>Gas-tight </a:t>
            </a:r>
            <a:r>
              <a:rPr lang="en-US" i="1">
                <a:solidFill>
                  <a:schemeClr val="dk1"/>
                </a:solidFill>
                <a:latin typeface="Poppins"/>
                <a:ea typeface="Poppins"/>
                <a:cs typeface="Poppins"/>
                <a:sym typeface="Poppins"/>
              </a:rPr>
              <a:t>in</a:t>
            </a:r>
            <a:r>
              <a:rPr lang="en-US">
                <a:solidFill>
                  <a:schemeClr val="dk1"/>
                </a:solidFill>
                <a:latin typeface="Poppins"/>
                <a:ea typeface="Poppins"/>
                <a:cs typeface="Poppins"/>
                <a:sym typeface="Poppins"/>
              </a:rPr>
              <a:t> </a:t>
            </a:r>
            <a:r>
              <a:rPr lang="en-US" i="1">
                <a:solidFill>
                  <a:schemeClr val="dk1"/>
                </a:solidFill>
                <a:latin typeface="Poppins"/>
                <a:ea typeface="Poppins"/>
                <a:cs typeface="Poppins"/>
                <a:sym typeface="Poppins"/>
              </a:rPr>
              <a:t>situ</a:t>
            </a:r>
            <a:r>
              <a:rPr lang="en-US">
                <a:solidFill>
                  <a:schemeClr val="dk1"/>
                </a:solidFill>
                <a:latin typeface="Poppins"/>
                <a:ea typeface="Poppins"/>
                <a:cs typeface="Poppins"/>
                <a:sym typeface="Poppins"/>
              </a:rPr>
              <a:t> pH resistant mineral seal enabling permanent subsurface isolation of methane, CO</a:t>
            </a:r>
            <a:r>
              <a:rPr lang="en-US" sz="900">
                <a:solidFill>
                  <a:schemeClr val="dk1"/>
                </a:solidFill>
                <a:latin typeface="Poppins"/>
                <a:ea typeface="Poppins"/>
                <a:cs typeface="Poppins"/>
                <a:sym typeface="Poppins"/>
              </a:rPr>
              <a:t>2</a:t>
            </a:r>
            <a:r>
              <a:rPr lang="en-US">
                <a:solidFill>
                  <a:schemeClr val="dk1"/>
                </a:solidFill>
                <a:latin typeface="Poppins"/>
                <a:ea typeface="Poppins"/>
                <a:cs typeface="Poppins"/>
                <a:sym typeface="Poppins"/>
              </a:rPr>
              <a:t>, and H</a:t>
            </a:r>
            <a:r>
              <a:rPr lang="en-US" sz="900">
                <a:solidFill>
                  <a:schemeClr val="dk1"/>
                </a:solidFill>
                <a:latin typeface="Poppins"/>
                <a:ea typeface="Poppins"/>
                <a:cs typeface="Poppins"/>
                <a:sym typeface="Poppins"/>
              </a:rPr>
              <a:t>2</a:t>
            </a:r>
            <a:r>
              <a:rPr lang="en-US">
                <a:solidFill>
                  <a:schemeClr val="dk1"/>
                </a:solidFill>
                <a:latin typeface="Poppins"/>
                <a:ea typeface="Poppins"/>
                <a:cs typeface="Poppins"/>
                <a:sym typeface="Poppins"/>
              </a:rPr>
              <a:t>S</a:t>
            </a:r>
            <a:endParaRPr>
              <a:solidFill>
                <a:schemeClr val="dk1"/>
              </a:solidFill>
              <a:latin typeface="Poppins"/>
              <a:ea typeface="Poppins"/>
              <a:cs typeface="Poppins"/>
              <a:sym typeface="Poppins"/>
            </a:endParaRPr>
          </a:p>
          <a:p>
            <a:pPr marL="457200" marR="0" lvl="0" indent="-317500" algn="l" rtl="0">
              <a:spcBef>
                <a:spcPts val="0"/>
              </a:spcBef>
              <a:spcAft>
                <a:spcPts val="0"/>
              </a:spcAft>
              <a:buClr>
                <a:schemeClr val="dk1"/>
              </a:buClr>
              <a:buSzPts val="1400"/>
              <a:buFont typeface="Poppins"/>
              <a:buChar char="●"/>
            </a:pPr>
            <a:r>
              <a:rPr lang="en-US">
                <a:solidFill>
                  <a:schemeClr val="dk1"/>
                </a:solidFill>
                <a:latin typeface="Poppins"/>
                <a:ea typeface="Poppins"/>
                <a:cs typeface="Poppins"/>
                <a:sym typeface="Poppins"/>
              </a:rPr>
              <a:t>Nano-engineered chemicals for liquefaction of solidified oil-based sludges into liquid crude and bitumen</a:t>
            </a:r>
            <a:endParaRPr>
              <a:solidFill>
                <a:schemeClr val="dk1"/>
              </a:solidFill>
              <a:latin typeface="Poppins"/>
              <a:ea typeface="Poppins"/>
              <a:cs typeface="Poppins"/>
              <a:sym typeface="Poppins"/>
            </a:endParaRPr>
          </a:p>
          <a:p>
            <a:pPr marL="457200" marR="0" lvl="0" indent="-317500" algn="l" rtl="0">
              <a:spcBef>
                <a:spcPts val="0"/>
              </a:spcBef>
              <a:spcAft>
                <a:spcPts val="0"/>
              </a:spcAft>
              <a:buClr>
                <a:schemeClr val="dk1"/>
              </a:buClr>
              <a:buSzPts val="1400"/>
              <a:buFont typeface="Poppins"/>
              <a:buChar char="●"/>
            </a:pPr>
            <a:r>
              <a:rPr lang="en-US">
                <a:solidFill>
                  <a:schemeClr val="dk1"/>
                </a:solidFill>
                <a:latin typeface="Poppins"/>
                <a:ea typeface="Poppins"/>
                <a:cs typeface="Poppins"/>
                <a:sym typeface="Poppins"/>
              </a:rPr>
              <a:t>Retrofitting oil sludge and used tires into diesel and carbon black</a:t>
            </a:r>
            <a:endParaRPr>
              <a:solidFill>
                <a:schemeClr val="dk1"/>
              </a:solidFill>
              <a:latin typeface="Poppins"/>
              <a:ea typeface="Poppins"/>
              <a:cs typeface="Poppins"/>
              <a:sym typeface="Poppins"/>
            </a:endParaRPr>
          </a:p>
          <a:p>
            <a:pPr marL="457200" marR="0" lvl="0" indent="-317500" algn="l" rtl="0">
              <a:spcBef>
                <a:spcPts val="0"/>
              </a:spcBef>
              <a:spcAft>
                <a:spcPts val="0"/>
              </a:spcAft>
              <a:buClr>
                <a:schemeClr val="dk1"/>
              </a:buClr>
              <a:buSzPts val="1400"/>
              <a:buFont typeface="Poppins"/>
              <a:buChar char="●"/>
            </a:pPr>
            <a:r>
              <a:rPr lang="en-US">
                <a:solidFill>
                  <a:schemeClr val="dk1"/>
                </a:solidFill>
                <a:latin typeface="Poppins"/>
                <a:ea typeface="Poppins"/>
                <a:cs typeface="Poppins"/>
                <a:sym typeface="Poppins"/>
              </a:rPr>
              <a:t>Microbial consumption of crude oil, grease, sewage, and animal waste</a:t>
            </a:r>
            <a:endParaRPr>
              <a:solidFill>
                <a:schemeClr val="dk1"/>
              </a:solidFill>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5"/>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99" name="Google Shape;99;p15"/>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100" name="Google Shape;100;p15"/>
          <p:cNvPicPr preferRelativeResize="0"/>
          <p:nvPr/>
        </p:nvPicPr>
        <p:blipFill rotWithShape="1">
          <a:blip r:embed="rId5">
            <a:alphaModFix/>
          </a:blip>
          <a:srcRect/>
          <a:stretch/>
        </p:blipFill>
        <p:spPr>
          <a:xfrm>
            <a:off x="7404575" y="1263700"/>
            <a:ext cx="3227824" cy="2961925"/>
          </a:xfrm>
          <a:prstGeom prst="rect">
            <a:avLst/>
          </a:prstGeom>
          <a:noFill/>
          <a:ln>
            <a:noFill/>
          </a:ln>
        </p:spPr>
      </p:pic>
      <p:pic>
        <p:nvPicPr>
          <p:cNvPr id="101" name="Google Shape;101;p15"/>
          <p:cNvPicPr preferRelativeResize="0"/>
          <p:nvPr/>
        </p:nvPicPr>
        <p:blipFill rotWithShape="1">
          <a:blip r:embed="rId6">
            <a:alphaModFix/>
          </a:blip>
          <a:srcRect/>
          <a:stretch/>
        </p:blipFill>
        <p:spPr>
          <a:xfrm>
            <a:off x="4482350" y="1260225"/>
            <a:ext cx="3227301" cy="2961925"/>
          </a:xfrm>
          <a:prstGeom prst="rect">
            <a:avLst/>
          </a:prstGeom>
          <a:noFill/>
          <a:ln>
            <a:noFill/>
          </a:ln>
        </p:spPr>
      </p:pic>
      <p:pic>
        <p:nvPicPr>
          <p:cNvPr id="102" name="Google Shape;102;p15"/>
          <p:cNvPicPr preferRelativeResize="0"/>
          <p:nvPr/>
        </p:nvPicPr>
        <p:blipFill rotWithShape="1">
          <a:blip r:embed="rId7">
            <a:alphaModFix/>
          </a:blip>
          <a:srcRect/>
          <a:stretch/>
        </p:blipFill>
        <p:spPr>
          <a:xfrm>
            <a:off x="1562875" y="1261875"/>
            <a:ext cx="3224551" cy="2961913"/>
          </a:xfrm>
          <a:prstGeom prst="rect">
            <a:avLst/>
          </a:prstGeom>
          <a:noFill/>
          <a:ln>
            <a:noFill/>
          </a:ln>
        </p:spPr>
      </p:pic>
      <p:sp>
        <p:nvSpPr>
          <p:cNvPr id="103" name="Google Shape;103;p15"/>
          <p:cNvSpPr txBox="1"/>
          <p:nvPr/>
        </p:nvSpPr>
        <p:spPr>
          <a:xfrm>
            <a:off x="1927950" y="4222150"/>
            <a:ext cx="8469300" cy="20625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600" b="1">
                <a:solidFill>
                  <a:srgbClr val="202124"/>
                </a:solidFill>
                <a:highlight>
                  <a:srgbClr val="FFFFFF"/>
                </a:highlight>
                <a:latin typeface="Poppins"/>
                <a:ea typeface="Poppins"/>
                <a:cs typeface="Poppins"/>
                <a:sym typeface="Poppins"/>
              </a:rPr>
              <a:t>Humans and wild animals</a:t>
            </a:r>
            <a:r>
              <a:rPr lang="en-US" sz="1600">
                <a:solidFill>
                  <a:srgbClr val="202124"/>
                </a:solidFill>
                <a:highlight>
                  <a:srgbClr val="FFFFFF"/>
                </a:highlight>
                <a:latin typeface="Poppins"/>
                <a:ea typeface="Poppins"/>
                <a:cs typeface="Poppins"/>
                <a:sym typeface="Poppins"/>
              </a:rPr>
              <a:t> face new challenges for survival because of climate change. More frequent and </a:t>
            </a:r>
            <a:r>
              <a:rPr lang="en-US" sz="1600" b="1">
                <a:solidFill>
                  <a:srgbClr val="202124"/>
                </a:solidFill>
                <a:highlight>
                  <a:srgbClr val="FFFFFF"/>
                </a:highlight>
                <a:latin typeface="Poppins"/>
                <a:ea typeface="Poppins"/>
                <a:cs typeface="Poppins"/>
                <a:sym typeface="Poppins"/>
              </a:rPr>
              <a:t>intense drought, storms, heat waves, rising sea levels, melting glaciers</a:t>
            </a:r>
            <a:r>
              <a:rPr lang="en-US" sz="1600">
                <a:solidFill>
                  <a:srgbClr val="202124"/>
                </a:solidFill>
                <a:highlight>
                  <a:srgbClr val="FFFFFF"/>
                </a:highlight>
                <a:latin typeface="Poppins"/>
                <a:ea typeface="Poppins"/>
                <a:cs typeface="Poppins"/>
                <a:sym typeface="Poppins"/>
              </a:rPr>
              <a:t> and </a:t>
            </a:r>
            <a:r>
              <a:rPr lang="en-US" sz="1600" b="1">
                <a:solidFill>
                  <a:srgbClr val="202124"/>
                </a:solidFill>
                <a:highlight>
                  <a:srgbClr val="FFFFFF"/>
                </a:highlight>
                <a:latin typeface="Poppins"/>
                <a:ea typeface="Poppins"/>
                <a:cs typeface="Poppins"/>
                <a:sym typeface="Poppins"/>
              </a:rPr>
              <a:t>warming oceans</a:t>
            </a:r>
            <a:r>
              <a:rPr lang="en-US" sz="1600">
                <a:solidFill>
                  <a:srgbClr val="202124"/>
                </a:solidFill>
                <a:highlight>
                  <a:srgbClr val="FFFFFF"/>
                </a:highlight>
                <a:latin typeface="Poppins"/>
                <a:ea typeface="Poppins"/>
                <a:cs typeface="Poppins"/>
                <a:sym typeface="Poppins"/>
              </a:rPr>
              <a:t> can </a:t>
            </a:r>
            <a:r>
              <a:rPr lang="en-US" sz="1600" b="1">
                <a:solidFill>
                  <a:srgbClr val="202124"/>
                </a:solidFill>
                <a:highlight>
                  <a:srgbClr val="FFFFFF"/>
                </a:highlight>
                <a:latin typeface="Poppins"/>
                <a:ea typeface="Poppins"/>
                <a:cs typeface="Poppins"/>
                <a:sym typeface="Poppins"/>
              </a:rPr>
              <a:t>directly harm animals,</a:t>
            </a:r>
            <a:r>
              <a:rPr lang="en-US" sz="1600">
                <a:solidFill>
                  <a:srgbClr val="202124"/>
                </a:solidFill>
                <a:highlight>
                  <a:srgbClr val="FFFFFF"/>
                </a:highlight>
                <a:latin typeface="Poppins"/>
                <a:ea typeface="Poppins"/>
                <a:cs typeface="Poppins"/>
                <a:sym typeface="Poppins"/>
              </a:rPr>
              <a:t> </a:t>
            </a:r>
            <a:r>
              <a:rPr lang="en-US" sz="1600" b="1">
                <a:solidFill>
                  <a:srgbClr val="202124"/>
                </a:solidFill>
                <a:highlight>
                  <a:srgbClr val="FFFFFF"/>
                </a:highlight>
                <a:latin typeface="Poppins"/>
                <a:ea typeface="Poppins"/>
                <a:cs typeface="Poppins"/>
                <a:sym typeface="Poppins"/>
              </a:rPr>
              <a:t>destroy the places they live</a:t>
            </a:r>
            <a:r>
              <a:rPr lang="en-US" sz="1600">
                <a:solidFill>
                  <a:srgbClr val="202124"/>
                </a:solidFill>
                <a:highlight>
                  <a:srgbClr val="FFFFFF"/>
                </a:highlight>
                <a:latin typeface="Poppins"/>
                <a:ea typeface="Poppins"/>
                <a:cs typeface="Poppins"/>
                <a:sym typeface="Poppins"/>
              </a:rPr>
              <a:t>, and </a:t>
            </a:r>
            <a:r>
              <a:rPr lang="en-US" sz="1600" b="1">
                <a:solidFill>
                  <a:srgbClr val="202124"/>
                </a:solidFill>
                <a:highlight>
                  <a:srgbClr val="FFFFFF"/>
                </a:highlight>
                <a:latin typeface="Poppins"/>
                <a:ea typeface="Poppins"/>
                <a:cs typeface="Poppins"/>
                <a:sym typeface="Poppins"/>
              </a:rPr>
              <a:t>wreak havoc on people's livelihoods and communities.</a:t>
            </a:r>
            <a:endParaRPr sz="1600" b="1">
              <a:solidFill>
                <a:srgbClr val="202124"/>
              </a:solidFill>
              <a:highlight>
                <a:srgbClr val="FFFFFF"/>
              </a:highlight>
              <a:latin typeface="Poppins"/>
              <a:ea typeface="Poppins"/>
              <a:cs typeface="Poppins"/>
              <a:sym typeface="Poppins"/>
            </a:endParaRPr>
          </a:p>
          <a:p>
            <a:pPr marL="0" marR="0" lvl="0" indent="0" algn="ctr" rtl="0">
              <a:spcBef>
                <a:spcPts val="0"/>
              </a:spcBef>
              <a:spcAft>
                <a:spcPts val="0"/>
              </a:spcAft>
              <a:buNone/>
            </a:pPr>
            <a:endParaRPr sz="1600">
              <a:solidFill>
                <a:srgbClr val="202124"/>
              </a:solidFill>
              <a:highlight>
                <a:srgbClr val="FFFFFF"/>
              </a:highlight>
              <a:latin typeface="Poppins"/>
              <a:ea typeface="Poppins"/>
              <a:cs typeface="Poppins"/>
              <a:sym typeface="Poppins"/>
            </a:endParaRPr>
          </a:p>
          <a:p>
            <a:pPr marL="0" marR="0" lvl="0" indent="0" algn="ctr" rtl="0">
              <a:spcBef>
                <a:spcPts val="0"/>
              </a:spcBef>
              <a:spcAft>
                <a:spcPts val="0"/>
              </a:spcAft>
              <a:buNone/>
            </a:pPr>
            <a:r>
              <a:rPr lang="en-US" sz="1600" b="1">
                <a:solidFill>
                  <a:schemeClr val="dk1"/>
                </a:solidFill>
                <a:latin typeface="Poppins"/>
                <a:ea typeface="Poppins"/>
                <a:cs typeface="Poppins"/>
                <a:sym typeface="Poppins"/>
              </a:rPr>
              <a:t>Extreme weather</a:t>
            </a:r>
            <a:r>
              <a:rPr lang="en-US" sz="1600">
                <a:solidFill>
                  <a:schemeClr val="dk1"/>
                </a:solidFill>
                <a:latin typeface="Poppins"/>
                <a:ea typeface="Poppins"/>
                <a:cs typeface="Poppins"/>
                <a:sym typeface="Poppins"/>
              </a:rPr>
              <a:t>, </a:t>
            </a:r>
            <a:r>
              <a:rPr lang="en-US" sz="1600" b="1">
                <a:solidFill>
                  <a:schemeClr val="dk1"/>
                </a:solidFill>
                <a:latin typeface="Poppins"/>
                <a:ea typeface="Poppins"/>
                <a:cs typeface="Poppins"/>
                <a:sym typeface="Poppins"/>
              </a:rPr>
              <a:t>food supply disruptions</a:t>
            </a:r>
            <a:r>
              <a:rPr lang="en-US" sz="1600">
                <a:solidFill>
                  <a:schemeClr val="dk1"/>
                </a:solidFill>
                <a:latin typeface="Poppins"/>
                <a:ea typeface="Poppins"/>
                <a:cs typeface="Poppins"/>
                <a:sym typeface="Poppins"/>
              </a:rPr>
              <a:t>, </a:t>
            </a:r>
            <a:r>
              <a:rPr lang="en-US" sz="1600" b="1">
                <a:solidFill>
                  <a:schemeClr val="dk1"/>
                </a:solidFill>
                <a:latin typeface="Poppins"/>
                <a:ea typeface="Poppins"/>
                <a:cs typeface="Poppins"/>
                <a:sym typeface="Poppins"/>
              </a:rPr>
              <a:t>and increased wildfires </a:t>
            </a:r>
            <a:r>
              <a:rPr lang="en-US" sz="1600">
                <a:solidFill>
                  <a:schemeClr val="dk1"/>
                </a:solidFill>
                <a:latin typeface="Poppins"/>
                <a:ea typeface="Poppins"/>
                <a:cs typeface="Poppins"/>
                <a:sym typeface="Poppins"/>
              </a:rPr>
              <a:t>are other effects of climate change caused by </a:t>
            </a:r>
            <a:r>
              <a:rPr lang="en-US" sz="1600" b="1">
                <a:solidFill>
                  <a:schemeClr val="dk1"/>
                </a:solidFill>
                <a:latin typeface="Poppins"/>
                <a:ea typeface="Poppins"/>
                <a:cs typeface="Poppins"/>
                <a:sym typeface="Poppins"/>
              </a:rPr>
              <a:t>greenhouse gases. </a:t>
            </a:r>
            <a:endParaRPr sz="1600">
              <a:latin typeface="Poppins"/>
              <a:ea typeface="Poppins"/>
              <a:cs typeface="Poppins"/>
              <a:sym typeface="Poppins"/>
            </a:endParaRPr>
          </a:p>
        </p:txBody>
      </p:sp>
      <p:sp>
        <p:nvSpPr>
          <p:cNvPr id="104" name="Google Shape;104;p15"/>
          <p:cNvSpPr txBox="1"/>
          <p:nvPr/>
        </p:nvSpPr>
        <p:spPr>
          <a:xfrm>
            <a:off x="4702975" y="578378"/>
            <a:ext cx="27861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52A3D8"/>
                </a:solidFill>
                <a:latin typeface="Poppins"/>
                <a:ea typeface="Poppins"/>
                <a:cs typeface="Poppins"/>
                <a:sym typeface="Poppins"/>
              </a:rPr>
              <a:t>Problem</a:t>
            </a:r>
            <a:endParaRPr sz="4000" b="1">
              <a:solidFill>
                <a:srgbClr val="52A3D8"/>
              </a:solidFill>
              <a:latin typeface="Poppins"/>
              <a:ea typeface="Poppins"/>
              <a:cs typeface="Poppins"/>
              <a:sym typeface="Poppi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3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316" name="Google Shape;316;p31"/>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317" name="Google Shape;317;p31"/>
          <p:cNvPicPr preferRelativeResize="0"/>
          <p:nvPr/>
        </p:nvPicPr>
        <p:blipFill rotWithShape="1">
          <a:blip r:embed="rId5">
            <a:alphaModFix/>
          </a:blip>
          <a:srcRect/>
          <a:stretch/>
        </p:blipFill>
        <p:spPr>
          <a:xfrm>
            <a:off x="0" y="50"/>
            <a:ext cx="12192000" cy="6858000"/>
          </a:xfrm>
          <a:prstGeom prst="rect">
            <a:avLst/>
          </a:prstGeom>
          <a:noFill/>
          <a:ln>
            <a:noFill/>
          </a:ln>
        </p:spPr>
      </p:pic>
      <p:pic>
        <p:nvPicPr>
          <p:cNvPr id="318" name="Google Shape;318;p31"/>
          <p:cNvPicPr preferRelativeResize="0"/>
          <p:nvPr/>
        </p:nvPicPr>
        <p:blipFill rotWithShape="1">
          <a:blip r:embed="rId6">
            <a:alphaModFix/>
          </a:blip>
          <a:srcRect/>
          <a:stretch/>
        </p:blipFill>
        <p:spPr>
          <a:xfrm>
            <a:off x="701537" y="515976"/>
            <a:ext cx="727213" cy="592770"/>
          </a:xfrm>
          <a:prstGeom prst="rect">
            <a:avLst/>
          </a:prstGeom>
          <a:noFill/>
          <a:ln>
            <a:noFill/>
          </a:ln>
        </p:spPr>
      </p:pic>
      <p:sp>
        <p:nvSpPr>
          <p:cNvPr id="319" name="Google Shape;319;p31"/>
          <p:cNvSpPr txBox="1"/>
          <p:nvPr/>
        </p:nvSpPr>
        <p:spPr>
          <a:xfrm>
            <a:off x="7695804" y="3075057"/>
            <a:ext cx="34803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chemeClr val="lt1"/>
                </a:solidFill>
                <a:latin typeface="Poppins"/>
                <a:ea typeface="Poppins"/>
                <a:cs typeface="Poppins"/>
                <a:sym typeface="Poppins"/>
              </a:rPr>
              <a:t>Questions?</a:t>
            </a:r>
            <a:endParaRPr sz="4000" b="1" dirty="0">
              <a:solidFill>
                <a:schemeClr val="lt1"/>
              </a:solidFill>
              <a:latin typeface="Poppins"/>
              <a:ea typeface="Poppins"/>
              <a:cs typeface="Poppins"/>
              <a:sym typeface="Poppins"/>
            </a:endParaRPr>
          </a:p>
        </p:txBody>
      </p:sp>
      <p:sp>
        <p:nvSpPr>
          <p:cNvPr id="320" name="Google Shape;320;p31"/>
          <p:cNvSpPr txBox="1"/>
          <p:nvPr/>
        </p:nvSpPr>
        <p:spPr>
          <a:xfrm>
            <a:off x="773569" y="643084"/>
            <a:ext cx="5832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2CA5D6"/>
                </a:solidFill>
                <a:latin typeface="Poppins"/>
                <a:ea typeface="Poppins"/>
                <a:cs typeface="Poppins"/>
                <a:sym typeface="Poppins"/>
              </a:rPr>
              <a:t>$50</a:t>
            </a:r>
            <a:endParaRPr/>
          </a:p>
        </p:txBody>
      </p:sp>
      <p:pic>
        <p:nvPicPr>
          <p:cNvPr id="321" name="Google Shape;321;p31"/>
          <p:cNvPicPr preferRelativeResize="0"/>
          <p:nvPr/>
        </p:nvPicPr>
        <p:blipFill rotWithShape="1">
          <a:blip r:embed="rId6">
            <a:alphaModFix/>
          </a:blip>
          <a:srcRect/>
          <a:stretch/>
        </p:blipFill>
        <p:spPr>
          <a:xfrm>
            <a:off x="1831837" y="1086413"/>
            <a:ext cx="727213" cy="592770"/>
          </a:xfrm>
          <a:prstGeom prst="rect">
            <a:avLst/>
          </a:prstGeom>
          <a:noFill/>
          <a:ln>
            <a:noFill/>
          </a:ln>
        </p:spPr>
      </p:pic>
      <p:sp>
        <p:nvSpPr>
          <p:cNvPr id="322" name="Google Shape;322;p31"/>
          <p:cNvSpPr txBox="1"/>
          <p:nvPr/>
        </p:nvSpPr>
        <p:spPr>
          <a:xfrm>
            <a:off x="1903869" y="1213521"/>
            <a:ext cx="5832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2CA5D6"/>
                </a:solidFill>
                <a:latin typeface="Poppins"/>
                <a:ea typeface="Poppins"/>
                <a:cs typeface="Poppins"/>
                <a:sym typeface="Poppins"/>
              </a:rPr>
              <a:t>$85</a:t>
            </a:r>
            <a:endParaRPr/>
          </a:p>
        </p:txBody>
      </p:sp>
      <p:pic>
        <p:nvPicPr>
          <p:cNvPr id="323" name="Google Shape;323;p31"/>
          <p:cNvPicPr preferRelativeResize="0"/>
          <p:nvPr/>
        </p:nvPicPr>
        <p:blipFill rotWithShape="1">
          <a:blip r:embed="rId6">
            <a:alphaModFix/>
          </a:blip>
          <a:srcRect/>
          <a:stretch/>
        </p:blipFill>
        <p:spPr>
          <a:xfrm>
            <a:off x="2722425" y="346699"/>
            <a:ext cx="727213" cy="592770"/>
          </a:xfrm>
          <a:prstGeom prst="rect">
            <a:avLst/>
          </a:prstGeom>
          <a:noFill/>
          <a:ln>
            <a:noFill/>
          </a:ln>
        </p:spPr>
      </p:pic>
      <p:sp>
        <p:nvSpPr>
          <p:cNvPr id="324" name="Google Shape;324;p31"/>
          <p:cNvSpPr txBox="1"/>
          <p:nvPr/>
        </p:nvSpPr>
        <p:spPr>
          <a:xfrm>
            <a:off x="2794457" y="473807"/>
            <a:ext cx="5832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2CA5D6"/>
                </a:solidFill>
                <a:latin typeface="Poppins"/>
                <a:ea typeface="Poppins"/>
                <a:cs typeface="Poppins"/>
                <a:sym typeface="Poppins"/>
              </a:rPr>
              <a:t>$50</a:t>
            </a:r>
            <a:endParaRPr/>
          </a:p>
        </p:txBody>
      </p:sp>
      <p:pic>
        <p:nvPicPr>
          <p:cNvPr id="325" name="Google Shape;325;p31"/>
          <p:cNvPicPr preferRelativeResize="0"/>
          <p:nvPr/>
        </p:nvPicPr>
        <p:blipFill rotWithShape="1">
          <a:blip r:embed="rId6">
            <a:alphaModFix/>
          </a:blip>
          <a:srcRect/>
          <a:stretch/>
        </p:blipFill>
        <p:spPr>
          <a:xfrm>
            <a:off x="3508237" y="1574971"/>
            <a:ext cx="727213" cy="592770"/>
          </a:xfrm>
          <a:prstGeom prst="rect">
            <a:avLst/>
          </a:prstGeom>
          <a:noFill/>
          <a:ln>
            <a:noFill/>
          </a:ln>
        </p:spPr>
      </p:pic>
      <p:sp>
        <p:nvSpPr>
          <p:cNvPr id="326" name="Google Shape;326;p31"/>
          <p:cNvSpPr txBox="1"/>
          <p:nvPr/>
        </p:nvSpPr>
        <p:spPr>
          <a:xfrm>
            <a:off x="3580269" y="1702079"/>
            <a:ext cx="5832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2CA5D6"/>
                </a:solidFill>
                <a:latin typeface="Poppins"/>
                <a:ea typeface="Poppins"/>
                <a:cs typeface="Poppins"/>
                <a:sym typeface="Poppins"/>
              </a:rPr>
              <a:t>$85</a:t>
            </a:r>
            <a:endParaRPr/>
          </a:p>
        </p:txBody>
      </p:sp>
      <p:pic>
        <p:nvPicPr>
          <p:cNvPr id="327" name="Google Shape;327;p31"/>
          <p:cNvPicPr preferRelativeResize="0"/>
          <p:nvPr/>
        </p:nvPicPr>
        <p:blipFill rotWithShape="1">
          <a:blip r:embed="rId6">
            <a:alphaModFix/>
          </a:blip>
          <a:srcRect/>
          <a:stretch/>
        </p:blipFill>
        <p:spPr>
          <a:xfrm>
            <a:off x="4573380" y="1051096"/>
            <a:ext cx="727213" cy="592770"/>
          </a:xfrm>
          <a:prstGeom prst="rect">
            <a:avLst/>
          </a:prstGeom>
          <a:noFill/>
          <a:ln>
            <a:noFill/>
          </a:ln>
        </p:spPr>
      </p:pic>
      <p:sp>
        <p:nvSpPr>
          <p:cNvPr id="328" name="Google Shape;328;p31"/>
          <p:cNvSpPr txBox="1"/>
          <p:nvPr/>
        </p:nvSpPr>
        <p:spPr>
          <a:xfrm>
            <a:off x="4645412" y="1178204"/>
            <a:ext cx="5832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2CA5D6"/>
                </a:solidFill>
                <a:latin typeface="Poppins"/>
                <a:ea typeface="Poppins"/>
                <a:cs typeface="Poppins"/>
                <a:sym typeface="Poppins"/>
              </a:rPr>
              <a:t>$85</a:t>
            </a:r>
            <a:endParaRPr/>
          </a:p>
        </p:txBody>
      </p:sp>
      <p:sp>
        <p:nvSpPr>
          <p:cNvPr id="329" name="Google Shape;329;p31"/>
          <p:cNvSpPr txBox="1"/>
          <p:nvPr/>
        </p:nvSpPr>
        <p:spPr>
          <a:xfrm>
            <a:off x="-119692" y="6177471"/>
            <a:ext cx="66603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lt1"/>
                </a:solidFill>
                <a:latin typeface="Poppins"/>
                <a:ea typeface="Poppins"/>
                <a:cs typeface="Poppins"/>
                <a:sym typeface="Poppins"/>
              </a:rPr>
              <a:t>Jeffrey Energy Center, KS, 2.16 gigawatts, ~12Mt CO</a:t>
            </a:r>
            <a:r>
              <a:rPr lang="en-US" sz="1600" b="1" baseline="-25000">
                <a:solidFill>
                  <a:schemeClr val="lt1"/>
                </a:solidFill>
                <a:latin typeface="Poppins"/>
                <a:ea typeface="Poppins"/>
                <a:cs typeface="Poppins"/>
                <a:sym typeface="Poppins"/>
              </a:rPr>
              <a:t>2</a:t>
            </a:r>
            <a:r>
              <a:rPr lang="en-US" sz="1600" b="1">
                <a:solidFill>
                  <a:schemeClr val="lt1"/>
                </a:solidFill>
                <a:latin typeface="Poppins"/>
                <a:ea typeface="Poppins"/>
                <a:cs typeface="Poppins"/>
                <a:sym typeface="Poppins"/>
              </a:rPr>
              <a:t>/yr </a:t>
            </a:r>
            <a:endParaRPr sz="1600" b="1">
              <a:solidFill>
                <a:schemeClr val="lt1"/>
              </a:solidFill>
              <a:latin typeface="Poppins"/>
              <a:ea typeface="Poppins"/>
              <a:cs typeface="Poppins"/>
              <a:sym typeface="Poppins"/>
            </a:endParaRPr>
          </a:p>
        </p:txBody>
      </p:sp>
      <p:sp>
        <p:nvSpPr>
          <p:cNvPr id="2" name="Google Shape;319;p31">
            <a:extLst>
              <a:ext uri="{FF2B5EF4-FFF2-40B4-BE49-F238E27FC236}">
                <a16:creationId xmlns:a16="http://schemas.microsoft.com/office/drawing/2014/main" id="{02399C50-EECD-9697-A3EA-54CD3E54AE3E}"/>
              </a:ext>
            </a:extLst>
          </p:cNvPr>
          <p:cNvSpPr txBox="1"/>
          <p:nvPr/>
        </p:nvSpPr>
        <p:spPr>
          <a:xfrm>
            <a:off x="7388416" y="4723334"/>
            <a:ext cx="4803584"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err="1">
                <a:solidFill>
                  <a:schemeClr val="lt1"/>
                </a:solidFill>
                <a:latin typeface="Poppins"/>
                <a:ea typeface="Poppins"/>
                <a:cs typeface="Poppins"/>
                <a:sym typeface="Poppins"/>
              </a:rPr>
              <a:t>Miguel.Silva@Avalon-int.com</a:t>
            </a:r>
            <a:r>
              <a:rPr lang="en-US" sz="2000" b="1" dirty="0">
                <a:solidFill>
                  <a:schemeClr val="lt1"/>
                </a:solidFill>
                <a:latin typeface="Poppins"/>
                <a:ea typeface="Poppins"/>
                <a:cs typeface="Poppins"/>
                <a:sym typeface="Poppins"/>
              </a:rPr>
              <a:t>?</a:t>
            </a:r>
            <a:endParaRPr sz="2000" b="1" dirty="0">
              <a:solidFill>
                <a:schemeClr val="lt1"/>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6"/>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10" name="Google Shape;110;p16"/>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111" name="Google Shape;111;p16"/>
          <p:cNvPicPr preferRelativeResize="0"/>
          <p:nvPr/>
        </p:nvPicPr>
        <p:blipFill rotWithShape="1">
          <a:blip r:embed="rId5">
            <a:alphaModFix/>
          </a:blip>
          <a:srcRect/>
          <a:stretch/>
        </p:blipFill>
        <p:spPr>
          <a:xfrm>
            <a:off x="-4762" y="0"/>
            <a:ext cx="12192000" cy="6858000"/>
          </a:xfrm>
          <a:prstGeom prst="rect">
            <a:avLst/>
          </a:prstGeom>
          <a:noFill/>
          <a:ln>
            <a:noFill/>
          </a:ln>
        </p:spPr>
      </p:pic>
      <p:sp>
        <p:nvSpPr>
          <p:cNvPr id="112" name="Google Shape;112;p16"/>
          <p:cNvSpPr/>
          <p:nvPr/>
        </p:nvSpPr>
        <p:spPr>
          <a:xfrm>
            <a:off x="1504950" y="1962150"/>
            <a:ext cx="9172575" cy="2952750"/>
          </a:xfrm>
          <a:prstGeom prst="roundRect">
            <a:avLst>
              <a:gd name="adj" fmla="val 7312"/>
            </a:avLst>
          </a:prstGeom>
          <a:solidFill>
            <a:srgbClr val="000000">
              <a:alpha val="32139"/>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16"/>
          <p:cNvSpPr txBox="1"/>
          <p:nvPr/>
        </p:nvSpPr>
        <p:spPr>
          <a:xfrm>
            <a:off x="4495800" y="2551837"/>
            <a:ext cx="5753100" cy="17547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a:solidFill>
                  <a:schemeClr val="lt1"/>
                </a:solidFill>
                <a:latin typeface="Poppins"/>
                <a:ea typeface="Poppins"/>
                <a:cs typeface="Poppins"/>
                <a:sym typeface="Poppins"/>
              </a:rPr>
              <a:t>Every year, the world adds approximately 50.0 Gigatonnes of greenhouse gases GHG to the atmosphere, trapping heat and running up global temperatures, which can significantly cause severe impacts and consequences for humans and the environment. </a:t>
            </a:r>
            <a:endParaRPr sz="1800">
              <a:solidFill>
                <a:schemeClr val="lt1"/>
              </a:solidFill>
              <a:latin typeface="Poppins"/>
              <a:ea typeface="Poppins"/>
              <a:cs typeface="Poppins"/>
              <a:sym typeface="Poppins"/>
            </a:endParaRPr>
          </a:p>
        </p:txBody>
      </p:sp>
      <p:sp>
        <p:nvSpPr>
          <p:cNvPr id="114" name="Google Shape;114;p16"/>
          <p:cNvSpPr txBox="1"/>
          <p:nvPr/>
        </p:nvSpPr>
        <p:spPr>
          <a:xfrm>
            <a:off x="1685925" y="2476944"/>
            <a:ext cx="26289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solidFill>
                  <a:schemeClr val="lt1"/>
                </a:solidFill>
                <a:latin typeface="Poppins"/>
                <a:ea typeface="Poppins"/>
                <a:cs typeface="Poppins"/>
                <a:sym typeface="Poppins"/>
              </a:rPr>
              <a:t>50.0</a:t>
            </a:r>
            <a:endParaRPr/>
          </a:p>
          <a:p>
            <a:pPr marL="0" marR="0" lvl="0" indent="0" algn="ctr" rtl="0">
              <a:spcBef>
                <a:spcPts val="0"/>
              </a:spcBef>
              <a:spcAft>
                <a:spcPts val="0"/>
              </a:spcAft>
              <a:buNone/>
            </a:pPr>
            <a:r>
              <a:rPr lang="en-US" sz="3200">
                <a:solidFill>
                  <a:schemeClr val="lt1"/>
                </a:solidFill>
                <a:latin typeface="Poppins"/>
                <a:ea typeface="Poppins"/>
                <a:cs typeface="Poppins"/>
                <a:sym typeface="Poppins"/>
              </a:rPr>
              <a:t>gigatonnes</a:t>
            </a:r>
            <a:endParaRPr sz="3200">
              <a:solidFill>
                <a:schemeClr val="lt1"/>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17"/>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20" name="Google Shape;120;p17"/>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121" name="Google Shape;121;p17"/>
          <p:cNvPicPr preferRelativeResize="0"/>
          <p:nvPr/>
        </p:nvPicPr>
        <p:blipFill rotWithShape="1">
          <a:blip r:embed="rId5">
            <a:alphaModFix/>
          </a:blip>
          <a:srcRect/>
          <a:stretch/>
        </p:blipFill>
        <p:spPr>
          <a:xfrm>
            <a:off x="925498" y="884127"/>
            <a:ext cx="4600194" cy="2600660"/>
          </a:xfrm>
          <a:prstGeom prst="rect">
            <a:avLst/>
          </a:prstGeom>
          <a:noFill/>
          <a:ln>
            <a:noFill/>
          </a:ln>
        </p:spPr>
      </p:pic>
      <p:pic>
        <p:nvPicPr>
          <p:cNvPr id="122" name="Google Shape;122;p17"/>
          <p:cNvPicPr preferRelativeResize="0"/>
          <p:nvPr/>
        </p:nvPicPr>
        <p:blipFill rotWithShape="1">
          <a:blip r:embed="rId6">
            <a:alphaModFix/>
          </a:blip>
          <a:srcRect/>
          <a:stretch/>
        </p:blipFill>
        <p:spPr>
          <a:xfrm>
            <a:off x="925498" y="3602244"/>
            <a:ext cx="4599433" cy="2600228"/>
          </a:xfrm>
          <a:prstGeom prst="rect">
            <a:avLst/>
          </a:prstGeom>
          <a:noFill/>
          <a:ln>
            <a:noFill/>
          </a:ln>
        </p:spPr>
      </p:pic>
      <p:sp>
        <p:nvSpPr>
          <p:cNvPr id="123" name="Google Shape;123;p17"/>
          <p:cNvSpPr txBox="1"/>
          <p:nvPr/>
        </p:nvSpPr>
        <p:spPr>
          <a:xfrm>
            <a:off x="5693925" y="1166400"/>
            <a:ext cx="5047200" cy="47346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a:solidFill>
                  <a:schemeClr val="dk1"/>
                </a:solidFill>
                <a:latin typeface="Poppins"/>
                <a:ea typeface="Poppins"/>
                <a:cs typeface="Poppins"/>
                <a:sym typeface="Poppins"/>
              </a:rPr>
              <a:t>According to a study conducted by the EPA in 2019, </a:t>
            </a:r>
            <a:r>
              <a:rPr lang="en-US" sz="1800" b="1">
                <a:solidFill>
                  <a:srgbClr val="52A3D8"/>
                </a:solidFill>
                <a:latin typeface="Poppins"/>
                <a:ea typeface="Poppins"/>
                <a:cs typeface="Poppins"/>
                <a:sym typeface="Poppins"/>
              </a:rPr>
              <a:t>carbon dioxide CO</a:t>
            </a:r>
            <a:r>
              <a:rPr lang="en-US" sz="1000" b="1">
                <a:solidFill>
                  <a:srgbClr val="52A3D8"/>
                </a:solidFill>
                <a:latin typeface="Poppins"/>
                <a:ea typeface="Poppins"/>
                <a:cs typeface="Poppins"/>
                <a:sym typeface="Poppins"/>
              </a:rPr>
              <a:t>2</a:t>
            </a:r>
            <a:r>
              <a:rPr lang="en-US" sz="1800" b="1">
                <a:solidFill>
                  <a:srgbClr val="52A3D8"/>
                </a:solidFill>
                <a:latin typeface="Poppins"/>
                <a:ea typeface="Poppins"/>
                <a:cs typeface="Poppins"/>
                <a:sym typeface="Poppins"/>
              </a:rPr>
              <a:t> made up 81% of all greenhouse gases. </a:t>
            </a:r>
            <a:br>
              <a:rPr lang="en-US" sz="1800">
                <a:solidFill>
                  <a:srgbClr val="52A3D8"/>
                </a:solidFill>
                <a:latin typeface="Poppins"/>
                <a:ea typeface="Poppins"/>
                <a:cs typeface="Poppins"/>
                <a:sym typeface="Poppins"/>
              </a:rPr>
            </a:br>
            <a:br>
              <a:rPr lang="en-US" sz="1800">
                <a:solidFill>
                  <a:schemeClr val="dk1"/>
                </a:solidFill>
                <a:latin typeface="Poppins"/>
                <a:ea typeface="Poppins"/>
                <a:cs typeface="Poppins"/>
                <a:sym typeface="Poppins"/>
              </a:rPr>
            </a:br>
            <a:r>
              <a:rPr lang="en-US" sz="1800">
                <a:solidFill>
                  <a:schemeClr val="dk1"/>
                </a:solidFill>
                <a:latin typeface="Poppins"/>
                <a:ea typeface="Poppins"/>
                <a:cs typeface="Poppins"/>
                <a:sym typeface="Poppins"/>
              </a:rPr>
              <a:t>Most industrial process emits CO</a:t>
            </a:r>
            <a:r>
              <a:rPr lang="en-US" sz="1000">
                <a:solidFill>
                  <a:schemeClr val="dk1"/>
                </a:solidFill>
                <a:latin typeface="Poppins"/>
                <a:ea typeface="Poppins"/>
                <a:cs typeface="Poppins"/>
                <a:sym typeface="Poppins"/>
              </a:rPr>
              <a:t>2</a:t>
            </a:r>
            <a:r>
              <a:rPr lang="en-US" sz="1800">
                <a:solidFill>
                  <a:schemeClr val="dk1"/>
                </a:solidFill>
                <a:latin typeface="Poppins"/>
                <a:ea typeface="Poppins"/>
                <a:cs typeface="Poppins"/>
                <a:sym typeface="Poppins"/>
              </a:rPr>
              <a:t>, </a:t>
            </a:r>
            <a:endParaRPr/>
          </a:p>
          <a:p>
            <a:pPr marL="0" marR="0" lvl="0" indent="0" algn="l" rtl="0">
              <a:spcBef>
                <a:spcPts val="0"/>
              </a:spcBef>
              <a:spcAft>
                <a:spcPts val="0"/>
              </a:spcAft>
              <a:buNone/>
            </a:pPr>
            <a:r>
              <a:rPr lang="en-US" sz="1800">
                <a:solidFill>
                  <a:schemeClr val="dk1"/>
                </a:solidFill>
                <a:latin typeface="Poppins"/>
                <a:ea typeface="Poppins"/>
                <a:cs typeface="Poppins"/>
                <a:sym typeface="Poppins"/>
              </a:rPr>
              <a:t>the top emitters are:</a:t>
            </a:r>
            <a:endParaRPr sz="1800">
              <a:solidFill>
                <a:schemeClr val="dk1"/>
              </a:solidFill>
              <a:latin typeface="Poppins"/>
              <a:ea typeface="Poppins"/>
              <a:cs typeface="Poppins"/>
              <a:sym typeface="Poppins"/>
            </a:endParaRPr>
          </a:p>
          <a:p>
            <a:pPr marL="0" marR="0" lvl="0" indent="0" algn="l" rtl="0">
              <a:spcBef>
                <a:spcPts val="0"/>
              </a:spcBef>
              <a:spcAft>
                <a:spcPts val="0"/>
              </a:spcAft>
              <a:buNone/>
            </a:pPr>
            <a:endParaRPr sz="1000">
              <a:solidFill>
                <a:schemeClr val="dk1"/>
              </a:solidFill>
              <a:latin typeface="Poppins"/>
              <a:ea typeface="Poppins"/>
              <a:cs typeface="Poppins"/>
              <a:sym typeface="Poppins"/>
            </a:endParaRPr>
          </a:p>
          <a:p>
            <a:pPr marL="457200" marR="0" lvl="0" indent="-342900" algn="l" rtl="0">
              <a:lnSpc>
                <a:spcPct val="115000"/>
              </a:lnSpc>
              <a:spcBef>
                <a:spcPts val="0"/>
              </a:spcBef>
              <a:spcAft>
                <a:spcPts val="0"/>
              </a:spcAft>
              <a:buClr>
                <a:schemeClr val="dk1"/>
              </a:buClr>
              <a:buSzPts val="1800"/>
              <a:buFont typeface="Poppins SemiBold"/>
              <a:buChar char="●"/>
            </a:pPr>
            <a:r>
              <a:rPr lang="en-US" sz="1800">
                <a:solidFill>
                  <a:schemeClr val="dk1"/>
                </a:solidFill>
                <a:latin typeface="Poppins SemiBold"/>
                <a:ea typeface="Poppins SemiBold"/>
                <a:cs typeface="Poppins SemiBold"/>
                <a:sym typeface="Poppins SemiBold"/>
              </a:rPr>
              <a:t>coal-fired power plants </a:t>
            </a:r>
            <a:endParaRPr sz="1800">
              <a:solidFill>
                <a:schemeClr val="dk1"/>
              </a:solidFill>
              <a:latin typeface="Poppins SemiBold"/>
              <a:ea typeface="Poppins SemiBold"/>
              <a:cs typeface="Poppins SemiBold"/>
              <a:sym typeface="Poppins SemiBold"/>
            </a:endParaRPr>
          </a:p>
          <a:p>
            <a:pPr marL="457200" marR="0" lvl="0" indent="-342900" algn="l" rtl="0">
              <a:lnSpc>
                <a:spcPct val="115000"/>
              </a:lnSpc>
              <a:spcBef>
                <a:spcPts val="0"/>
              </a:spcBef>
              <a:spcAft>
                <a:spcPts val="0"/>
              </a:spcAft>
              <a:buClr>
                <a:schemeClr val="dk1"/>
              </a:buClr>
              <a:buSzPts val="1800"/>
              <a:buFont typeface="Poppins SemiBold"/>
              <a:buChar char="●"/>
            </a:pPr>
            <a:r>
              <a:rPr lang="en-US" sz="1800">
                <a:solidFill>
                  <a:schemeClr val="dk1"/>
                </a:solidFill>
                <a:latin typeface="Poppins SemiBold"/>
                <a:ea typeface="Poppins SemiBold"/>
                <a:cs typeface="Poppins SemiBold"/>
                <a:sym typeface="Poppins SemiBold"/>
              </a:rPr>
              <a:t>cement plants</a:t>
            </a:r>
            <a:endParaRPr sz="1800">
              <a:solidFill>
                <a:schemeClr val="dk1"/>
              </a:solidFill>
              <a:latin typeface="Poppins SemiBold"/>
              <a:ea typeface="Poppins SemiBold"/>
              <a:cs typeface="Poppins SemiBold"/>
              <a:sym typeface="Poppins SemiBold"/>
            </a:endParaRPr>
          </a:p>
          <a:p>
            <a:pPr marL="457200" marR="0" lvl="0" indent="-342900" algn="l" rtl="0">
              <a:lnSpc>
                <a:spcPct val="115000"/>
              </a:lnSpc>
              <a:spcBef>
                <a:spcPts val="0"/>
              </a:spcBef>
              <a:spcAft>
                <a:spcPts val="0"/>
              </a:spcAft>
              <a:buClr>
                <a:schemeClr val="dk1"/>
              </a:buClr>
              <a:buSzPts val="1800"/>
              <a:buFont typeface="Poppins SemiBold"/>
              <a:buChar char="●"/>
            </a:pPr>
            <a:r>
              <a:rPr lang="en-US" sz="1800">
                <a:solidFill>
                  <a:schemeClr val="dk1"/>
                </a:solidFill>
                <a:latin typeface="Poppins SemiBold"/>
                <a:ea typeface="Poppins SemiBold"/>
                <a:cs typeface="Poppins SemiBold"/>
                <a:sym typeface="Poppins SemiBold"/>
              </a:rPr>
              <a:t>steel plants</a:t>
            </a:r>
            <a:endParaRPr sz="1800">
              <a:solidFill>
                <a:schemeClr val="dk1"/>
              </a:solidFill>
              <a:latin typeface="Poppins SemiBold"/>
              <a:ea typeface="Poppins SemiBold"/>
              <a:cs typeface="Poppins SemiBold"/>
              <a:sym typeface="Poppins SemiBold"/>
            </a:endParaRPr>
          </a:p>
          <a:p>
            <a:pPr marL="457200" marR="0" lvl="0" indent="-342900" algn="l" rtl="0">
              <a:lnSpc>
                <a:spcPct val="115000"/>
              </a:lnSpc>
              <a:spcBef>
                <a:spcPts val="0"/>
              </a:spcBef>
              <a:spcAft>
                <a:spcPts val="0"/>
              </a:spcAft>
              <a:buClr>
                <a:schemeClr val="dk1"/>
              </a:buClr>
              <a:buSzPts val="1800"/>
              <a:buFont typeface="Poppins SemiBold"/>
              <a:buChar char="●"/>
            </a:pPr>
            <a:r>
              <a:rPr lang="en-US" sz="1800">
                <a:solidFill>
                  <a:schemeClr val="dk1"/>
                </a:solidFill>
                <a:latin typeface="Poppins SemiBold"/>
                <a:ea typeface="Poppins SemiBold"/>
                <a:cs typeface="Poppins SemiBold"/>
                <a:sym typeface="Poppins SemiBold"/>
              </a:rPr>
              <a:t>oil &amp; biorefineries</a:t>
            </a:r>
            <a:endParaRPr sz="1800">
              <a:solidFill>
                <a:schemeClr val="dk1"/>
              </a:solidFill>
              <a:latin typeface="Poppins SemiBold"/>
              <a:ea typeface="Poppins SemiBold"/>
              <a:cs typeface="Poppins SemiBold"/>
              <a:sym typeface="Poppins SemiBold"/>
            </a:endParaRPr>
          </a:p>
          <a:p>
            <a:pPr marL="457200" marR="0" lvl="0" indent="-342900" algn="l" rtl="0">
              <a:lnSpc>
                <a:spcPct val="115000"/>
              </a:lnSpc>
              <a:spcBef>
                <a:spcPts val="0"/>
              </a:spcBef>
              <a:spcAft>
                <a:spcPts val="0"/>
              </a:spcAft>
              <a:buClr>
                <a:schemeClr val="dk1"/>
              </a:buClr>
              <a:buSzPts val="1800"/>
              <a:buFont typeface="Poppins SemiBold"/>
              <a:buChar char="●"/>
            </a:pPr>
            <a:r>
              <a:rPr lang="en-US" sz="1800">
                <a:solidFill>
                  <a:schemeClr val="dk1"/>
                </a:solidFill>
                <a:latin typeface="Poppins SemiBold"/>
                <a:ea typeface="Poppins SemiBold"/>
                <a:cs typeface="Poppins SemiBold"/>
                <a:sym typeface="Poppins SemiBold"/>
              </a:rPr>
              <a:t>natural gas processing facilities</a:t>
            </a:r>
            <a:endParaRPr sz="1800">
              <a:solidFill>
                <a:schemeClr val="dk1"/>
              </a:solidFill>
              <a:latin typeface="Poppins SemiBold"/>
              <a:ea typeface="Poppins SemiBold"/>
              <a:cs typeface="Poppins SemiBold"/>
              <a:sym typeface="Poppins SemiBold"/>
            </a:endParaRPr>
          </a:p>
          <a:p>
            <a:pPr marL="457200" marR="0" lvl="0" indent="-342900" algn="l" rtl="0">
              <a:lnSpc>
                <a:spcPct val="115000"/>
              </a:lnSpc>
              <a:spcBef>
                <a:spcPts val="0"/>
              </a:spcBef>
              <a:spcAft>
                <a:spcPts val="0"/>
              </a:spcAft>
              <a:buClr>
                <a:schemeClr val="dk1"/>
              </a:buClr>
              <a:buSzPts val="1800"/>
              <a:buFont typeface="Poppins SemiBold"/>
              <a:buChar char="●"/>
            </a:pPr>
            <a:r>
              <a:rPr lang="en-US" sz="1800">
                <a:solidFill>
                  <a:schemeClr val="dk1"/>
                </a:solidFill>
                <a:latin typeface="Poppins SemiBold"/>
                <a:ea typeface="Poppins SemiBold"/>
                <a:cs typeface="Poppins SemiBold"/>
                <a:sym typeface="Poppins SemiBold"/>
              </a:rPr>
              <a:t>ethanol plants</a:t>
            </a:r>
            <a:endParaRPr sz="1800">
              <a:solidFill>
                <a:schemeClr val="dk1"/>
              </a:solidFill>
              <a:latin typeface="Poppins SemiBold"/>
              <a:ea typeface="Poppins SemiBold"/>
              <a:cs typeface="Poppins SemiBold"/>
              <a:sym typeface="Poppins SemiBold"/>
            </a:endParaRPr>
          </a:p>
          <a:p>
            <a:pPr marL="457200" marR="0" lvl="0" indent="-342900" algn="l" rtl="0">
              <a:lnSpc>
                <a:spcPct val="115000"/>
              </a:lnSpc>
              <a:spcBef>
                <a:spcPts val="0"/>
              </a:spcBef>
              <a:spcAft>
                <a:spcPts val="0"/>
              </a:spcAft>
              <a:buClr>
                <a:schemeClr val="dk1"/>
              </a:buClr>
              <a:buSzPts val="1800"/>
              <a:buFont typeface="Poppins SemiBold"/>
              <a:buChar char="●"/>
            </a:pPr>
            <a:r>
              <a:rPr lang="en-US" sz="1800">
                <a:solidFill>
                  <a:schemeClr val="dk1"/>
                </a:solidFill>
                <a:latin typeface="Poppins SemiBold"/>
                <a:ea typeface="Poppins SemiBold"/>
                <a:cs typeface="Poppins SemiBold"/>
                <a:sym typeface="Poppins SemiBold"/>
              </a:rPr>
              <a:t>fertilizer plants</a:t>
            </a:r>
            <a:endParaRPr sz="1800">
              <a:solidFill>
                <a:schemeClr val="dk1"/>
              </a:solidFill>
              <a:latin typeface="Poppins SemiBold"/>
              <a:ea typeface="Poppins SemiBold"/>
              <a:cs typeface="Poppins SemiBold"/>
              <a:sym typeface="Poppins SemiBold"/>
            </a:endParaRPr>
          </a:p>
          <a:p>
            <a:pPr marL="457200" marR="0" lvl="0" indent="-342900" algn="l" rtl="0">
              <a:lnSpc>
                <a:spcPct val="115000"/>
              </a:lnSpc>
              <a:spcBef>
                <a:spcPts val="0"/>
              </a:spcBef>
              <a:spcAft>
                <a:spcPts val="0"/>
              </a:spcAft>
              <a:buClr>
                <a:schemeClr val="dk1"/>
              </a:buClr>
              <a:buSzPts val="1800"/>
              <a:buFont typeface="Poppins SemiBold"/>
              <a:buChar char="●"/>
            </a:pPr>
            <a:r>
              <a:rPr lang="en-US" sz="1800">
                <a:solidFill>
                  <a:schemeClr val="dk1"/>
                </a:solidFill>
                <a:latin typeface="Poppins SemiBold"/>
                <a:ea typeface="Poppins SemiBold"/>
                <a:cs typeface="Poppins SemiBold"/>
                <a:sym typeface="Poppins SemiBold"/>
              </a:rPr>
              <a:t>agricultural processes </a:t>
            </a:r>
            <a:endParaRPr sz="1800">
              <a:solidFill>
                <a:schemeClr val="dk1"/>
              </a:solidFill>
              <a:latin typeface="Poppins SemiBold"/>
              <a:ea typeface="Poppins SemiBold"/>
              <a:cs typeface="Poppins SemiBold"/>
              <a:sym typeface="Poppins SemiBold"/>
            </a:endParaRPr>
          </a:p>
          <a:p>
            <a:pPr marL="457200" marR="0" lvl="0" indent="-342900" algn="l" rtl="0">
              <a:lnSpc>
                <a:spcPct val="115000"/>
              </a:lnSpc>
              <a:spcBef>
                <a:spcPts val="0"/>
              </a:spcBef>
              <a:spcAft>
                <a:spcPts val="0"/>
              </a:spcAft>
              <a:buClr>
                <a:schemeClr val="dk1"/>
              </a:buClr>
              <a:buSzPts val="1800"/>
              <a:buFont typeface="Poppins SemiBold"/>
              <a:buChar char="●"/>
            </a:pPr>
            <a:r>
              <a:rPr lang="en-US" sz="1800">
                <a:solidFill>
                  <a:schemeClr val="dk1"/>
                </a:solidFill>
                <a:latin typeface="Poppins SemiBold"/>
                <a:ea typeface="Poppins SemiBold"/>
                <a:cs typeface="Poppins SemiBold"/>
                <a:sym typeface="Poppins SemiBold"/>
              </a:rPr>
              <a:t>mobility</a:t>
            </a:r>
            <a:endParaRPr sz="1800">
              <a:solidFill>
                <a:schemeClr val="dk1"/>
              </a:solidFill>
              <a:latin typeface="Poppins SemiBold"/>
              <a:ea typeface="Poppins SemiBold"/>
              <a:cs typeface="Poppins SemiBold"/>
              <a:sym typeface="Poppins Semi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18"/>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29" name="Google Shape;129;p18"/>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130" name="Google Shape;130;p18"/>
          <p:cNvPicPr preferRelativeResize="0"/>
          <p:nvPr/>
        </p:nvPicPr>
        <p:blipFill rotWithShape="1">
          <a:blip r:embed="rId5">
            <a:alphaModFix/>
          </a:blip>
          <a:srcRect l="31001"/>
          <a:stretch/>
        </p:blipFill>
        <p:spPr>
          <a:xfrm>
            <a:off x="0" y="1712603"/>
            <a:ext cx="1226160" cy="3432794"/>
          </a:xfrm>
          <a:prstGeom prst="rect">
            <a:avLst/>
          </a:prstGeom>
          <a:noFill/>
          <a:ln>
            <a:noFill/>
          </a:ln>
        </p:spPr>
      </p:pic>
      <p:pic>
        <p:nvPicPr>
          <p:cNvPr id="131" name="Google Shape;131;p18"/>
          <p:cNvPicPr preferRelativeResize="0"/>
          <p:nvPr/>
        </p:nvPicPr>
        <p:blipFill rotWithShape="1">
          <a:blip r:embed="rId6">
            <a:alphaModFix/>
          </a:blip>
          <a:srcRect/>
          <a:stretch/>
        </p:blipFill>
        <p:spPr>
          <a:xfrm>
            <a:off x="831127" y="1712970"/>
            <a:ext cx="3035808" cy="3432060"/>
          </a:xfrm>
          <a:prstGeom prst="rect">
            <a:avLst/>
          </a:prstGeom>
          <a:noFill/>
          <a:ln>
            <a:noFill/>
          </a:ln>
        </p:spPr>
      </p:pic>
      <p:pic>
        <p:nvPicPr>
          <p:cNvPr id="132" name="Google Shape;132;p18"/>
          <p:cNvPicPr preferRelativeResize="0"/>
          <p:nvPr/>
        </p:nvPicPr>
        <p:blipFill rotWithShape="1">
          <a:blip r:embed="rId7">
            <a:alphaModFix/>
          </a:blip>
          <a:srcRect/>
          <a:stretch/>
        </p:blipFill>
        <p:spPr>
          <a:xfrm>
            <a:off x="3471901" y="1713337"/>
            <a:ext cx="3035159" cy="3431327"/>
          </a:xfrm>
          <a:prstGeom prst="rect">
            <a:avLst/>
          </a:prstGeom>
          <a:noFill/>
          <a:ln>
            <a:noFill/>
          </a:ln>
        </p:spPr>
      </p:pic>
      <p:sp>
        <p:nvSpPr>
          <p:cNvPr id="133" name="Google Shape;133;p18"/>
          <p:cNvSpPr txBox="1"/>
          <p:nvPr/>
        </p:nvSpPr>
        <p:spPr>
          <a:xfrm>
            <a:off x="6507059" y="845324"/>
            <a:ext cx="27861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52A3D8"/>
                </a:solidFill>
                <a:latin typeface="Poppins"/>
                <a:ea typeface="Poppins"/>
                <a:cs typeface="Poppins"/>
                <a:sym typeface="Poppins"/>
              </a:rPr>
              <a:t>Solution</a:t>
            </a:r>
            <a:endParaRPr/>
          </a:p>
        </p:txBody>
      </p:sp>
      <p:sp>
        <p:nvSpPr>
          <p:cNvPr id="134" name="Google Shape;134;p18"/>
          <p:cNvSpPr txBox="1"/>
          <p:nvPr/>
        </p:nvSpPr>
        <p:spPr>
          <a:xfrm>
            <a:off x="6764175" y="1553325"/>
            <a:ext cx="4665900" cy="4525200"/>
          </a:xfrm>
          <a:prstGeom prst="rect">
            <a:avLst/>
          </a:prstGeom>
          <a:noFill/>
          <a:ln>
            <a:noFill/>
          </a:ln>
        </p:spPr>
        <p:txBody>
          <a:bodyPr spcFirstLastPara="1" wrap="square" lIns="91425" tIns="45700" rIns="91425" bIns="45700" anchor="t" anchorCtr="0">
            <a:spAutoFit/>
          </a:bodyPr>
          <a:lstStyle/>
          <a:p>
            <a:pPr marL="0" lvl="0" indent="0" algn="just" rtl="0">
              <a:lnSpc>
                <a:spcPct val="115000"/>
              </a:lnSpc>
              <a:spcBef>
                <a:spcPts val="0"/>
              </a:spcBef>
              <a:spcAft>
                <a:spcPts val="0"/>
              </a:spcAft>
              <a:buSzPts val="1100"/>
              <a:buNone/>
            </a:pPr>
            <a:r>
              <a:rPr lang="en-US" sz="1600">
                <a:solidFill>
                  <a:schemeClr val="dk1"/>
                </a:solidFill>
                <a:latin typeface="Poppins"/>
                <a:ea typeface="Poppins"/>
                <a:cs typeface="Poppins"/>
                <a:sym typeface="Poppins"/>
              </a:rPr>
              <a:t>The only way to avoid the worst impacts of climate change is to stop adding greenhouse gases by 2050. </a:t>
            </a:r>
            <a:endParaRPr sz="1600">
              <a:solidFill>
                <a:schemeClr val="dk1"/>
              </a:solidFill>
              <a:latin typeface="Poppins"/>
              <a:ea typeface="Poppins"/>
              <a:cs typeface="Poppins"/>
              <a:sym typeface="Poppins"/>
            </a:endParaRPr>
          </a:p>
          <a:p>
            <a:pPr marL="0" lvl="0" indent="0" algn="just" rtl="0">
              <a:lnSpc>
                <a:spcPct val="115000"/>
              </a:lnSpc>
              <a:spcBef>
                <a:spcPts val="0"/>
              </a:spcBef>
              <a:spcAft>
                <a:spcPts val="0"/>
              </a:spcAft>
              <a:buSzPts val="1100"/>
              <a:buNone/>
            </a:pPr>
            <a:endParaRPr sz="1600">
              <a:solidFill>
                <a:schemeClr val="dk1"/>
              </a:solidFill>
              <a:latin typeface="Poppins"/>
              <a:ea typeface="Poppins"/>
              <a:cs typeface="Poppins"/>
              <a:sym typeface="Poppins"/>
            </a:endParaRPr>
          </a:p>
          <a:p>
            <a:pPr marL="0" lvl="0" indent="0" algn="just" rtl="0">
              <a:lnSpc>
                <a:spcPct val="115000"/>
              </a:lnSpc>
              <a:spcBef>
                <a:spcPts val="0"/>
              </a:spcBef>
              <a:spcAft>
                <a:spcPts val="0"/>
              </a:spcAft>
              <a:buSzPts val="1100"/>
              <a:buNone/>
            </a:pPr>
            <a:r>
              <a:rPr lang="en-US" sz="1600">
                <a:solidFill>
                  <a:schemeClr val="dk1"/>
                </a:solidFill>
                <a:latin typeface="Poppins"/>
                <a:ea typeface="Poppins"/>
                <a:cs typeface="Poppins"/>
                <a:sym typeface="Poppins"/>
              </a:rPr>
              <a:t>According to international energy and climate change agencies</a:t>
            </a:r>
            <a:endParaRPr sz="1600">
              <a:solidFill>
                <a:schemeClr val="dk1"/>
              </a:solidFill>
              <a:highlight>
                <a:srgbClr val="FFFFFF"/>
              </a:highlight>
              <a:latin typeface="Poppins"/>
              <a:ea typeface="Poppins"/>
              <a:cs typeface="Poppins"/>
              <a:sym typeface="Poppins"/>
            </a:endParaRPr>
          </a:p>
          <a:p>
            <a:pPr marL="0" lvl="0" indent="0" algn="l" rtl="0">
              <a:lnSpc>
                <a:spcPct val="115000"/>
              </a:lnSpc>
              <a:spcBef>
                <a:spcPts val="0"/>
              </a:spcBef>
              <a:spcAft>
                <a:spcPts val="0"/>
              </a:spcAft>
              <a:buSzPts val="1100"/>
              <a:buNone/>
            </a:pPr>
            <a:endParaRPr sz="1600">
              <a:solidFill>
                <a:schemeClr val="dk1"/>
              </a:solidFill>
              <a:highlight>
                <a:srgbClr val="FFFFFF"/>
              </a:highlight>
              <a:latin typeface="Poppins"/>
              <a:ea typeface="Poppins"/>
              <a:cs typeface="Poppins"/>
              <a:sym typeface="Poppins"/>
            </a:endParaRPr>
          </a:p>
          <a:p>
            <a:pPr marL="457200" lvl="0" indent="-330200" algn="l" rtl="0">
              <a:spcBef>
                <a:spcPts val="0"/>
              </a:spcBef>
              <a:spcAft>
                <a:spcPts val="0"/>
              </a:spcAft>
              <a:buClr>
                <a:schemeClr val="dk1"/>
              </a:buClr>
              <a:buSzPts val="1600"/>
              <a:buFont typeface="Poppins SemiBold"/>
              <a:buChar char="●"/>
            </a:pPr>
            <a:r>
              <a:rPr lang="en-US" sz="1600" b="1">
                <a:solidFill>
                  <a:srgbClr val="52A3D8"/>
                </a:solidFill>
                <a:latin typeface="Poppins"/>
                <a:ea typeface="Poppins"/>
                <a:cs typeface="Poppins"/>
                <a:sym typeface="Poppins"/>
              </a:rPr>
              <a:t>Carbon Capture Utilization &amp; Storage</a:t>
            </a:r>
            <a:endParaRPr sz="1600">
              <a:solidFill>
                <a:schemeClr val="dk1"/>
              </a:solidFill>
              <a:highlight>
                <a:srgbClr val="FFFFFF"/>
              </a:highlight>
              <a:latin typeface="Poppins SemiBold"/>
              <a:ea typeface="Poppins SemiBold"/>
              <a:cs typeface="Poppins SemiBold"/>
              <a:sym typeface="Poppins SemiBold"/>
            </a:endParaRPr>
          </a:p>
          <a:p>
            <a:pPr marL="914400" lvl="0" indent="0" algn="l" rtl="0">
              <a:spcBef>
                <a:spcPts val="0"/>
              </a:spcBef>
              <a:spcAft>
                <a:spcPts val="0"/>
              </a:spcAft>
              <a:buNone/>
            </a:pPr>
            <a:endParaRPr sz="800">
              <a:solidFill>
                <a:schemeClr val="dk1"/>
              </a:solidFill>
              <a:highlight>
                <a:srgbClr val="FFFFFF"/>
              </a:highlight>
              <a:latin typeface="Poppins SemiBold"/>
              <a:ea typeface="Poppins SemiBold"/>
              <a:cs typeface="Poppins SemiBold"/>
              <a:sym typeface="Poppins SemiBold"/>
            </a:endParaRPr>
          </a:p>
          <a:p>
            <a:pPr marL="457200" lvl="0" indent="-330200" algn="l" rtl="0">
              <a:spcBef>
                <a:spcPts val="0"/>
              </a:spcBef>
              <a:spcAft>
                <a:spcPts val="0"/>
              </a:spcAft>
              <a:buClr>
                <a:schemeClr val="dk1"/>
              </a:buClr>
              <a:buSzPts val="1600"/>
              <a:buFont typeface="Poppins SemiBold"/>
              <a:buChar char="●"/>
            </a:pPr>
            <a:r>
              <a:rPr lang="en-US" sz="1600" b="1">
                <a:solidFill>
                  <a:srgbClr val="52A3D8"/>
                </a:solidFill>
                <a:latin typeface="Poppins"/>
                <a:ea typeface="Poppins"/>
                <a:cs typeface="Poppins"/>
                <a:sym typeface="Poppins"/>
              </a:rPr>
              <a:t>Hydrogen &amp; Net-Zero Ecosystem </a:t>
            </a:r>
            <a:endParaRPr sz="1600">
              <a:solidFill>
                <a:schemeClr val="dk1"/>
              </a:solidFill>
              <a:highlight>
                <a:srgbClr val="FFFFFF"/>
              </a:highlight>
              <a:latin typeface="Poppins SemiBold"/>
              <a:ea typeface="Poppins SemiBold"/>
              <a:cs typeface="Poppins SemiBold"/>
              <a:sym typeface="Poppins SemiBold"/>
            </a:endParaRPr>
          </a:p>
          <a:p>
            <a:pPr marL="914400" lvl="0" indent="0" algn="l" rtl="0">
              <a:spcBef>
                <a:spcPts val="0"/>
              </a:spcBef>
              <a:spcAft>
                <a:spcPts val="0"/>
              </a:spcAft>
              <a:buNone/>
            </a:pPr>
            <a:endParaRPr sz="800">
              <a:solidFill>
                <a:schemeClr val="dk1"/>
              </a:solidFill>
              <a:highlight>
                <a:srgbClr val="FFFFFF"/>
              </a:highlight>
              <a:latin typeface="Poppins SemiBold"/>
              <a:ea typeface="Poppins SemiBold"/>
              <a:cs typeface="Poppins SemiBold"/>
              <a:sym typeface="Poppins SemiBold"/>
            </a:endParaRPr>
          </a:p>
          <a:p>
            <a:pPr marL="457200" lvl="0" indent="-330200" algn="l" rtl="0">
              <a:spcBef>
                <a:spcPts val="0"/>
              </a:spcBef>
              <a:spcAft>
                <a:spcPts val="0"/>
              </a:spcAft>
              <a:buClr>
                <a:schemeClr val="dk1"/>
              </a:buClr>
              <a:buSzPts val="1600"/>
              <a:buFont typeface="Poppins SemiBold"/>
              <a:buChar char="●"/>
            </a:pPr>
            <a:r>
              <a:rPr lang="en-US" sz="1600" b="1">
                <a:solidFill>
                  <a:srgbClr val="52A3D8"/>
                </a:solidFill>
                <a:latin typeface="Poppins"/>
                <a:ea typeface="Poppins"/>
                <a:cs typeface="Poppins"/>
                <a:sym typeface="Poppins"/>
              </a:rPr>
              <a:t>Renewable Energy &amp; Energy Storage</a:t>
            </a:r>
            <a:endParaRPr sz="1600">
              <a:solidFill>
                <a:schemeClr val="dk1"/>
              </a:solidFill>
              <a:highlight>
                <a:srgbClr val="FFFFFF"/>
              </a:highlight>
              <a:latin typeface="Poppins SemiBold"/>
              <a:ea typeface="Poppins SemiBold"/>
              <a:cs typeface="Poppins SemiBold"/>
              <a:sym typeface="Poppins SemiBold"/>
            </a:endParaRPr>
          </a:p>
          <a:p>
            <a:pPr marL="914400" lvl="0" indent="0" algn="l" rtl="0">
              <a:spcBef>
                <a:spcPts val="0"/>
              </a:spcBef>
              <a:spcAft>
                <a:spcPts val="0"/>
              </a:spcAft>
              <a:buNone/>
            </a:pPr>
            <a:endParaRPr sz="800">
              <a:solidFill>
                <a:schemeClr val="dk1"/>
              </a:solidFill>
              <a:highlight>
                <a:srgbClr val="FFFFFF"/>
              </a:highlight>
              <a:latin typeface="Poppins SemiBold"/>
              <a:ea typeface="Poppins SemiBold"/>
              <a:cs typeface="Poppins SemiBold"/>
              <a:sym typeface="Poppins SemiBold"/>
            </a:endParaRPr>
          </a:p>
          <a:p>
            <a:pPr marL="0" marR="0" lvl="0" indent="0" algn="l" rtl="0">
              <a:spcBef>
                <a:spcPts val="0"/>
              </a:spcBef>
              <a:spcAft>
                <a:spcPts val="0"/>
              </a:spcAft>
              <a:buNone/>
            </a:pPr>
            <a:endParaRPr sz="1600">
              <a:solidFill>
                <a:schemeClr val="dk1"/>
              </a:solidFill>
              <a:latin typeface="Poppins"/>
              <a:ea typeface="Poppins"/>
              <a:cs typeface="Poppins"/>
              <a:sym typeface="Poppins"/>
            </a:endParaRPr>
          </a:p>
          <a:p>
            <a:pPr marL="0" lvl="0" indent="0" algn="just" rtl="0">
              <a:lnSpc>
                <a:spcPct val="115000"/>
              </a:lnSpc>
              <a:spcBef>
                <a:spcPts val="0"/>
              </a:spcBef>
              <a:spcAft>
                <a:spcPts val="0"/>
              </a:spcAft>
              <a:buClr>
                <a:schemeClr val="dk1"/>
              </a:buClr>
              <a:buSzPts val="1100"/>
              <a:buFont typeface="Arial"/>
              <a:buNone/>
            </a:pPr>
            <a:r>
              <a:rPr lang="en-US" sz="1600">
                <a:solidFill>
                  <a:schemeClr val="dk1"/>
                </a:solidFill>
                <a:latin typeface="Poppins"/>
                <a:ea typeface="Poppins"/>
                <a:cs typeface="Poppins"/>
                <a:sym typeface="Poppins"/>
              </a:rPr>
              <a:t>is a crucial technologies for meeting the Paris Agreement’s goal of limiting the rise in the global temperature to well below 1.5°C</a:t>
            </a:r>
            <a:endParaRPr sz="1600">
              <a:solidFill>
                <a:schemeClr val="dk1"/>
              </a:solidFill>
              <a:highlight>
                <a:schemeClr val="lt1"/>
              </a:highlight>
              <a:latin typeface="Poppins SemiBold"/>
              <a:ea typeface="Poppins SemiBold"/>
              <a:cs typeface="Poppins SemiBold"/>
              <a:sym typeface="Poppins SemiBold"/>
            </a:endParaRPr>
          </a:p>
          <a:p>
            <a:pPr marL="0" marR="0" lvl="0" indent="0" algn="l" rtl="0">
              <a:spcBef>
                <a:spcPts val="0"/>
              </a:spcBef>
              <a:spcAft>
                <a:spcPts val="0"/>
              </a:spcAft>
              <a:buNone/>
            </a:pPr>
            <a:endParaRPr sz="1600">
              <a:solidFill>
                <a:schemeClr val="dk1"/>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1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40" name="Google Shape;140;p19"/>
          <p:cNvPicPr preferRelativeResize="0"/>
          <p:nvPr/>
        </p:nvPicPr>
        <p:blipFill rotWithShape="1">
          <a:blip r:embed="rId4">
            <a:alphaModFix/>
          </a:blip>
          <a:srcRect/>
          <a:stretch/>
        </p:blipFill>
        <p:spPr>
          <a:xfrm>
            <a:off x="0" y="0"/>
            <a:ext cx="12192000" cy="3708400"/>
          </a:xfrm>
          <a:prstGeom prst="rect">
            <a:avLst/>
          </a:prstGeom>
          <a:noFill/>
          <a:ln>
            <a:noFill/>
          </a:ln>
        </p:spPr>
      </p:pic>
      <p:pic>
        <p:nvPicPr>
          <p:cNvPr id="141" name="Google Shape;141;p19"/>
          <p:cNvPicPr preferRelativeResize="0"/>
          <p:nvPr/>
        </p:nvPicPr>
        <p:blipFill rotWithShape="1">
          <a:blip r:embed="rId5">
            <a:alphaModFix/>
          </a:blip>
          <a:srcRect/>
          <a:stretch/>
        </p:blipFill>
        <p:spPr>
          <a:xfrm>
            <a:off x="0" y="0"/>
            <a:ext cx="12192000" cy="6858000"/>
          </a:xfrm>
          <a:prstGeom prst="rect">
            <a:avLst/>
          </a:prstGeom>
          <a:noFill/>
          <a:ln>
            <a:noFill/>
          </a:ln>
        </p:spPr>
      </p:pic>
      <p:pic>
        <p:nvPicPr>
          <p:cNvPr id="142" name="Google Shape;142;p19"/>
          <p:cNvPicPr preferRelativeResize="0"/>
          <p:nvPr/>
        </p:nvPicPr>
        <p:blipFill rotWithShape="1">
          <a:blip r:embed="rId6">
            <a:alphaModFix/>
          </a:blip>
          <a:srcRect/>
          <a:stretch/>
        </p:blipFill>
        <p:spPr>
          <a:xfrm>
            <a:off x="782675" y="0"/>
            <a:ext cx="10626651" cy="6755125"/>
          </a:xfrm>
          <a:prstGeom prst="rect">
            <a:avLst/>
          </a:prstGeom>
          <a:noFill/>
          <a:ln>
            <a:noFill/>
          </a:ln>
        </p:spPr>
      </p:pic>
      <p:sp>
        <p:nvSpPr>
          <p:cNvPr id="143" name="Google Shape;143;p19"/>
          <p:cNvSpPr txBox="1"/>
          <p:nvPr/>
        </p:nvSpPr>
        <p:spPr>
          <a:xfrm>
            <a:off x="1661241" y="1018466"/>
            <a:ext cx="24816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52A3D8"/>
                </a:solidFill>
                <a:latin typeface="Poppins"/>
                <a:ea typeface="Poppins"/>
                <a:cs typeface="Poppins"/>
                <a:sym typeface="Poppins"/>
              </a:rPr>
              <a:t>Carbon Capture </a:t>
            </a:r>
            <a:br>
              <a:rPr lang="en-US" sz="1600" b="1">
                <a:solidFill>
                  <a:srgbClr val="52A3D8"/>
                </a:solidFill>
                <a:latin typeface="Poppins"/>
                <a:ea typeface="Poppins"/>
                <a:cs typeface="Poppins"/>
                <a:sym typeface="Poppins"/>
              </a:rPr>
            </a:br>
            <a:r>
              <a:rPr lang="en-US" sz="1600" b="1">
                <a:solidFill>
                  <a:srgbClr val="52A3D8"/>
                </a:solidFill>
                <a:latin typeface="Poppins"/>
                <a:ea typeface="Poppins"/>
                <a:cs typeface="Poppins"/>
                <a:sym typeface="Poppins"/>
              </a:rPr>
              <a:t>Utilization &amp; Storage</a:t>
            </a:r>
            <a:endParaRPr sz="1600" b="1">
              <a:solidFill>
                <a:srgbClr val="52A3D8"/>
              </a:solidFill>
              <a:latin typeface="Poppins"/>
              <a:ea typeface="Poppins"/>
              <a:cs typeface="Poppins"/>
              <a:sym typeface="Poppins"/>
            </a:endParaRPr>
          </a:p>
        </p:txBody>
      </p:sp>
      <p:sp>
        <p:nvSpPr>
          <p:cNvPr id="144" name="Google Shape;144;p19"/>
          <p:cNvSpPr txBox="1"/>
          <p:nvPr/>
        </p:nvSpPr>
        <p:spPr>
          <a:xfrm>
            <a:off x="4855190" y="1018465"/>
            <a:ext cx="24816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52A3D8"/>
                </a:solidFill>
                <a:latin typeface="Poppins"/>
                <a:ea typeface="Poppins"/>
                <a:cs typeface="Poppins"/>
                <a:sym typeface="Poppins"/>
              </a:rPr>
              <a:t>Hydrogen &amp;</a:t>
            </a:r>
            <a:br>
              <a:rPr lang="en-US" sz="1600" b="1">
                <a:solidFill>
                  <a:srgbClr val="52A3D8"/>
                </a:solidFill>
                <a:latin typeface="Poppins"/>
                <a:ea typeface="Poppins"/>
                <a:cs typeface="Poppins"/>
                <a:sym typeface="Poppins"/>
              </a:rPr>
            </a:br>
            <a:r>
              <a:rPr lang="en-US" sz="1600" b="1">
                <a:solidFill>
                  <a:srgbClr val="52A3D8"/>
                </a:solidFill>
                <a:latin typeface="Poppins"/>
                <a:ea typeface="Poppins"/>
                <a:cs typeface="Poppins"/>
                <a:sym typeface="Poppins"/>
              </a:rPr>
              <a:t>Net-Zero Ecosystem </a:t>
            </a:r>
            <a:endParaRPr sz="1600" b="1">
              <a:solidFill>
                <a:srgbClr val="52A3D8"/>
              </a:solidFill>
              <a:latin typeface="Poppins"/>
              <a:ea typeface="Poppins"/>
              <a:cs typeface="Poppins"/>
              <a:sym typeface="Poppins"/>
            </a:endParaRPr>
          </a:p>
        </p:txBody>
      </p:sp>
      <p:sp>
        <p:nvSpPr>
          <p:cNvPr id="145" name="Google Shape;145;p19"/>
          <p:cNvSpPr txBox="1"/>
          <p:nvPr/>
        </p:nvSpPr>
        <p:spPr>
          <a:xfrm>
            <a:off x="7682040" y="1018479"/>
            <a:ext cx="24816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52A3D8"/>
                </a:solidFill>
                <a:latin typeface="Poppins"/>
                <a:ea typeface="Poppins"/>
                <a:cs typeface="Poppins"/>
                <a:sym typeface="Poppins"/>
              </a:rPr>
              <a:t>Energy Storage &amp; </a:t>
            </a:r>
            <a:endParaRPr/>
          </a:p>
          <a:p>
            <a:pPr marL="0" marR="0" lvl="0" indent="0" algn="ctr" rtl="0">
              <a:spcBef>
                <a:spcPts val="0"/>
              </a:spcBef>
              <a:spcAft>
                <a:spcPts val="0"/>
              </a:spcAft>
              <a:buNone/>
            </a:pPr>
            <a:r>
              <a:rPr lang="en-US" sz="1600" b="1">
                <a:solidFill>
                  <a:srgbClr val="52A3D8"/>
                </a:solidFill>
                <a:latin typeface="Poppins"/>
                <a:ea typeface="Poppins"/>
                <a:cs typeface="Poppins"/>
                <a:sym typeface="Poppins"/>
              </a:rPr>
              <a:t>Renewable Energy</a:t>
            </a:r>
            <a:endParaRPr sz="1600" b="1">
              <a:solidFill>
                <a:srgbClr val="52A3D8"/>
              </a:solidFill>
              <a:latin typeface="Poppins"/>
              <a:ea typeface="Poppins"/>
              <a:cs typeface="Poppins"/>
              <a:sym typeface="Poppins"/>
            </a:endParaRPr>
          </a:p>
        </p:txBody>
      </p:sp>
      <p:sp>
        <p:nvSpPr>
          <p:cNvPr id="146" name="Google Shape;146;p19"/>
          <p:cNvSpPr txBox="1"/>
          <p:nvPr/>
        </p:nvSpPr>
        <p:spPr>
          <a:xfrm>
            <a:off x="1661291" y="1672049"/>
            <a:ext cx="2481600" cy="738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Poppins"/>
                <a:ea typeface="Poppins"/>
                <a:cs typeface="Poppins"/>
                <a:sym typeface="Poppins"/>
              </a:rPr>
              <a:t>Gets CO</a:t>
            </a:r>
            <a:r>
              <a:rPr lang="en-US" sz="1400" baseline="-25000">
                <a:solidFill>
                  <a:schemeClr val="dk1"/>
                </a:solidFill>
                <a:latin typeface="Poppins"/>
                <a:ea typeface="Poppins"/>
                <a:cs typeface="Poppins"/>
                <a:sym typeface="Poppins"/>
              </a:rPr>
              <a:t>2</a:t>
            </a:r>
            <a:r>
              <a:rPr lang="en-US" sz="1400">
                <a:solidFill>
                  <a:schemeClr val="dk1"/>
                </a:solidFill>
                <a:latin typeface="Poppins"/>
                <a:ea typeface="Poppins"/>
                <a:cs typeface="Poppins"/>
                <a:sym typeface="Poppins"/>
              </a:rPr>
              <a:t> out of the industrial GHG emitters</a:t>
            </a:r>
            <a:endParaRPr>
              <a:solidFill>
                <a:schemeClr val="dk1"/>
              </a:solidFill>
              <a:latin typeface="Poppins"/>
              <a:ea typeface="Poppins"/>
              <a:cs typeface="Poppins"/>
              <a:sym typeface="Poppins"/>
            </a:endParaRPr>
          </a:p>
          <a:p>
            <a:pPr marL="0" marR="0" lvl="0" indent="0" algn="ctr" rtl="0">
              <a:spcBef>
                <a:spcPts val="0"/>
              </a:spcBef>
              <a:spcAft>
                <a:spcPts val="0"/>
              </a:spcAft>
              <a:buNone/>
            </a:pPr>
            <a:r>
              <a:rPr lang="en-US">
                <a:solidFill>
                  <a:schemeClr val="dk1"/>
                </a:solidFill>
                <a:latin typeface="Poppins"/>
                <a:ea typeface="Poppins"/>
                <a:cs typeface="Poppins"/>
                <a:sym typeface="Poppins"/>
              </a:rPr>
              <a:t>&amp; Direct Air Capture</a:t>
            </a:r>
            <a:endParaRPr>
              <a:solidFill>
                <a:schemeClr val="dk1"/>
              </a:solidFill>
              <a:latin typeface="Poppins"/>
              <a:ea typeface="Poppins"/>
              <a:cs typeface="Poppins"/>
              <a:sym typeface="Poppins"/>
            </a:endParaRPr>
          </a:p>
        </p:txBody>
      </p:sp>
      <p:sp>
        <p:nvSpPr>
          <p:cNvPr id="147" name="Google Shape;147;p19"/>
          <p:cNvSpPr txBox="1"/>
          <p:nvPr/>
        </p:nvSpPr>
        <p:spPr>
          <a:xfrm>
            <a:off x="4652275" y="1715825"/>
            <a:ext cx="2915400" cy="13854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Gets CO2 out of the mobility: </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car, train, plane, ship</a:t>
            </a: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Font typeface="Arial"/>
              <a:buNone/>
            </a:pPr>
            <a:endParaRPr>
              <a:solidFill>
                <a:schemeClr val="dk1"/>
              </a:solidFill>
              <a:latin typeface="Poppins"/>
              <a:ea typeface="Poppins"/>
              <a:cs typeface="Poppins"/>
              <a:sym typeface="Poppins"/>
            </a:endParaRPr>
          </a:p>
          <a:p>
            <a:pPr marL="0" marR="0" lvl="0" indent="0" algn="ctr" rtl="0">
              <a:spcBef>
                <a:spcPts val="0"/>
              </a:spcBef>
              <a:spcAft>
                <a:spcPts val="0"/>
              </a:spcAft>
              <a:buNone/>
            </a:pPr>
            <a:r>
              <a:rPr lang="en-US" sz="1400">
                <a:solidFill>
                  <a:schemeClr val="dk1"/>
                </a:solidFill>
                <a:latin typeface="Poppins"/>
                <a:ea typeface="Poppins"/>
                <a:cs typeface="Poppins"/>
                <a:sym typeface="Poppins"/>
              </a:rPr>
              <a:t>Can be burned </a:t>
            </a:r>
            <a:br>
              <a:rPr lang="en-US" sz="1400">
                <a:solidFill>
                  <a:schemeClr val="dk1"/>
                </a:solidFill>
                <a:latin typeface="Poppins"/>
                <a:ea typeface="Poppins"/>
                <a:cs typeface="Poppins"/>
                <a:sym typeface="Poppins"/>
              </a:rPr>
            </a:br>
            <a:r>
              <a:rPr lang="en-US" sz="1400">
                <a:solidFill>
                  <a:schemeClr val="dk1"/>
                </a:solidFill>
                <a:latin typeface="Poppins"/>
                <a:ea typeface="Poppins"/>
                <a:cs typeface="Poppins"/>
                <a:sym typeface="Poppins"/>
              </a:rPr>
              <a:t>with natural gas</a:t>
            </a:r>
            <a:endParaRPr sz="1400">
              <a:solidFill>
                <a:schemeClr val="dk1"/>
              </a:solidFill>
              <a:latin typeface="Poppins"/>
              <a:ea typeface="Poppins"/>
              <a:cs typeface="Poppins"/>
              <a:sym typeface="Poppins"/>
            </a:endParaRPr>
          </a:p>
          <a:p>
            <a:pPr marL="0" marR="0" lvl="0" indent="0" algn="ctr" rtl="0">
              <a:spcBef>
                <a:spcPts val="0"/>
              </a:spcBef>
              <a:spcAft>
                <a:spcPts val="0"/>
              </a:spcAft>
              <a:buNone/>
            </a:pPr>
            <a:endParaRPr>
              <a:solidFill>
                <a:schemeClr val="dk1"/>
              </a:solidFill>
              <a:latin typeface="Poppins"/>
              <a:ea typeface="Poppins"/>
              <a:cs typeface="Poppins"/>
              <a:sym typeface="Poppins"/>
            </a:endParaRPr>
          </a:p>
        </p:txBody>
      </p:sp>
      <p:sp>
        <p:nvSpPr>
          <p:cNvPr id="148" name="Google Shape;148;p19"/>
          <p:cNvSpPr txBox="1"/>
          <p:nvPr/>
        </p:nvSpPr>
        <p:spPr>
          <a:xfrm>
            <a:off x="7631275" y="1672050"/>
            <a:ext cx="28521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Poppins"/>
                <a:ea typeface="Poppins"/>
                <a:cs typeface="Poppins"/>
                <a:sym typeface="Poppins"/>
              </a:rPr>
              <a:t>Manages variable </a:t>
            </a:r>
            <a:br>
              <a:rPr lang="en-US" sz="1400">
                <a:solidFill>
                  <a:schemeClr val="dk1"/>
                </a:solidFill>
                <a:latin typeface="Poppins"/>
                <a:ea typeface="Poppins"/>
                <a:cs typeface="Poppins"/>
                <a:sym typeface="Poppins"/>
              </a:rPr>
            </a:br>
            <a:r>
              <a:rPr lang="en-US" sz="1400">
                <a:solidFill>
                  <a:schemeClr val="dk1"/>
                </a:solidFill>
                <a:latin typeface="Poppins"/>
                <a:ea typeface="Poppins"/>
                <a:cs typeface="Poppins"/>
                <a:sym typeface="Poppins"/>
              </a:rPr>
              <a:t>rene</a:t>
            </a:r>
            <a:r>
              <a:rPr lang="en-US">
                <a:solidFill>
                  <a:schemeClr val="dk1"/>
                </a:solidFill>
                <a:latin typeface="Poppins"/>
                <a:ea typeface="Poppins"/>
                <a:cs typeface="Poppins"/>
                <a:sym typeface="Poppins"/>
              </a:rPr>
              <a:t>wable </a:t>
            </a:r>
            <a:r>
              <a:rPr lang="en-US" sz="1400">
                <a:solidFill>
                  <a:schemeClr val="dk1"/>
                </a:solidFill>
                <a:latin typeface="Poppins"/>
                <a:ea typeface="Poppins"/>
                <a:cs typeface="Poppins"/>
                <a:sym typeface="Poppins"/>
              </a:rPr>
              <a:t>power production</a:t>
            </a:r>
            <a:endParaRPr sz="1400" b="1">
              <a:solidFill>
                <a:srgbClr val="52A3D8"/>
              </a:solidFill>
              <a:latin typeface="Poppins"/>
              <a:ea typeface="Poppins"/>
              <a:cs typeface="Poppins"/>
              <a:sym typeface="Poppins"/>
            </a:endParaRPr>
          </a:p>
        </p:txBody>
      </p:sp>
      <p:sp>
        <p:nvSpPr>
          <p:cNvPr id="149" name="Google Shape;149;p19"/>
          <p:cNvSpPr txBox="1"/>
          <p:nvPr/>
        </p:nvSpPr>
        <p:spPr>
          <a:xfrm>
            <a:off x="1609966" y="2457757"/>
            <a:ext cx="2481600" cy="738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Poppins"/>
                <a:ea typeface="Poppins"/>
                <a:cs typeface="Poppins"/>
                <a:sym typeface="Poppins"/>
              </a:rPr>
              <a:t>Prolongs investments in current coal-fired power plants</a:t>
            </a:r>
            <a:endParaRPr sz="1400" b="1">
              <a:solidFill>
                <a:srgbClr val="52A3D8"/>
              </a:solidFill>
              <a:latin typeface="Poppins"/>
              <a:ea typeface="Poppins"/>
              <a:cs typeface="Poppins"/>
              <a:sym typeface="Poppins"/>
            </a:endParaRPr>
          </a:p>
        </p:txBody>
      </p:sp>
      <p:sp>
        <p:nvSpPr>
          <p:cNvPr id="150" name="Google Shape;150;p19"/>
          <p:cNvSpPr txBox="1"/>
          <p:nvPr/>
        </p:nvSpPr>
        <p:spPr>
          <a:xfrm>
            <a:off x="4855200" y="3121209"/>
            <a:ext cx="2481600" cy="307800"/>
          </a:xfrm>
          <a:prstGeom prst="rect">
            <a:avLst/>
          </a:prstGeom>
          <a:noFill/>
          <a:ln>
            <a:noFill/>
          </a:ln>
        </p:spPr>
        <p:txBody>
          <a:bodyPr spcFirstLastPara="1" wrap="square" lIns="91425" tIns="45700" rIns="91425" bIns="45700" anchor="t" anchorCtr="0">
            <a:spAutoFit/>
          </a:bodyPr>
          <a:lstStyle/>
          <a:p>
            <a:pPr marL="0" marR="0" lvl="0" indent="457200" algn="l" rtl="0">
              <a:spcBef>
                <a:spcPts val="0"/>
              </a:spcBef>
              <a:spcAft>
                <a:spcPts val="0"/>
              </a:spcAft>
              <a:buNone/>
            </a:pPr>
            <a:r>
              <a:rPr lang="en-US">
                <a:solidFill>
                  <a:schemeClr val="dk1"/>
                </a:solidFill>
                <a:latin typeface="Poppins"/>
                <a:ea typeface="Poppins"/>
                <a:cs typeface="Poppins"/>
                <a:sym typeface="Poppins"/>
              </a:rPr>
              <a:t> </a:t>
            </a:r>
            <a:r>
              <a:rPr lang="en-US" sz="1400">
                <a:solidFill>
                  <a:schemeClr val="dk1"/>
                </a:solidFill>
                <a:latin typeface="Poppins"/>
                <a:ea typeface="Poppins"/>
                <a:cs typeface="Poppins"/>
                <a:sym typeface="Poppins"/>
              </a:rPr>
              <a:t>Industrial uses</a:t>
            </a:r>
            <a:endParaRPr sz="1400" b="1">
              <a:solidFill>
                <a:srgbClr val="52A3D8"/>
              </a:solidFill>
              <a:latin typeface="Poppins"/>
              <a:ea typeface="Poppins"/>
              <a:cs typeface="Poppins"/>
              <a:sym typeface="Poppins"/>
            </a:endParaRPr>
          </a:p>
        </p:txBody>
      </p:sp>
      <p:sp>
        <p:nvSpPr>
          <p:cNvPr id="151" name="Google Shape;151;p19"/>
          <p:cNvSpPr txBox="1"/>
          <p:nvPr/>
        </p:nvSpPr>
        <p:spPr>
          <a:xfrm>
            <a:off x="7816525" y="2362325"/>
            <a:ext cx="2481600" cy="738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solidFill>
                  <a:schemeClr val="dk1"/>
                </a:solidFill>
                <a:latin typeface="Poppins"/>
                <a:ea typeface="Poppins"/>
                <a:cs typeface="Poppins"/>
                <a:sym typeface="Poppins"/>
              </a:rPr>
              <a:t>Power grid </a:t>
            </a:r>
            <a:r>
              <a:rPr lang="en-US" sz="1400">
                <a:solidFill>
                  <a:schemeClr val="dk1"/>
                </a:solidFill>
                <a:latin typeface="Poppins"/>
                <a:ea typeface="Poppins"/>
                <a:cs typeface="Poppins"/>
                <a:sym typeface="Poppins"/>
              </a:rPr>
              <a:t>benefits </a:t>
            </a:r>
            <a:br>
              <a:rPr lang="en-US" sz="1400">
                <a:solidFill>
                  <a:schemeClr val="dk1"/>
                </a:solidFill>
                <a:latin typeface="Poppins"/>
                <a:ea typeface="Poppins"/>
                <a:cs typeface="Poppins"/>
                <a:sym typeface="Poppins"/>
              </a:rPr>
            </a:br>
            <a:endParaRPr>
              <a:solidFill>
                <a:schemeClr val="dk1"/>
              </a:solidFill>
              <a:latin typeface="Poppins"/>
              <a:ea typeface="Poppins"/>
              <a:cs typeface="Poppins"/>
              <a:sym typeface="Poppins"/>
            </a:endParaRPr>
          </a:p>
          <a:p>
            <a:pPr marL="0" marR="0" lvl="0" indent="0" algn="ctr" rtl="0">
              <a:spcBef>
                <a:spcPts val="0"/>
              </a:spcBef>
              <a:spcAft>
                <a:spcPts val="0"/>
              </a:spcAft>
              <a:buNone/>
            </a:pPr>
            <a:r>
              <a:rPr lang="en-US" sz="1400">
                <a:solidFill>
                  <a:schemeClr val="dk1"/>
                </a:solidFill>
                <a:latin typeface="Poppins"/>
                <a:ea typeface="Poppins"/>
                <a:cs typeface="Poppins"/>
                <a:sym typeface="Poppins"/>
              </a:rPr>
              <a:t>Net-zero energy</a:t>
            </a:r>
            <a:endParaRPr sz="1400" b="1">
              <a:solidFill>
                <a:srgbClr val="52A3D8"/>
              </a:solidFill>
              <a:latin typeface="Poppins"/>
              <a:ea typeface="Poppins"/>
              <a:cs typeface="Poppins"/>
              <a:sym typeface="Poppins"/>
            </a:endParaRPr>
          </a:p>
        </p:txBody>
      </p:sp>
      <p:pic>
        <p:nvPicPr>
          <p:cNvPr id="152" name="Google Shape;152;p19"/>
          <p:cNvPicPr preferRelativeResize="0"/>
          <p:nvPr/>
        </p:nvPicPr>
        <p:blipFill rotWithShape="1">
          <a:blip r:embed="rId7">
            <a:alphaModFix/>
          </a:blip>
          <a:srcRect r="27299"/>
          <a:stretch/>
        </p:blipFill>
        <p:spPr>
          <a:xfrm>
            <a:off x="1873275" y="3429000"/>
            <a:ext cx="8072623" cy="2368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0"/>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58" name="Google Shape;158;p20"/>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159" name="Google Shape;159;p20"/>
          <p:cNvPicPr preferRelativeResize="0"/>
          <p:nvPr/>
        </p:nvPicPr>
        <p:blipFill rotWithShape="1">
          <a:blip r:embed="rId5">
            <a:alphaModFix/>
          </a:blip>
          <a:srcRect/>
          <a:stretch/>
        </p:blipFill>
        <p:spPr>
          <a:xfrm>
            <a:off x="985222" y="1044389"/>
            <a:ext cx="3586777" cy="3586777"/>
          </a:xfrm>
          <a:prstGeom prst="rect">
            <a:avLst/>
          </a:prstGeom>
          <a:noFill/>
          <a:ln>
            <a:noFill/>
          </a:ln>
        </p:spPr>
      </p:pic>
      <p:pic>
        <p:nvPicPr>
          <p:cNvPr id="160" name="Google Shape;160;p20"/>
          <p:cNvPicPr preferRelativeResize="0"/>
          <p:nvPr/>
        </p:nvPicPr>
        <p:blipFill rotWithShape="1">
          <a:blip r:embed="rId6">
            <a:alphaModFix/>
          </a:blip>
          <a:srcRect/>
          <a:stretch/>
        </p:blipFill>
        <p:spPr>
          <a:xfrm>
            <a:off x="5471273" y="2290015"/>
            <a:ext cx="2328022" cy="2328020"/>
          </a:xfrm>
          <a:prstGeom prst="rect">
            <a:avLst/>
          </a:prstGeom>
          <a:noFill/>
          <a:ln>
            <a:noFill/>
          </a:ln>
        </p:spPr>
      </p:pic>
      <p:pic>
        <p:nvPicPr>
          <p:cNvPr id="161" name="Google Shape;161;p20"/>
          <p:cNvPicPr preferRelativeResize="0"/>
          <p:nvPr/>
        </p:nvPicPr>
        <p:blipFill rotWithShape="1">
          <a:blip r:embed="rId7">
            <a:alphaModFix/>
          </a:blip>
          <a:srcRect/>
          <a:stretch/>
        </p:blipFill>
        <p:spPr>
          <a:xfrm>
            <a:off x="8887421" y="2994275"/>
            <a:ext cx="1632942" cy="1626588"/>
          </a:xfrm>
          <a:prstGeom prst="rect">
            <a:avLst/>
          </a:prstGeom>
          <a:noFill/>
          <a:ln>
            <a:noFill/>
          </a:ln>
        </p:spPr>
      </p:pic>
      <p:sp>
        <p:nvSpPr>
          <p:cNvPr id="162" name="Google Shape;162;p20"/>
          <p:cNvSpPr txBox="1"/>
          <p:nvPr/>
        </p:nvSpPr>
        <p:spPr>
          <a:xfrm>
            <a:off x="533058" y="4861211"/>
            <a:ext cx="4491000" cy="1323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52A3D8"/>
                </a:solidFill>
                <a:latin typeface="Poppins"/>
                <a:ea typeface="Poppins"/>
                <a:cs typeface="Poppins"/>
                <a:sym typeface="Poppins"/>
              </a:rPr>
              <a:t>REDUCING GHG EMISSION (worldwide)</a:t>
            </a:r>
            <a:br>
              <a:rPr lang="en-US" sz="1600" b="1">
                <a:solidFill>
                  <a:srgbClr val="52A3D8"/>
                </a:solidFill>
                <a:latin typeface="Poppins"/>
                <a:ea typeface="Poppins"/>
                <a:cs typeface="Poppins"/>
                <a:sym typeface="Poppins"/>
              </a:rPr>
            </a:br>
            <a:endParaRPr sz="1600" b="1">
              <a:solidFill>
                <a:srgbClr val="52A3D8"/>
              </a:solidFill>
              <a:latin typeface="Poppins"/>
              <a:ea typeface="Poppins"/>
              <a:cs typeface="Poppins"/>
              <a:sym typeface="Poppins"/>
            </a:endParaRPr>
          </a:p>
          <a:p>
            <a:pPr marL="0" marR="0" lvl="0" indent="0" algn="ctr" rtl="0">
              <a:spcBef>
                <a:spcPts val="0"/>
              </a:spcBef>
              <a:spcAft>
                <a:spcPts val="0"/>
              </a:spcAft>
              <a:buNone/>
            </a:pPr>
            <a:r>
              <a:rPr lang="en-US" sz="1600">
                <a:solidFill>
                  <a:schemeClr val="dk1"/>
                </a:solidFill>
                <a:latin typeface="Poppins"/>
                <a:ea typeface="Poppins"/>
                <a:cs typeface="Poppins"/>
                <a:sym typeface="Poppins"/>
              </a:rPr>
              <a:t>Total Available Market</a:t>
            </a:r>
            <a:br>
              <a:rPr lang="en-US" sz="1600">
                <a:solidFill>
                  <a:schemeClr val="dk1"/>
                </a:solidFill>
                <a:latin typeface="Poppins"/>
                <a:ea typeface="Poppins"/>
                <a:cs typeface="Poppins"/>
                <a:sym typeface="Poppins"/>
              </a:rPr>
            </a:br>
            <a:endParaRPr sz="1600">
              <a:solidFill>
                <a:schemeClr val="dk1"/>
              </a:solidFill>
              <a:latin typeface="Poppins"/>
              <a:ea typeface="Poppins"/>
              <a:cs typeface="Poppins"/>
              <a:sym typeface="Poppins"/>
            </a:endParaRPr>
          </a:p>
          <a:p>
            <a:pPr marL="0" marR="0" lvl="0" indent="0" algn="ctr" rtl="0">
              <a:spcBef>
                <a:spcPts val="0"/>
              </a:spcBef>
              <a:spcAft>
                <a:spcPts val="0"/>
              </a:spcAft>
              <a:buNone/>
            </a:pPr>
            <a:r>
              <a:rPr lang="en-US" sz="1600">
                <a:solidFill>
                  <a:schemeClr val="dk1"/>
                </a:solidFill>
                <a:latin typeface="Poppins"/>
                <a:ea typeface="Poppins"/>
                <a:cs typeface="Poppins"/>
                <a:sym typeface="Poppins"/>
              </a:rPr>
              <a:t>Based only on source IEA</a:t>
            </a:r>
            <a:endParaRPr/>
          </a:p>
        </p:txBody>
      </p:sp>
      <p:sp>
        <p:nvSpPr>
          <p:cNvPr id="163" name="Google Shape;163;p20"/>
          <p:cNvSpPr txBox="1"/>
          <p:nvPr/>
        </p:nvSpPr>
        <p:spPr>
          <a:xfrm>
            <a:off x="4640398" y="4861211"/>
            <a:ext cx="3876900" cy="1815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52A3D8"/>
                </a:solidFill>
                <a:latin typeface="Poppins"/>
                <a:ea typeface="Poppins"/>
                <a:cs typeface="Poppins"/>
                <a:sym typeface="Poppins"/>
              </a:rPr>
              <a:t>CARBON SEQUESTRATION</a:t>
            </a:r>
            <a:endParaRPr/>
          </a:p>
          <a:p>
            <a:pPr marL="0" marR="0" lvl="0" indent="0" algn="ctr" rtl="0">
              <a:spcBef>
                <a:spcPts val="0"/>
              </a:spcBef>
              <a:spcAft>
                <a:spcPts val="0"/>
              </a:spcAft>
              <a:buNone/>
            </a:pPr>
            <a:r>
              <a:rPr lang="en-US" sz="1600" b="1">
                <a:solidFill>
                  <a:srgbClr val="52A3D8"/>
                </a:solidFill>
                <a:latin typeface="Poppins"/>
                <a:ea typeface="Poppins"/>
                <a:cs typeface="Poppins"/>
                <a:sym typeface="Poppins"/>
              </a:rPr>
              <a:t> </a:t>
            </a:r>
            <a:br>
              <a:rPr lang="en-US" sz="1600">
                <a:solidFill>
                  <a:schemeClr val="dk1"/>
                </a:solidFill>
                <a:latin typeface="Calibri"/>
                <a:ea typeface="Calibri"/>
                <a:cs typeface="Calibri"/>
                <a:sym typeface="Calibri"/>
              </a:rPr>
            </a:br>
            <a:r>
              <a:rPr lang="en-US" sz="1600">
                <a:solidFill>
                  <a:schemeClr val="dk1"/>
                </a:solidFill>
                <a:latin typeface="Poppins"/>
                <a:ea typeface="Poppins"/>
                <a:cs typeface="Poppins"/>
                <a:sym typeface="Poppins"/>
              </a:rPr>
              <a:t>Serviceable Available Market</a:t>
            </a:r>
            <a:br>
              <a:rPr lang="en-US" sz="1600">
                <a:solidFill>
                  <a:schemeClr val="dk1"/>
                </a:solidFill>
                <a:latin typeface="Poppins"/>
                <a:ea typeface="Poppins"/>
                <a:cs typeface="Poppins"/>
                <a:sym typeface="Poppins"/>
              </a:rPr>
            </a:br>
            <a:br>
              <a:rPr lang="en-US" sz="1600">
                <a:solidFill>
                  <a:schemeClr val="dk1"/>
                </a:solidFill>
                <a:latin typeface="Poppins"/>
                <a:ea typeface="Poppins"/>
                <a:cs typeface="Poppins"/>
                <a:sym typeface="Poppins"/>
              </a:rPr>
            </a:br>
            <a:r>
              <a:rPr lang="en-US" sz="1600">
                <a:solidFill>
                  <a:schemeClr val="dk1"/>
                </a:solidFill>
                <a:latin typeface="Poppins"/>
                <a:ea typeface="Poppins"/>
                <a:cs typeface="Poppins"/>
                <a:sym typeface="Poppins"/>
              </a:rPr>
              <a:t>Based only on source IEA </a:t>
            </a:r>
            <a:br>
              <a:rPr lang="en-US" sz="1600">
                <a:solidFill>
                  <a:schemeClr val="dk1"/>
                </a:solidFill>
                <a:latin typeface="Poppins"/>
                <a:ea typeface="Poppins"/>
                <a:cs typeface="Poppins"/>
                <a:sym typeface="Poppins"/>
              </a:rPr>
            </a:br>
            <a:br>
              <a:rPr lang="en-US" sz="1600">
                <a:solidFill>
                  <a:schemeClr val="dk1"/>
                </a:solidFill>
                <a:latin typeface="Calibri"/>
                <a:ea typeface="Calibri"/>
                <a:cs typeface="Calibri"/>
                <a:sym typeface="Calibri"/>
              </a:rPr>
            </a:br>
            <a:endParaRPr sz="1600">
              <a:solidFill>
                <a:schemeClr val="dk1"/>
              </a:solidFill>
              <a:latin typeface="Poppins"/>
              <a:ea typeface="Poppins"/>
              <a:cs typeface="Poppins"/>
              <a:sym typeface="Poppins"/>
            </a:endParaRPr>
          </a:p>
        </p:txBody>
      </p:sp>
      <p:sp>
        <p:nvSpPr>
          <p:cNvPr id="164" name="Google Shape;164;p20"/>
          <p:cNvSpPr txBox="1"/>
          <p:nvPr/>
        </p:nvSpPr>
        <p:spPr>
          <a:xfrm>
            <a:off x="7765368" y="4861211"/>
            <a:ext cx="3876900" cy="1816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52A3D8"/>
                </a:solidFill>
                <a:latin typeface="Poppins"/>
                <a:ea typeface="Poppins"/>
                <a:cs typeface="Poppins"/>
                <a:sym typeface="Poppins"/>
              </a:rPr>
              <a:t>CCS AVALON</a:t>
            </a:r>
            <a:endParaRPr/>
          </a:p>
          <a:p>
            <a:pPr marL="0" marR="0" lvl="0" indent="0" algn="ctr" rtl="0">
              <a:spcBef>
                <a:spcPts val="0"/>
              </a:spcBef>
              <a:spcAft>
                <a:spcPts val="0"/>
              </a:spcAft>
              <a:buNone/>
            </a:pPr>
            <a:br>
              <a:rPr lang="en-US" sz="1600">
                <a:solidFill>
                  <a:schemeClr val="dk1"/>
                </a:solidFill>
                <a:latin typeface="Poppins"/>
                <a:ea typeface="Poppins"/>
                <a:cs typeface="Poppins"/>
                <a:sym typeface="Poppins"/>
              </a:rPr>
            </a:br>
            <a:r>
              <a:rPr lang="en-US" sz="1600">
                <a:solidFill>
                  <a:schemeClr val="dk1"/>
                </a:solidFill>
                <a:latin typeface="Poppins"/>
                <a:ea typeface="Poppins"/>
                <a:cs typeface="Poppins"/>
                <a:sym typeface="Poppins"/>
              </a:rPr>
              <a:t>Share of Market</a:t>
            </a:r>
            <a:br>
              <a:rPr lang="en-US" sz="1600">
                <a:solidFill>
                  <a:schemeClr val="dk1"/>
                </a:solidFill>
                <a:latin typeface="Poppins"/>
                <a:ea typeface="Poppins"/>
                <a:cs typeface="Poppins"/>
                <a:sym typeface="Poppins"/>
              </a:rPr>
            </a:br>
            <a:br>
              <a:rPr lang="en-US" sz="1600">
                <a:solidFill>
                  <a:schemeClr val="dk1"/>
                </a:solidFill>
                <a:latin typeface="Poppins"/>
                <a:ea typeface="Poppins"/>
                <a:cs typeface="Poppins"/>
                <a:sym typeface="Poppins"/>
              </a:rPr>
            </a:br>
            <a:r>
              <a:rPr lang="en-US" sz="1600">
                <a:solidFill>
                  <a:schemeClr val="dk1"/>
                </a:solidFill>
                <a:latin typeface="Poppins"/>
                <a:ea typeface="Poppins"/>
                <a:cs typeface="Poppins"/>
                <a:sym typeface="Poppins"/>
              </a:rPr>
              <a:t>5% of Available Market</a:t>
            </a:r>
            <a:br>
              <a:rPr lang="en-US" sz="1600">
                <a:solidFill>
                  <a:schemeClr val="dk1"/>
                </a:solidFill>
                <a:latin typeface="Poppins"/>
                <a:ea typeface="Poppins"/>
                <a:cs typeface="Poppins"/>
                <a:sym typeface="Poppins"/>
              </a:rPr>
            </a:br>
            <a:br>
              <a:rPr lang="en-US" sz="1600">
                <a:solidFill>
                  <a:schemeClr val="dk1"/>
                </a:solidFill>
                <a:latin typeface="Poppins"/>
                <a:ea typeface="Poppins"/>
                <a:cs typeface="Poppins"/>
                <a:sym typeface="Poppins"/>
              </a:rPr>
            </a:br>
            <a:endParaRPr sz="1600">
              <a:solidFill>
                <a:schemeClr val="dk1"/>
              </a:solidFill>
              <a:latin typeface="Poppins"/>
              <a:ea typeface="Poppins"/>
              <a:cs typeface="Poppins"/>
              <a:sym typeface="Poppins"/>
            </a:endParaRPr>
          </a:p>
        </p:txBody>
      </p:sp>
      <p:sp>
        <p:nvSpPr>
          <p:cNvPr id="165" name="Google Shape;165;p20"/>
          <p:cNvSpPr txBox="1"/>
          <p:nvPr/>
        </p:nvSpPr>
        <p:spPr>
          <a:xfrm>
            <a:off x="840087" y="2545390"/>
            <a:ext cx="3876900" cy="58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Poppins"/>
                <a:ea typeface="Poppins"/>
                <a:cs typeface="Poppins"/>
                <a:sym typeface="Poppins"/>
              </a:rPr>
              <a:t>40 Trillion + </a:t>
            </a:r>
            <a:endParaRPr sz="3200" b="1">
              <a:solidFill>
                <a:schemeClr val="lt1"/>
              </a:solidFill>
              <a:latin typeface="Poppins"/>
              <a:ea typeface="Poppins"/>
              <a:cs typeface="Poppins"/>
              <a:sym typeface="Poppins"/>
            </a:endParaRPr>
          </a:p>
        </p:txBody>
      </p:sp>
      <p:sp>
        <p:nvSpPr>
          <p:cNvPr id="166" name="Google Shape;166;p20"/>
          <p:cNvSpPr txBox="1"/>
          <p:nvPr/>
        </p:nvSpPr>
        <p:spPr>
          <a:xfrm>
            <a:off x="5534323" y="3198167"/>
            <a:ext cx="22020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Poppins"/>
                <a:ea typeface="Poppins"/>
                <a:cs typeface="Poppins"/>
                <a:sym typeface="Poppins"/>
              </a:rPr>
              <a:t>8.0 Trillion </a:t>
            </a:r>
            <a:endParaRPr sz="2400" b="1">
              <a:solidFill>
                <a:schemeClr val="lt1"/>
              </a:solidFill>
              <a:latin typeface="Poppins"/>
              <a:ea typeface="Poppins"/>
              <a:cs typeface="Poppins"/>
              <a:sym typeface="Poppins"/>
            </a:endParaRPr>
          </a:p>
        </p:txBody>
      </p:sp>
      <p:sp>
        <p:nvSpPr>
          <p:cNvPr id="167" name="Google Shape;167;p20"/>
          <p:cNvSpPr txBox="1"/>
          <p:nvPr/>
        </p:nvSpPr>
        <p:spPr>
          <a:xfrm>
            <a:off x="9203267" y="3545959"/>
            <a:ext cx="10011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lt1"/>
                </a:solidFill>
                <a:latin typeface="Calibri"/>
                <a:ea typeface="Calibri"/>
                <a:cs typeface="Calibri"/>
                <a:sym typeface="Calibri"/>
              </a:rPr>
              <a:t>400B</a:t>
            </a:r>
            <a:endParaRPr sz="2800" b="1">
              <a:solidFill>
                <a:schemeClr val="lt1"/>
              </a:solidFill>
              <a:latin typeface="Poppins"/>
              <a:ea typeface="Poppins"/>
              <a:cs typeface="Poppins"/>
              <a:sym typeface="Poppins"/>
            </a:endParaRPr>
          </a:p>
        </p:txBody>
      </p:sp>
      <p:sp>
        <p:nvSpPr>
          <p:cNvPr id="168" name="Google Shape;168;p20"/>
          <p:cNvSpPr txBox="1"/>
          <p:nvPr/>
        </p:nvSpPr>
        <p:spPr>
          <a:xfrm>
            <a:off x="5680472" y="952344"/>
            <a:ext cx="54030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52A3D8"/>
                </a:solidFill>
                <a:latin typeface="Poppins"/>
                <a:ea typeface="Poppins"/>
                <a:cs typeface="Poppins"/>
                <a:sym typeface="Poppins"/>
              </a:rPr>
              <a:t>Market Size by 2050</a:t>
            </a:r>
            <a:endParaRPr sz="4000" b="1">
              <a:solidFill>
                <a:srgbClr val="52A3D8"/>
              </a:solidFill>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74" name="Google Shape;174;p21"/>
          <p:cNvPicPr preferRelativeResize="0"/>
          <p:nvPr/>
        </p:nvPicPr>
        <p:blipFill rotWithShape="1">
          <a:blip r:embed="rId4">
            <a:alphaModFix/>
          </a:blip>
          <a:srcRect/>
          <a:stretch/>
        </p:blipFill>
        <p:spPr>
          <a:xfrm>
            <a:off x="63025" y="0"/>
            <a:ext cx="12192000" cy="6858000"/>
          </a:xfrm>
          <a:prstGeom prst="rect">
            <a:avLst/>
          </a:prstGeom>
          <a:noFill/>
          <a:ln>
            <a:noFill/>
          </a:ln>
        </p:spPr>
      </p:pic>
      <p:sp>
        <p:nvSpPr>
          <p:cNvPr id="175" name="Google Shape;175;p21"/>
          <p:cNvSpPr txBox="1"/>
          <p:nvPr/>
        </p:nvSpPr>
        <p:spPr>
          <a:xfrm>
            <a:off x="1628400" y="453775"/>
            <a:ext cx="8935200" cy="985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52A3D8"/>
                </a:solidFill>
                <a:latin typeface="Poppins"/>
                <a:ea typeface="Poppins"/>
                <a:cs typeface="Poppins"/>
                <a:sym typeface="Poppins"/>
              </a:rPr>
              <a:t>Infrastructure HUB with CCS</a:t>
            </a:r>
            <a:endParaRPr sz="4000" b="1">
              <a:solidFill>
                <a:srgbClr val="52A3D8"/>
              </a:solidFill>
              <a:latin typeface="Poppins"/>
              <a:ea typeface="Poppins"/>
              <a:cs typeface="Poppins"/>
              <a:sym typeface="Poppins"/>
            </a:endParaRPr>
          </a:p>
          <a:p>
            <a:pPr marL="0" lvl="0" indent="0" algn="ctr" rtl="0">
              <a:spcBef>
                <a:spcPts val="0"/>
              </a:spcBef>
              <a:spcAft>
                <a:spcPts val="0"/>
              </a:spcAft>
              <a:buClr>
                <a:schemeClr val="dk1"/>
              </a:buClr>
              <a:buFont typeface="Arial"/>
              <a:buNone/>
            </a:pPr>
            <a:r>
              <a:rPr lang="en-US" sz="1800">
                <a:solidFill>
                  <a:schemeClr val="dk1"/>
                </a:solidFill>
                <a:latin typeface="Poppins"/>
                <a:ea typeface="Poppins"/>
                <a:cs typeface="Poppins"/>
                <a:sym typeface="Poppins"/>
              </a:rPr>
              <a:t>Carbon Capture Storage as Service - </a:t>
            </a:r>
            <a:r>
              <a:rPr lang="en-US" sz="1800" b="1">
                <a:solidFill>
                  <a:schemeClr val="dk1"/>
                </a:solidFill>
                <a:latin typeface="Poppins"/>
                <a:ea typeface="Poppins"/>
                <a:cs typeface="Poppins"/>
                <a:sym typeface="Poppins"/>
              </a:rPr>
              <a:t>CCSasS</a:t>
            </a:r>
            <a:r>
              <a:rPr lang="en-US" sz="1800">
                <a:solidFill>
                  <a:schemeClr val="dk1"/>
                </a:solidFill>
                <a:latin typeface="Poppins"/>
                <a:ea typeface="Poppins"/>
                <a:cs typeface="Poppins"/>
                <a:sym typeface="Poppins"/>
              </a:rPr>
              <a:t> and Clean Energy production</a:t>
            </a:r>
            <a:endParaRPr sz="4000" b="1">
              <a:solidFill>
                <a:srgbClr val="52A3D8"/>
              </a:solidFill>
              <a:latin typeface="Poppins"/>
              <a:ea typeface="Poppins"/>
              <a:cs typeface="Poppins"/>
              <a:sym typeface="Poppins"/>
            </a:endParaRPr>
          </a:p>
        </p:txBody>
      </p:sp>
      <p:sp>
        <p:nvSpPr>
          <p:cNvPr id="176" name="Google Shape;176;p21"/>
          <p:cNvSpPr txBox="1"/>
          <p:nvPr/>
        </p:nvSpPr>
        <p:spPr>
          <a:xfrm>
            <a:off x="6553775" y="2113375"/>
            <a:ext cx="5324100" cy="3980400"/>
          </a:xfrm>
          <a:prstGeom prst="rect">
            <a:avLst/>
          </a:prstGeom>
          <a:noFill/>
          <a:ln>
            <a:noFill/>
          </a:ln>
        </p:spPr>
        <p:txBody>
          <a:bodyPr spcFirstLastPara="1" wrap="square" lIns="91425" tIns="45700" rIns="91425" bIns="45700" anchor="t" anchorCtr="0">
            <a:spAutoFit/>
          </a:bodyPr>
          <a:lstStyle/>
          <a:p>
            <a:pPr marL="0" lvl="0" indent="0" algn="just" rtl="0">
              <a:lnSpc>
                <a:spcPct val="115000"/>
              </a:lnSpc>
              <a:spcBef>
                <a:spcPts val="0"/>
              </a:spcBef>
              <a:spcAft>
                <a:spcPts val="0"/>
              </a:spcAft>
              <a:buSzPts val="1100"/>
              <a:buNone/>
            </a:pPr>
            <a:r>
              <a:rPr lang="en-US" sz="1500">
                <a:solidFill>
                  <a:schemeClr val="dk1"/>
                </a:solidFill>
                <a:latin typeface="Poppins"/>
                <a:ea typeface="Poppins"/>
                <a:cs typeface="Poppins"/>
                <a:sym typeface="Poppins"/>
              </a:rPr>
              <a:t>With the synergy of cross-industrial partnerships, infrastructure HUBs provide an affordable cost-effective Carbon Capture Storage service to HUB’s customers and provide low-carbon and clean hydrogen fuels, high technology and new products from CO</a:t>
            </a:r>
            <a:r>
              <a:rPr lang="en-US" sz="800">
                <a:solidFill>
                  <a:schemeClr val="dk1"/>
                </a:solidFill>
                <a:latin typeface="Poppins"/>
                <a:ea typeface="Poppins"/>
                <a:cs typeface="Poppins"/>
                <a:sym typeface="Poppins"/>
              </a:rPr>
              <a:t>2</a:t>
            </a:r>
            <a:r>
              <a:rPr lang="en-US" sz="1500">
                <a:solidFill>
                  <a:schemeClr val="dk1"/>
                </a:solidFill>
                <a:latin typeface="Poppins"/>
                <a:ea typeface="Poppins"/>
                <a:cs typeface="Poppins"/>
                <a:sym typeface="Poppins"/>
              </a:rPr>
              <a:t> to emerging and existing markets.</a:t>
            </a:r>
            <a:endParaRPr sz="1500">
              <a:solidFill>
                <a:schemeClr val="dk1"/>
              </a:solidFill>
              <a:latin typeface="Poppins"/>
              <a:ea typeface="Poppins"/>
              <a:cs typeface="Poppins"/>
              <a:sym typeface="Poppins"/>
            </a:endParaRPr>
          </a:p>
          <a:p>
            <a:pPr marL="0" lvl="0" indent="0" algn="just" rtl="0">
              <a:lnSpc>
                <a:spcPct val="115000"/>
              </a:lnSpc>
              <a:spcBef>
                <a:spcPts val="0"/>
              </a:spcBef>
              <a:spcAft>
                <a:spcPts val="0"/>
              </a:spcAft>
              <a:buSzPts val="1100"/>
              <a:buNone/>
            </a:pPr>
            <a:endParaRPr sz="800">
              <a:solidFill>
                <a:schemeClr val="dk1"/>
              </a:solidFill>
              <a:latin typeface="Poppins"/>
              <a:ea typeface="Poppins"/>
              <a:cs typeface="Poppins"/>
              <a:sym typeface="Poppins"/>
            </a:endParaRPr>
          </a:p>
          <a:p>
            <a:pPr marL="0" lvl="0" indent="0" algn="just" rtl="0">
              <a:lnSpc>
                <a:spcPct val="115000"/>
              </a:lnSpc>
              <a:spcBef>
                <a:spcPts val="0"/>
              </a:spcBef>
              <a:spcAft>
                <a:spcPts val="0"/>
              </a:spcAft>
              <a:buSzPts val="1100"/>
              <a:buNone/>
            </a:pPr>
            <a:r>
              <a:rPr lang="en-US" sz="1500">
                <a:solidFill>
                  <a:schemeClr val="dk1"/>
                </a:solidFill>
                <a:latin typeface="Poppins"/>
                <a:ea typeface="Poppins"/>
                <a:cs typeface="Poppins"/>
                <a:sym typeface="Poppins"/>
              </a:rPr>
              <a:t>This is a unique opportunity for HUb’s resident and partners to save tens of millions of dollars, and have a significant impact on the local community increasing capitalization, and stock value, leading to the creation of new high-paying jobs, triggering accelerated social economic development communities.</a:t>
            </a:r>
            <a:endParaRPr sz="1500">
              <a:solidFill>
                <a:schemeClr val="dk1"/>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600">
              <a:solidFill>
                <a:schemeClr val="dk1"/>
              </a:solidFill>
              <a:latin typeface="Poppins"/>
              <a:ea typeface="Poppins"/>
              <a:cs typeface="Poppins"/>
              <a:sym typeface="Poppins"/>
            </a:endParaRPr>
          </a:p>
          <a:p>
            <a:pPr marL="0" marR="0" lvl="0" indent="0" algn="just" rtl="0">
              <a:spcBef>
                <a:spcPts val="0"/>
              </a:spcBef>
              <a:spcAft>
                <a:spcPts val="0"/>
              </a:spcAft>
              <a:buNone/>
            </a:pPr>
            <a:endParaRPr sz="1800">
              <a:solidFill>
                <a:schemeClr val="dk1"/>
              </a:solidFill>
              <a:latin typeface="Poppins"/>
              <a:ea typeface="Poppins"/>
              <a:cs typeface="Poppins"/>
              <a:sym typeface="Poppins"/>
            </a:endParaRPr>
          </a:p>
        </p:txBody>
      </p:sp>
      <p:pic>
        <p:nvPicPr>
          <p:cNvPr id="177" name="Google Shape;177;p21" descr="l1"/>
          <p:cNvPicPr preferRelativeResize="0"/>
          <p:nvPr/>
        </p:nvPicPr>
        <p:blipFill rotWithShape="1">
          <a:blip r:embed="rId5">
            <a:alphaModFix/>
          </a:blip>
          <a:srcRect/>
          <a:stretch/>
        </p:blipFill>
        <p:spPr>
          <a:xfrm>
            <a:off x="178375" y="2113375"/>
            <a:ext cx="6432849" cy="37110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83" name="Google Shape;183;p22"/>
          <p:cNvSpPr txBox="1"/>
          <p:nvPr/>
        </p:nvSpPr>
        <p:spPr>
          <a:xfrm>
            <a:off x="373075" y="430900"/>
            <a:ext cx="68757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b="1">
                <a:solidFill>
                  <a:srgbClr val="52A3D8"/>
                </a:solidFill>
                <a:latin typeface="Poppins"/>
                <a:ea typeface="Poppins"/>
                <a:cs typeface="Poppins"/>
                <a:sym typeface="Poppins"/>
              </a:rPr>
              <a:t>The United States</a:t>
            </a:r>
            <a:endParaRPr sz="2700" b="1">
              <a:solidFill>
                <a:srgbClr val="52A3D8"/>
              </a:solidFill>
              <a:latin typeface="Poppins"/>
              <a:ea typeface="Poppins"/>
              <a:cs typeface="Poppins"/>
              <a:sym typeface="Poppins"/>
            </a:endParaRPr>
          </a:p>
          <a:p>
            <a:pPr marL="0" marR="0" lvl="0" indent="0" algn="l" rtl="0">
              <a:spcBef>
                <a:spcPts val="0"/>
              </a:spcBef>
              <a:spcAft>
                <a:spcPts val="0"/>
              </a:spcAft>
              <a:buNone/>
            </a:pPr>
            <a:r>
              <a:rPr lang="en-US" sz="2700" b="1">
                <a:solidFill>
                  <a:srgbClr val="52A3D8"/>
                </a:solidFill>
                <a:latin typeface="Poppins"/>
                <a:ea typeface="Poppins"/>
                <a:cs typeface="Poppins"/>
                <a:sym typeface="Poppins"/>
              </a:rPr>
              <a:t>HUB with CO</a:t>
            </a:r>
            <a:r>
              <a:rPr lang="en-US" sz="1800" b="1">
                <a:solidFill>
                  <a:srgbClr val="52A3D8"/>
                </a:solidFill>
                <a:latin typeface="Poppins"/>
                <a:ea typeface="Poppins"/>
                <a:cs typeface="Poppins"/>
                <a:sym typeface="Poppins"/>
              </a:rPr>
              <a:t>2</a:t>
            </a:r>
            <a:r>
              <a:rPr lang="en-US" sz="2700" b="1">
                <a:solidFill>
                  <a:srgbClr val="52A3D8"/>
                </a:solidFill>
                <a:latin typeface="Poppins"/>
                <a:ea typeface="Poppins"/>
                <a:cs typeface="Poppins"/>
                <a:sym typeface="Poppins"/>
              </a:rPr>
              <a:t> storage</a:t>
            </a:r>
            <a:endParaRPr sz="2700">
              <a:solidFill>
                <a:srgbClr val="52A3D8"/>
              </a:solidFill>
              <a:latin typeface="Poppins"/>
              <a:ea typeface="Poppins"/>
              <a:cs typeface="Poppins"/>
              <a:sym typeface="Poppins"/>
            </a:endParaRPr>
          </a:p>
        </p:txBody>
      </p:sp>
      <p:pic>
        <p:nvPicPr>
          <p:cNvPr id="184" name="Google Shape;184;p22"/>
          <p:cNvPicPr preferRelativeResize="0"/>
          <p:nvPr/>
        </p:nvPicPr>
        <p:blipFill>
          <a:blip r:embed="rId4">
            <a:alphaModFix/>
          </a:blip>
          <a:stretch>
            <a:fillRect/>
          </a:stretch>
        </p:blipFill>
        <p:spPr>
          <a:xfrm>
            <a:off x="3897675" y="1102700"/>
            <a:ext cx="7498649" cy="4773700"/>
          </a:xfrm>
          <a:prstGeom prst="rect">
            <a:avLst/>
          </a:prstGeom>
          <a:noFill/>
          <a:ln>
            <a:noFill/>
          </a:ln>
        </p:spPr>
      </p:pic>
      <p:pic>
        <p:nvPicPr>
          <p:cNvPr id="185" name="Google Shape;185;p22"/>
          <p:cNvPicPr preferRelativeResize="0"/>
          <p:nvPr/>
        </p:nvPicPr>
        <p:blipFill>
          <a:blip r:embed="rId5">
            <a:alphaModFix/>
          </a:blip>
          <a:stretch>
            <a:fillRect/>
          </a:stretch>
        </p:blipFill>
        <p:spPr>
          <a:xfrm>
            <a:off x="8325400" y="4920125"/>
            <a:ext cx="378475" cy="378475"/>
          </a:xfrm>
          <a:prstGeom prst="rect">
            <a:avLst/>
          </a:prstGeom>
          <a:noFill/>
          <a:ln>
            <a:noFill/>
          </a:ln>
        </p:spPr>
      </p:pic>
      <p:pic>
        <p:nvPicPr>
          <p:cNvPr id="186" name="Google Shape;186;p22"/>
          <p:cNvPicPr preferRelativeResize="0"/>
          <p:nvPr/>
        </p:nvPicPr>
        <p:blipFill>
          <a:blip r:embed="rId5">
            <a:alphaModFix/>
          </a:blip>
          <a:stretch>
            <a:fillRect/>
          </a:stretch>
        </p:blipFill>
        <p:spPr>
          <a:xfrm>
            <a:off x="7616375" y="4953025"/>
            <a:ext cx="378475" cy="378475"/>
          </a:xfrm>
          <a:prstGeom prst="rect">
            <a:avLst/>
          </a:prstGeom>
          <a:noFill/>
          <a:ln>
            <a:noFill/>
          </a:ln>
        </p:spPr>
      </p:pic>
      <p:pic>
        <p:nvPicPr>
          <p:cNvPr id="187" name="Google Shape;187;p22"/>
          <p:cNvPicPr preferRelativeResize="0"/>
          <p:nvPr/>
        </p:nvPicPr>
        <p:blipFill>
          <a:blip r:embed="rId5">
            <a:alphaModFix/>
          </a:blip>
          <a:stretch>
            <a:fillRect/>
          </a:stretch>
        </p:blipFill>
        <p:spPr>
          <a:xfrm>
            <a:off x="670125" y="4515338"/>
            <a:ext cx="378475" cy="378475"/>
          </a:xfrm>
          <a:prstGeom prst="rect">
            <a:avLst/>
          </a:prstGeom>
          <a:noFill/>
          <a:ln>
            <a:noFill/>
          </a:ln>
        </p:spPr>
      </p:pic>
      <p:pic>
        <p:nvPicPr>
          <p:cNvPr id="188" name="Google Shape;188;p22"/>
          <p:cNvPicPr preferRelativeResize="0"/>
          <p:nvPr/>
        </p:nvPicPr>
        <p:blipFill>
          <a:blip r:embed="rId5">
            <a:alphaModFix/>
          </a:blip>
          <a:stretch>
            <a:fillRect/>
          </a:stretch>
        </p:blipFill>
        <p:spPr>
          <a:xfrm>
            <a:off x="8703875" y="2611550"/>
            <a:ext cx="378475" cy="378475"/>
          </a:xfrm>
          <a:prstGeom prst="rect">
            <a:avLst/>
          </a:prstGeom>
          <a:noFill/>
          <a:ln>
            <a:noFill/>
          </a:ln>
        </p:spPr>
      </p:pic>
      <p:pic>
        <p:nvPicPr>
          <p:cNvPr id="189" name="Google Shape;189;p22"/>
          <p:cNvPicPr preferRelativeResize="0"/>
          <p:nvPr/>
        </p:nvPicPr>
        <p:blipFill>
          <a:blip r:embed="rId5">
            <a:alphaModFix/>
          </a:blip>
          <a:stretch>
            <a:fillRect/>
          </a:stretch>
        </p:blipFill>
        <p:spPr>
          <a:xfrm>
            <a:off x="4544825" y="4920125"/>
            <a:ext cx="378475" cy="378475"/>
          </a:xfrm>
          <a:prstGeom prst="rect">
            <a:avLst/>
          </a:prstGeom>
          <a:noFill/>
          <a:ln>
            <a:noFill/>
          </a:ln>
        </p:spPr>
      </p:pic>
      <p:sp>
        <p:nvSpPr>
          <p:cNvPr id="190" name="Google Shape;190;p22"/>
          <p:cNvSpPr txBox="1"/>
          <p:nvPr/>
        </p:nvSpPr>
        <p:spPr>
          <a:xfrm>
            <a:off x="1103863" y="4489025"/>
            <a:ext cx="3000000" cy="4311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600">
                <a:solidFill>
                  <a:schemeClr val="dk1"/>
                </a:solidFill>
                <a:latin typeface="Poppins"/>
                <a:ea typeface="Poppins"/>
                <a:cs typeface="Poppins"/>
                <a:sym typeface="Poppins"/>
              </a:rPr>
              <a:t> Under development</a:t>
            </a:r>
            <a:endParaRPr/>
          </a:p>
        </p:txBody>
      </p:sp>
      <p:pic>
        <p:nvPicPr>
          <p:cNvPr id="191" name="Google Shape;191;p22"/>
          <p:cNvPicPr preferRelativeResize="0"/>
          <p:nvPr/>
        </p:nvPicPr>
        <p:blipFill>
          <a:blip r:embed="rId5">
            <a:alphaModFix/>
          </a:blip>
          <a:stretch>
            <a:fillRect/>
          </a:stretch>
        </p:blipFill>
        <p:spPr>
          <a:xfrm>
            <a:off x="7457763" y="2930350"/>
            <a:ext cx="378475" cy="378475"/>
          </a:xfrm>
          <a:prstGeom prst="rect">
            <a:avLst/>
          </a:prstGeom>
          <a:noFill/>
          <a:ln>
            <a:noFill/>
          </a:ln>
        </p:spPr>
      </p:pic>
      <p:pic>
        <p:nvPicPr>
          <p:cNvPr id="192" name="Google Shape;192;p22"/>
          <p:cNvPicPr preferRelativeResize="0"/>
          <p:nvPr/>
        </p:nvPicPr>
        <p:blipFill>
          <a:blip r:embed="rId5">
            <a:alphaModFix/>
          </a:blip>
          <a:stretch>
            <a:fillRect/>
          </a:stretch>
        </p:blipFill>
        <p:spPr>
          <a:xfrm>
            <a:off x="6929750" y="3529625"/>
            <a:ext cx="378475" cy="378475"/>
          </a:xfrm>
          <a:prstGeom prst="rect">
            <a:avLst/>
          </a:prstGeom>
          <a:noFill/>
          <a:ln>
            <a:noFill/>
          </a:ln>
        </p:spPr>
      </p:pic>
      <p:pic>
        <p:nvPicPr>
          <p:cNvPr id="193" name="Google Shape;193;p22"/>
          <p:cNvPicPr preferRelativeResize="0"/>
          <p:nvPr/>
        </p:nvPicPr>
        <p:blipFill>
          <a:blip r:embed="rId6">
            <a:alphaModFix/>
          </a:blip>
          <a:stretch>
            <a:fillRect/>
          </a:stretch>
        </p:blipFill>
        <p:spPr>
          <a:xfrm>
            <a:off x="6452063" y="4286575"/>
            <a:ext cx="378475" cy="378475"/>
          </a:xfrm>
          <a:prstGeom prst="rect">
            <a:avLst/>
          </a:prstGeom>
          <a:noFill/>
          <a:ln>
            <a:noFill/>
          </a:ln>
        </p:spPr>
      </p:pic>
      <p:pic>
        <p:nvPicPr>
          <p:cNvPr id="194" name="Google Shape;194;p22"/>
          <p:cNvPicPr preferRelativeResize="0"/>
          <p:nvPr/>
        </p:nvPicPr>
        <p:blipFill>
          <a:blip r:embed="rId6">
            <a:alphaModFix/>
          </a:blip>
          <a:stretch>
            <a:fillRect/>
          </a:stretch>
        </p:blipFill>
        <p:spPr>
          <a:xfrm>
            <a:off x="5669900" y="2663925"/>
            <a:ext cx="378475" cy="378475"/>
          </a:xfrm>
          <a:prstGeom prst="rect">
            <a:avLst/>
          </a:prstGeom>
          <a:noFill/>
          <a:ln>
            <a:noFill/>
          </a:ln>
        </p:spPr>
      </p:pic>
      <p:pic>
        <p:nvPicPr>
          <p:cNvPr id="195" name="Google Shape;195;p22"/>
          <p:cNvPicPr preferRelativeResize="0"/>
          <p:nvPr/>
        </p:nvPicPr>
        <p:blipFill>
          <a:blip r:embed="rId6">
            <a:alphaModFix/>
          </a:blip>
          <a:stretch>
            <a:fillRect/>
          </a:stretch>
        </p:blipFill>
        <p:spPr>
          <a:xfrm>
            <a:off x="6633325" y="1528500"/>
            <a:ext cx="378475" cy="378475"/>
          </a:xfrm>
          <a:prstGeom prst="rect">
            <a:avLst/>
          </a:prstGeom>
          <a:noFill/>
          <a:ln>
            <a:noFill/>
          </a:ln>
        </p:spPr>
      </p:pic>
      <p:pic>
        <p:nvPicPr>
          <p:cNvPr id="196" name="Google Shape;196;p22"/>
          <p:cNvPicPr preferRelativeResize="0"/>
          <p:nvPr/>
        </p:nvPicPr>
        <p:blipFill>
          <a:blip r:embed="rId6">
            <a:alphaModFix/>
          </a:blip>
          <a:stretch>
            <a:fillRect/>
          </a:stretch>
        </p:blipFill>
        <p:spPr>
          <a:xfrm>
            <a:off x="6315100" y="2161350"/>
            <a:ext cx="378475" cy="378475"/>
          </a:xfrm>
          <a:prstGeom prst="rect">
            <a:avLst/>
          </a:prstGeom>
          <a:noFill/>
          <a:ln>
            <a:noFill/>
          </a:ln>
        </p:spPr>
      </p:pic>
      <p:pic>
        <p:nvPicPr>
          <p:cNvPr id="197" name="Google Shape;197;p22"/>
          <p:cNvPicPr preferRelativeResize="0"/>
          <p:nvPr/>
        </p:nvPicPr>
        <p:blipFill>
          <a:blip r:embed="rId6">
            <a:alphaModFix/>
          </a:blip>
          <a:stretch>
            <a:fillRect/>
          </a:stretch>
        </p:blipFill>
        <p:spPr>
          <a:xfrm>
            <a:off x="670125" y="5298588"/>
            <a:ext cx="378475" cy="378475"/>
          </a:xfrm>
          <a:prstGeom prst="rect">
            <a:avLst/>
          </a:prstGeom>
          <a:noFill/>
          <a:ln>
            <a:noFill/>
          </a:ln>
        </p:spPr>
      </p:pic>
      <p:sp>
        <p:nvSpPr>
          <p:cNvPr id="198" name="Google Shape;198;p22"/>
          <p:cNvSpPr txBox="1"/>
          <p:nvPr/>
        </p:nvSpPr>
        <p:spPr>
          <a:xfrm>
            <a:off x="1103863" y="5272275"/>
            <a:ext cx="3000000" cy="4311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600">
                <a:solidFill>
                  <a:schemeClr val="dk1"/>
                </a:solidFill>
                <a:latin typeface="Poppins"/>
                <a:ea typeface="Poppins"/>
                <a:cs typeface="Poppins"/>
                <a:sym typeface="Poppins"/>
              </a:rPr>
              <a:t> Upcoming</a:t>
            </a:r>
            <a:endParaRPr/>
          </a:p>
        </p:txBody>
      </p:sp>
      <p:pic>
        <p:nvPicPr>
          <p:cNvPr id="199" name="Google Shape;199;p22"/>
          <p:cNvPicPr preferRelativeResize="0"/>
          <p:nvPr/>
        </p:nvPicPr>
        <p:blipFill>
          <a:blip r:embed="rId6">
            <a:alphaModFix/>
          </a:blip>
          <a:stretch>
            <a:fillRect/>
          </a:stretch>
        </p:blipFill>
        <p:spPr>
          <a:xfrm>
            <a:off x="10155875" y="2990025"/>
            <a:ext cx="378475" cy="378475"/>
          </a:xfrm>
          <a:prstGeom prst="rect">
            <a:avLst/>
          </a:prstGeom>
          <a:noFill/>
          <a:ln>
            <a:noFill/>
          </a:ln>
        </p:spPr>
      </p:pic>
      <p:pic>
        <p:nvPicPr>
          <p:cNvPr id="200" name="Google Shape;200;p22"/>
          <p:cNvPicPr preferRelativeResize="0"/>
          <p:nvPr/>
        </p:nvPicPr>
        <p:blipFill>
          <a:blip r:embed="rId6">
            <a:alphaModFix/>
          </a:blip>
          <a:stretch>
            <a:fillRect/>
          </a:stretch>
        </p:blipFill>
        <p:spPr>
          <a:xfrm>
            <a:off x="10903875" y="1906975"/>
            <a:ext cx="378475" cy="378475"/>
          </a:xfrm>
          <a:prstGeom prst="rect">
            <a:avLst/>
          </a:prstGeom>
          <a:noFill/>
          <a:ln>
            <a:noFill/>
          </a:ln>
        </p:spPr>
      </p:pic>
      <p:pic>
        <p:nvPicPr>
          <p:cNvPr id="201" name="Google Shape;201;p22"/>
          <p:cNvPicPr preferRelativeResize="0"/>
          <p:nvPr/>
        </p:nvPicPr>
        <p:blipFill>
          <a:blip r:embed="rId6">
            <a:alphaModFix/>
          </a:blip>
          <a:stretch>
            <a:fillRect/>
          </a:stretch>
        </p:blipFill>
        <p:spPr>
          <a:xfrm>
            <a:off x="9178750" y="4286575"/>
            <a:ext cx="378475" cy="378475"/>
          </a:xfrm>
          <a:prstGeom prst="rect">
            <a:avLst/>
          </a:prstGeom>
          <a:noFill/>
          <a:ln>
            <a:noFill/>
          </a:ln>
        </p:spPr>
      </p:pic>
      <p:pic>
        <p:nvPicPr>
          <p:cNvPr id="202" name="Google Shape;202;p22"/>
          <p:cNvPicPr preferRelativeResize="0"/>
          <p:nvPr/>
        </p:nvPicPr>
        <p:blipFill>
          <a:blip r:embed="rId5">
            <a:alphaModFix/>
          </a:blip>
          <a:stretch>
            <a:fillRect/>
          </a:stretch>
        </p:blipFill>
        <p:spPr>
          <a:xfrm>
            <a:off x="4219700" y="3300300"/>
            <a:ext cx="378475" cy="37847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1153</Words>
  <Application>Microsoft Macintosh PowerPoint</Application>
  <PresentationFormat>Widescreen</PresentationFormat>
  <Paragraphs>149</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Calibri</vt:lpstr>
      <vt:lpstr>Tahoma</vt:lpstr>
      <vt:lpstr>Verdana</vt:lpstr>
      <vt:lpstr>Arial</vt:lpstr>
      <vt:lpstr>Poppins</vt:lpstr>
      <vt:lpstr>Poppins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Miguel Silva</cp:lastModifiedBy>
  <cp:revision>1</cp:revision>
  <dcterms:modified xsi:type="dcterms:W3CDTF">2023-05-22T23:24:06Z</dcterms:modified>
</cp:coreProperties>
</file>