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295" r:id="rId3"/>
    <p:sldId id="258" r:id="rId4"/>
    <p:sldId id="259" r:id="rId5"/>
    <p:sldId id="293" r:id="rId6"/>
    <p:sldId id="282" r:id="rId7"/>
    <p:sldId id="278" r:id="rId8"/>
    <p:sldId id="273" r:id="rId9"/>
    <p:sldId id="274" r:id="rId10"/>
    <p:sldId id="275" r:id="rId11"/>
    <p:sldId id="276" r:id="rId12"/>
    <p:sldId id="277" r:id="rId13"/>
    <p:sldId id="260" r:id="rId14"/>
    <p:sldId id="279" r:id="rId15"/>
    <p:sldId id="280" r:id="rId16"/>
    <p:sldId id="281" r:id="rId17"/>
    <p:sldId id="285" r:id="rId18"/>
    <p:sldId id="286" r:id="rId19"/>
    <p:sldId id="287" r:id="rId20"/>
    <p:sldId id="288" r:id="rId21"/>
    <p:sldId id="289" r:id="rId22"/>
    <p:sldId id="290" r:id="rId23"/>
    <p:sldId id="283" r:id="rId24"/>
    <p:sldId id="297" r:id="rId25"/>
    <p:sldId id="291" r:id="rId26"/>
    <p:sldId id="272" r:id="rId27"/>
    <p:sldId id="292" r:id="rId28"/>
    <p:sldId id="298" r:id="rId29"/>
    <p:sldId id="299" r:id="rId30"/>
  </p:sldIdLst>
  <p:sldSz cx="12192000" cy="6858000"/>
  <p:notesSz cx="6858000" cy="9144000"/>
  <p:defaultText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9"/>
    <p:restoredTop sz="96327"/>
  </p:normalViewPr>
  <p:slideViewPr>
    <p:cSldViewPr snapToGrid="0">
      <p:cViewPr varScale="1">
        <p:scale>
          <a:sx n="110" d="100"/>
          <a:sy n="110" d="100"/>
        </p:scale>
        <p:origin x="192" y="568"/>
      </p:cViewPr>
      <p:guideLst/>
    </p:cSldViewPr>
  </p:slideViewPr>
  <p:notesTextViewPr>
    <p:cViewPr>
      <p:scale>
        <a:sx n="1" d="1"/>
        <a:sy n="1" d="1"/>
      </p:scale>
      <p:origin x="0" y="0"/>
    </p:cViewPr>
  </p:notesTextViewPr>
  <p:notesViewPr>
    <p:cSldViewPr snapToGrid="0">
      <p:cViewPr varScale="1">
        <p:scale>
          <a:sx n="73" d="100"/>
          <a:sy n="73" d="100"/>
        </p:scale>
        <p:origin x="1996"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470D81-7029-4B34-B358-620B0DE203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CFB07A-E7D2-4A7E-B6D0-DD09341E43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208808-D623-4D22-8DE2-B48436678CA9}" type="datetimeFigureOut">
              <a:rPr lang="en-US" smtClean="0"/>
              <a:t>5/23/23</a:t>
            </a:fld>
            <a:endParaRPr lang="en-US"/>
          </a:p>
        </p:txBody>
      </p:sp>
      <p:sp>
        <p:nvSpPr>
          <p:cNvPr id="5" name="Slide Number Placeholder 4">
            <a:extLst>
              <a:ext uri="{FF2B5EF4-FFF2-40B4-BE49-F238E27FC236}">
                <a16:creationId xmlns:a16="http://schemas.microsoft.com/office/drawing/2014/main" id="{8963E777-789E-4BA4-B8C6-DB4296681A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B2563-5F3A-4CDC-ABD8-BC018BCFFCEC}" type="slidenum">
              <a:rPr lang="en-US" smtClean="0"/>
              <a:t>‹#›</a:t>
            </a:fld>
            <a:endParaRPr lang="en-US"/>
          </a:p>
        </p:txBody>
      </p:sp>
      <p:sp>
        <p:nvSpPr>
          <p:cNvPr id="6" name="Footer Placeholder 5">
            <a:extLst>
              <a:ext uri="{FF2B5EF4-FFF2-40B4-BE49-F238E27FC236}">
                <a16:creationId xmlns:a16="http://schemas.microsoft.com/office/drawing/2014/main" id="{D5DE1603-B20D-4063-AD83-A06D7756A3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703219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03BC9C96-4672-685D-BBF4-BDD8B17294F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Tree>
    <p:extLst>
      <p:ext uri="{BB962C8B-B14F-4D97-AF65-F5344CB8AC3E}">
        <p14:creationId xmlns:p14="http://schemas.microsoft.com/office/powerpoint/2010/main" val="167686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GB" altLang="en-US"/>
          </a:p>
        </p:txBody>
      </p:sp>
      <p:sp>
        <p:nvSpPr>
          <p:cNvPr id="5939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6945B7A-8E36-4977-8C23-AAC41EB52CA1}" type="slidenum">
              <a:rPr lang="et-EE" altLang="en-US" smtClean="0">
                <a:latin typeface="Arial" panose="020B0604020202020204" pitchFamily="34" charset="0"/>
              </a:rPr>
              <a:pPr/>
              <a:t>3</a:t>
            </a:fld>
            <a:endParaRPr lang="et-EE" altLang="en-US">
              <a:latin typeface="Arial" panose="020B0604020202020204" pitchFamily="34" charset="0"/>
            </a:endParaRPr>
          </a:p>
        </p:txBody>
      </p:sp>
    </p:spTree>
    <p:extLst>
      <p:ext uri="{BB962C8B-B14F-4D97-AF65-F5344CB8AC3E}">
        <p14:creationId xmlns:p14="http://schemas.microsoft.com/office/powerpoint/2010/main" val="217864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GB" altLang="en-US"/>
          </a:p>
        </p:txBody>
      </p:sp>
      <p:sp>
        <p:nvSpPr>
          <p:cNvPr id="5939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6945B7A-8E36-4977-8C23-AAC41EB52CA1}" type="slidenum">
              <a:rPr lang="et-EE" altLang="en-US" smtClean="0">
                <a:latin typeface="Arial" panose="020B0604020202020204" pitchFamily="34" charset="0"/>
              </a:rPr>
              <a:pPr/>
              <a:t>4</a:t>
            </a:fld>
            <a:endParaRPr lang="et-EE" altLang="en-US">
              <a:latin typeface="Arial" panose="020B0604020202020204" pitchFamily="34" charset="0"/>
            </a:endParaRPr>
          </a:p>
        </p:txBody>
      </p:sp>
    </p:spTree>
    <p:extLst>
      <p:ext uri="{BB962C8B-B14F-4D97-AF65-F5344CB8AC3E}">
        <p14:creationId xmlns:p14="http://schemas.microsoft.com/office/powerpoint/2010/main" val="305008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GB" altLang="en-US"/>
          </a:p>
        </p:txBody>
      </p:sp>
      <p:sp>
        <p:nvSpPr>
          <p:cNvPr id="5939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6945B7A-8E36-4977-8C23-AAC41EB52CA1}" type="slidenum">
              <a:rPr lang="et-EE" altLang="en-US" smtClean="0">
                <a:latin typeface="Arial" panose="020B0604020202020204" pitchFamily="34" charset="0"/>
              </a:rPr>
              <a:pPr/>
              <a:t>13</a:t>
            </a:fld>
            <a:endParaRPr lang="et-EE" altLang="en-US">
              <a:latin typeface="Arial" panose="020B0604020202020204" pitchFamily="34" charset="0"/>
            </a:endParaRPr>
          </a:p>
        </p:txBody>
      </p:sp>
    </p:spTree>
    <p:extLst>
      <p:ext uri="{BB962C8B-B14F-4D97-AF65-F5344CB8AC3E}">
        <p14:creationId xmlns:p14="http://schemas.microsoft.com/office/powerpoint/2010/main" val="161681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GB" altLang="en-US"/>
          </a:p>
        </p:txBody>
      </p:sp>
      <p:sp>
        <p:nvSpPr>
          <p:cNvPr id="59396" name="Slide Number Placeholder 3"/>
          <p:cNvSpPr>
            <a:spLocks noGrp="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36945B7A-8E36-4977-8C23-AAC41EB52CA1}" type="slidenum">
              <a:rPr lang="et-EE" altLang="en-US" smtClean="0">
                <a:latin typeface="Arial" panose="020B0604020202020204" pitchFamily="34" charset="0"/>
              </a:rPr>
              <a:pPr/>
              <a:t>23</a:t>
            </a:fld>
            <a:endParaRPr lang="et-EE" altLang="en-US">
              <a:latin typeface="Arial" panose="020B0604020202020204" pitchFamily="34" charset="0"/>
            </a:endParaRPr>
          </a:p>
        </p:txBody>
      </p:sp>
    </p:spTree>
    <p:extLst>
      <p:ext uri="{BB962C8B-B14F-4D97-AF65-F5344CB8AC3E}">
        <p14:creationId xmlns:p14="http://schemas.microsoft.com/office/powerpoint/2010/main" val="11644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71817-9FC4-FFED-B082-B44FFDA229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dirty="0"/>
              <a:t>Click to edit Master title style</a:t>
            </a:r>
            <a:endParaRPr lang="en-EE" dirty="0"/>
          </a:p>
        </p:txBody>
      </p:sp>
      <p:sp>
        <p:nvSpPr>
          <p:cNvPr id="3" name="Subtitle 2">
            <a:extLst>
              <a:ext uri="{FF2B5EF4-FFF2-40B4-BE49-F238E27FC236}">
                <a16:creationId xmlns:a16="http://schemas.microsoft.com/office/drawing/2014/main" id="{C8C7287A-0C37-3987-0A81-DC7EF05BB719}"/>
              </a:ext>
            </a:extLst>
          </p:cNvPr>
          <p:cNvSpPr>
            <a:spLocks noGrp="1"/>
          </p:cNvSpPr>
          <p:nvPr>
            <p:ph type="subTitle" idx="1"/>
          </p:nvPr>
        </p:nvSpPr>
        <p:spPr>
          <a:xfrm>
            <a:off x="1582189" y="3959485"/>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EE" dirty="0"/>
          </a:p>
        </p:txBody>
      </p:sp>
      <p:sp>
        <p:nvSpPr>
          <p:cNvPr id="11" name="Footer Placeholder 10">
            <a:extLst>
              <a:ext uri="{FF2B5EF4-FFF2-40B4-BE49-F238E27FC236}">
                <a16:creationId xmlns:a16="http://schemas.microsoft.com/office/drawing/2014/main" id="{E322D1BB-FE40-427C-8B43-0B03B3258BF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91418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6B88-7081-C485-F106-A437259F599A}"/>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EE"/>
          </a:p>
        </p:txBody>
      </p:sp>
      <p:sp>
        <p:nvSpPr>
          <p:cNvPr id="3" name="Vertical Text Placeholder 2">
            <a:extLst>
              <a:ext uri="{FF2B5EF4-FFF2-40B4-BE49-F238E27FC236}">
                <a16:creationId xmlns:a16="http://schemas.microsoft.com/office/drawing/2014/main" id="{B06EA198-7B90-9A35-CD9C-19BBFFD551A0}"/>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255DDDA1-3DAB-C484-3904-793D82B04D70}"/>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5" name="Footer Placeholder 4">
            <a:extLst>
              <a:ext uri="{FF2B5EF4-FFF2-40B4-BE49-F238E27FC236}">
                <a16:creationId xmlns:a16="http://schemas.microsoft.com/office/drawing/2014/main" id="{58B758D3-3A14-5E27-E62A-703ED11B6E65}"/>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6" name="Slide Number Placeholder 5">
            <a:extLst>
              <a:ext uri="{FF2B5EF4-FFF2-40B4-BE49-F238E27FC236}">
                <a16:creationId xmlns:a16="http://schemas.microsoft.com/office/drawing/2014/main" id="{A6951091-CE8F-8DFE-34A3-548BD84DC311}"/>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363865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17D0-AF00-F28D-3057-62FE2E6614B7}"/>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EE"/>
          </a:p>
        </p:txBody>
      </p:sp>
      <p:sp>
        <p:nvSpPr>
          <p:cNvPr id="3" name="Vertical Text Placeholder 2">
            <a:extLst>
              <a:ext uri="{FF2B5EF4-FFF2-40B4-BE49-F238E27FC236}">
                <a16:creationId xmlns:a16="http://schemas.microsoft.com/office/drawing/2014/main" id="{A8EC2B52-1B36-A393-0F09-88097AD60B2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54777284-E384-1DE9-FACC-E8C77967AB6F}"/>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5" name="Footer Placeholder 4">
            <a:extLst>
              <a:ext uri="{FF2B5EF4-FFF2-40B4-BE49-F238E27FC236}">
                <a16:creationId xmlns:a16="http://schemas.microsoft.com/office/drawing/2014/main" id="{737FE37B-C852-BE0D-D433-5F7F7F740E65}"/>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6" name="Slide Number Placeholder 5">
            <a:extLst>
              <a:ext uri="{FF2B5EF4-FFF2-40B4-BE49-F238E27FC236}">
                <a16:creationId xmlns:a16="http://schemas.microsoft.com/office/drawing/2014/main" id="{10B00F4E-5BA8-6FAA-EF36-49864096D658}"/>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99993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08D9-8E57-64F4-BBE2-AB928C93173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4C0CB980-3DA9-4B14-E81E-954133930D8E}"/>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299533F7-485B-2093-8955-6C807D615DAA}"/>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5" name="Footer Placeholder 4">
            <a:extLst>
              <a:ext uri="{FF2B5EF4-FFF2-40B4-BE49-F238E27FC236}">
                <a16:creationId xmlns:a16="http://schemas.microsoft.com/office/drawing/2014/main" id="{9157FEFB-AA61-7BCC-B2D0-55CF44E97A54}"/>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6" name="Slide Number Placeholder 5">
            <a:extLst>
              <a:ext uri="{FF2B5EF4-FFF2-40B4-BE49-F238E27FC236}">
                <a16:creationId xmlns:a16="http://schemas.microsoft.com/office/drawing/2014/main" id="{A047DF23-5D0D-1E79-A8B4-64649963B5BA}"/>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14308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E52A-41F1-4B2D-F6A5-CF65124968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EE"/>
          </a:p>
        </p:txBody>
      </p:sp>
      <p:sp>
        <p:nvSpPr>
          <p:cNvPr id="3" name="Text Placeholder 2">
            <a:extLst>
              <a:ext uri="{FF2B5EF4-FFF2-40B4-BE49-F238E27FC236}">
                <a16:creationId xmlns:a16="http://schemas.microsoft.com/office/drawing/2014/main" id="{21DD8EF2-5DD1-E6B1-B290-A35164BF13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6A55EE-D7BA-FA9C-00E9-89526DAD0B47}"/>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5" name="Footer Placeholder 4">
            <a:extLst>
              <a:ext uri="{FF2B5EF4-FFF2-40B4-BE49-F238E27FC236}">
                <a16:creationId xmlns:a16="http://schemas.microsoft.com/office/drawing/2014/main" id="{9CF16C45-E978-323A-CDBA-B56FCA7B020C}"/>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6" name="Slide Number Placeholder 5">
            <a:extLst>
              <a:ext uri="{FF2B5EF4-FFF2-40B4-BE49-F238E27FC236}">
                <a16:creationId xmlns:a16="http://schemas.microsoft.com/office/drawing/2014/main" id="{92444B42-5448-E723-F9CC-D340E485E9A0}"/>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353712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DB2F-726A-7267-F16B-D075B5D9749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45C42B0D-2825-5460-7F67-09C565F0DF1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Content Placeholder 3">
            <a:extLst>
              <a:ext uri="{FF2B5EF4-FFF2-40B4-BE49-F238E27FC236}">
                <a16:creationId xmlns:a16="http://schemas.microsoft.com/office/drawing/2014/main" id="{BC2ABC3F-F3FC-7130-A81A-E520CDD7694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5" name="Date Placeholder 4">
            <a:extLst>
              <a:ext uri="{FF2B5EF4-FFF2-40B4-BE49-F238E27FC236}">
                <a16:creationId xmlns:a16="http://schemas.microsoft.com/office/drawing/2014/main" id="{313024C4-ECAD-9497-8564-137495BF0BC2}"/>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6" name="Footer Placeholder 5">
            <a:extLst>
              <a:ext uri="{FF2B5EF4-FFF2-40B4-BE49-F238E27FC236}">
                <a16:creationId xmlns:a16="http://schemas.microsoft.com/office/drawing/2014/main" id="{92FC37D7-AA40-1F07-843D-7B5F623EF694}"/>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7" name="Slide Number Placeholder 6">
            <a:extLst>
              <a:ext uri="{FF2B5EF4-FFF2-40B4-BE49-F238E27FC236}">
                <a16:creationId xmlns:a16="http://schemas.microsoft.com/office/drawing/2014/main" id="{722F641D-E342-BC79-9406-3C8106971495}"/>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309053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A340-2F87-EDAD-67B7-FF9F0E7835BD}"/>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EE"/>
          </a:p>
        </p:txBody>
      </p:sp>
      <p:sp>
        <p:nvSpPr>
          <p:cNvPr id="3" name="Text Placeholder 2">
            <a:extLst>
              <a:ext uri="{FF2B5EF4-FFF2-40B4-BE49-F238E27FC236}">
                <a16:creationId xmlns:a16="http://schemas.microsoft.com/office/drawing/2014/main" id="{C670C2CD-E0F9-50D2-861A-D27EA9DBDB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A5D9A3-CB99-CBF3-829A-D9517E376309}"/>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5" name="Text Placeholder 4">
            <a:extLst>
              <a:ext uri="{FF2B5EF4-FFF2-40B4-BE49-F238E27FC236}">
                <a16:creationId xmlns:a16="http://schemas.microsoft.com/office/drawing/2014/main" id="{2ECB7AB1-1079-2AEB-189F-3537B596D6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C3A484-431C-3865-C2FF-54B631CC41E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7" name="Date Placeholder 6">
            <a:extLst>
              <a:ext uri="{FF2B5EF4-FFF2-40B4-BE49-F238E27FC236}">
                <a16:creationId xmlns:a16="http://schemas.microsoft.com/office/drawing/2014/main" id="{460F24F5-468B-51B0-D4A3-3413E536BF80}"/>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8" name="Footer Placeholder 7">
            <a:extLst>
              <a:ext uri="{FF2B5EF4-FFF2-40B4-BE49-F238E27FC236}">
                <a16:creationId xmlns:a16="http://schemas.microsoft.com/office/drawing/2014/main" id="{105C7091-C8AB-E0F6-9A16-5B8F49665B65}"/>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9" name="Slide Number Placeholder 8">
            <a:extLst>
              <a:ext uri="{FF2B5EF4-FFF2-40B4-BE49-F238E27FC236}">
                <a16:creationId xmlns:a16="http://schemas.microsoft.com/office/drawing/2014/main" id="{367D44A6-8E7D-F57F-4F6A-D47C23C3D096}"/>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40680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9AED-732F-3928-4A73-FD4E0BA0782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EE"/>
          </a:p>
        </p:txBody>
      </p:sp>
      <p:sp>
        <p:nvSpPr>
          <p:cNvPr id="3" name="Date Placeholder 2">
            <a:extLst>
              <a:ext uri="{FF2B5EF4-FFF2-40B4-BE49-F238E27FC236}">
                <a16:creationId xmlns:a16="http://schemas.microsoft.com/office/drawing/2014/main" id="{E2F10334-A35E-8B23-DE99-56AB70AB6317}"/>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4" name="Footer Placeholder 3">
            <a:extLst>
              <a:ext uri="{FF2B5EF4-FFF2-40B4-BE49-F238E27FC236}">
                <a16:creationId xmlns:a16="http://schemas.microsoft.com/office/drawing/2014/main" id="{5887B4CF-7718-6D7E-0D15-EFDA03A3C1A8}"/>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5" name="Slide Number Placeholder 4">
            <a:extLst>
              <a:ext uri="{FF2B5EF4-FFF2-40B4-BE49-F238E27FC236}">
                <a16:creationId xmlns:a16="http://schemas.microsoft.com/office/drawing/2014/main" id="{74977667-5D67-08F4-74B6-77C6D84C1887}"/>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3510941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54B589-1A12-A276-4F16-2FF63086E59A}"/>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3" name="Footer Placeholder 2">
            <a:extLst>
              <a:ext uri="{FF2B5EF4-FFF2-40B4-BE49-F238E27FC236}">
                <a16:creationId xmlns:a16="http://schemas.microsoft.com/office/drawing/2014/main" id="{16AFE056-F7E5-608C-AA9E-B970A38C08B0}"/>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4" name="Slide Number Placeholder 3">
            <a:extLst>
              <a:ext uri="{FF2B5EF4-FFF2-40B4-BE49-F238E27FC236}">
                <a16:creationId xmlns:a16="http://schemas.microsoft.com/office/drawing/2014/main" id="{B07CCB0C-9173-DB39-EC6E-E0BB5C1846FF}"/>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261589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2F491-6691-C1A4-8FF7-AB912B93A1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EE"/>
          </a:p>
        </p:txBody>
      </p:sp>
      <p:sp>
        <p:nvSpPr>
          <p:cNvPr id="3" name="Content Placeholder 2">
            <a:extLst>
              <a:ext uri="{FF2B5EF4-FFF2-40B4-BE49-F238E27FC236}">
                <a16:creationId xmlns:a16="http://schemas.microsoft.com/office/drawing/2014/main" id="{A1C3ED21-9885-17B6-1D1B-61CB4BCB30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Text Placeholder 3">
            <a:extLst>
              <a:ext uri="{FF2B5EF4-FFF2-40B4-BE49-F238E27FC236}">
                <a16:creationId xmlns:a16="http://schemas.microsoft.com/office/drawing/2014/main" id="{688E1720-8D2F-6754-554A-5D5F0E1EAA5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4701C1C-7F90-E6BE-33B7-23694ED27C96}"/>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6" name="Footer Placeholder 5">
            <a:extLst>
              <a:ext uri="{FF2B5EF4-FFF2-40B4-BE49-F238E27FC236}">
                <a16:creationId xmlns:a16="http://schemas.microsoft.com/office/drawing/2014/main" id="{40DF7C82-8CF4-91A2-45C5-B1C73A91508F}"/>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7" name="Slide Number Placeholder 6">
            <a:extLst>
              <a:ext uri="{FF2B5EF4-FFF2-40B4-BE49-F238E27FC236}">
                <a16:creationId xmlns:a16="http://schemas.microsoft.com/office/drawing/2014/main" id="{9DDABFCA-F9E9-7912-A204-B1802D790CC5}"/>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755811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C2ED-1827-9143-3FA8-6C749CB9CC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EE"/>
          </a:p>
        </p:txBody>
      </p:sp>
      <p:sp>
        <p:nvSpPr>
          <p:cNvPr id="3" name="Picture Placeholder 2">
            <a:extLst>
              <a:ext uri="{FF2B5EF4-FFF2-40B4-BE49-F238E27FC236}">
                <a16:creationId xmlns:a16="http://schemas.microsoft.com/office/drawing/2014/main" id="{FFF560AA-8614-9AEE-B930-CAB2FC943A9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EE"/>
          </a:p>
        </p:txBody>
      </p:sp>
      <p:sp>
        <p:nvSpPr>
          <p:cNvPr id="4" name="Text Placeholder 3">
            <a:extLst>
              <a:ext uri="{FF2B5EF4-FFF2-40B4-BE49-F238E27FC236}">
                <a16:creationId xmlns:a16="http://schemas.microsoft.com/office/drawing/2014/main" id="{A46CCAB0-4445-9D94-9FA0-AA28156202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0D7B49-C8BC-843E-1CBA-8043A5CBC326}"/>
              </a:ext>
            </a:extLst>
          </p:cNvPr>
          <p:cNvSpPr>
            <a:spLocks noGrp="1"/>
          </p:cNvSpPr>
          <p:nvPr>
            <p:ph type="dt" sz="half" idx="10"/>
          </p:nvPr>
        </p:nvSpPr>
        <p:spPr>
          <a:xfrm>
            <a:off x="838200" y="6356350"/>
            <a:ext cx="2743200" cy="365125"/>
          </a:xfrm>
          <a:prstGeom prst="rect">
            <a:avLst/>
          </a:prstGeom>
        </p:spPr>
        <p:txBody>
          <a:bodyPr/>
          <a:lstStyle/>
          <a:p>
            <a:fld id="{233471AD-2C4E-A345-A412-0F63A3B4581A}" type="datetimeFigureOut">
              <a:rPr lang="en-EE" smtClean="0"/>
              <a:t>23.05.2023</a:t>
            </a:fld>
            <a:endParaRPr lang="en-EE"/>
          </a:p>
        </p:txBody>
      </p:sp>
      <p:sp>
        <p:nvSpPr>
          <p:cNvPr id="6" name="Footer Placeholder 5">
            <a:extLst>
              <a:ext uri="{FF2B5EF4-FFF2-40B4-BE49-F238E27FC236}">
                <a16:creationId xmlns:a16="http://schemas.microsoft.com/office/drawing/2014/main" id="{4C15564F-0DA1-B698-5E79-582BCF87393C}"/>
              </a:ext>
            </a:extLst>
          </p:cNvPr>
          <p:cNvSpPr>
            <a:spLocks noGrp="1"/>
          </p:cNvSpPr>
          <p:nvPr>
            <p:ph type="ftr" sz="quarter" idx="11"/>
          </p:nvPr>
        </p:nvSpPr>
        <p:spPr>
          <a:xfrm>
            <a:off x="4038600" y="6356350"/>
            <a:ext cx="4114800" cy="365125"/>
          </a:xfrm>
          <a:prstGeom prst="rect">
            <a:avLst/>
          </a:prstGeom>
        </p:spPr>
        <p:txBody>
          <a:bodyPr/>
          <a:lstStyle/>
          <a:p>
            <a:endParaRPr lang="en-EE"/>
          </a:p>
        </p:txBody>
      </p:sp>
      <p:sp>
        <p:nvSpPr>
          <p:cNvPr id="7" name="Slide Number Placeholder 6">
            <a:extLst>
              <a:ext uri="{FF2B5EF4-FFF2-40B4-BE49-F238E27FC236}">
                <a16:creationId xmlns:a16="http://schemas.microsoft.com/office/drawing/2014/main" id="{6FAE2402-62A1-4097-E98B-CC0CF24556CE}"/>
              </a:ext>
            </a:extLst>
          </p:cNvPr>
          <p:cNvSpPr>
            <a:spLocks noGrp="1"/>
          </p:cNvSpPr>
          <p:nvPr>
            <p:ph type="sldNum" sz="quarter" idx="12"/>
          </p:nvPr>
        </p:nvSpPr>
        <p:spPr>
          <a:xfrm>
            <a:off x="8610600" y="6356350"/>
            <a:ext cx="2743200" cy="365125"/>
          </a:xfrm>
          <a:prstGeom prst="rect">
            <a:avLst/>
          </a:prstGeom>
        </p:spPr>
        <p:txBody>
          <a:bodyPr/>
          <a:lstStyle/>
          <a:p>
            <a:fld id="{043D76AC-93C6-D14C-A30A-095E6B18AC12}" type="slidenum">
              <a:rPr lang="en-EE" smtClean="0"/>
              <a:t>‹#›</a:t>
            </a:fld>
            <a:endParaRPr lang="en-EE"/>
          </a:p>
        </p:txBody>
      </p:sp>
    </p:spTree>
    <p:extLst>
      <p:ext uri="{BB962C8B-B14F-4D97-AF65-F5344CB8AC3E}">
        <p14:creationId xmlns:p14="http://schemas.microsoft.com/office/powerpoint/2010/main" val="1327783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7000" b="-7000"/>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A46A8CEB-F5D0-B018-8C98-B79705E10B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EE"/>
          </a:p>
        </p:txBody>
      </p:sp>
      <p:sp>
        <p:nvSpPr>
          <p:cNvPr id="10" name="Text Placeholder 9">
            <a:extLst>
              <a:ext uri="{FF2B5EF4-FFF2-40B4-BE49-F238E27FC236}">
                <a16:creationId xmlns:a16="http://schemas.microsoft.com/office/drawing/2014/main" id="{BD8D0639-FAD2-93DB-D986-8D2C2301FE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2" name="Footer Placeholder 1">
            <a:extLst>
              <a:ext uri="{FF2B5EF4-FFF2-40B4-BE49-F238E27FC236}">
                <a16:creationId xmlns:a16="http://schemas.microsoft.com/office/drawing/2014/main" id="{35C5ED1E-498F-4A2B-A3B2-2FCFF7E238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5" name="Picture 4">
            <a:extLst>
              <a:ext uri="{FF2B5EF4-FFF2-40B4-BE49-F238E27FC236}">
                <a16:creationId xmlns:a16="http://schemas.microsoft.com/office/drawing/2014/main" id="{C3995C31-D27F-450B-A7E9-ECFEEB355BD8}"/>
              </a:ext>
            </a:extLst>
          </p:cNvPr>
          <p:cNvPicPr>
            <a:picLocks noChangeAspect="1"/>
          </p:cNvPicPr>
          <p:nvPr userDrawn="1"/>
        </p:nvPicPr>
        <p:blipFill>
          <a:blip r:embed="rId14"/>
          <a:stretch>
            <a:fillRect/>
          </a:stretch>
        </p:blipFill>
        <p:spPr>
          <a:xfrm>
            <a:off x="10745767" y="-40719"/>
            <a:ext cx="1579238" cy="1237752"/>
          </a:xfrm>
          <a:prstGeom prst="rect">
            <a:avLst/>
          </a:prstGeom>
        </p:spPr>
      </p:pic>
    </p:spTree>
    <p:extLst>
      <p:ext uri="{BB962C8B-B14F-4D97-AF65-F5344CB8AC3E}">
        <p14:creationId xmlns:p14="http://schemas.microsoft.com/office/powerpoint/2010/main" val="2227049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ln w="12700">
            <a:solidFill>
              <a:srgbClr val="002060"/>
            </a:solidFill>
          </a:ln>
          <a:solidFill>
            <a:schemeClr val="bg1"/>
          </a:solidFill>
          <a:effectLst>
            <a:glow>
              <a:srgbClr val="7030A0"/>
            </a:glow>
          </a:effectLst>
          <a:latin typeface="SQUARE721 BT ROMAN" panose="020B0504020202060204" pitchFamily="34" charset="0"/>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bg1"/>
          </a:solidFill>
          <a:latin typeface="Square721 BT Roman" panose="020B0504020202060204" pitchFamily="34" charset="0"/>
          <a:ea typeface="+mn-ea"/>
          <a:cs typeface="+mn-cs"/>
        </a:defRPr>
      </a:lvl1pPr>
      <a:lvl2pPr marL="685800" indent="-228600" algn="l" defTabSz="914400" rtl="0" eaLnBrk="1" latinLnBrk="0" hangingPunct="1">
        <a:lnSpc>
          <a:spcPct val="90000"/>
        </a:lnSpc>
        <a:spcBef>
          <a:spcPts val="500"/>
        </a:spcBef>
        <a:buFontTx/>
        <a:buBlip>
          <a:blip r:embed="rId15"/>
        </a:buBlip>
        <a:defRPr sz="2400" kern="1200">
          <a:solidFill>
            <a:schemeClr val="bg1"/>
          </a:solidFill>
          <a:latin typeface="Square721 BT Roman" panose="020B0504020202060204" pitchFamily="34" charset="0"/>
          <a:ea typeface="+mn-ea"/>
          <a:cs typeface="+mn-cs"/>
        </a:defRPr>
      </a:lvl2pPr>
      <a:lvl3pPr marL="1143000" indent="-228600" algn="l" defTabSz="914400" rtl="0" eaLnBrk="1" latinLnBrk="0" hangingPunct="1">
        <a:lnSpc>
          <a:spcPct val="90000"/>
        </a:lnSpc>
        <a:spcBef>
          <a:spcPts val="500"/>
        </a:spcBef>
        <a:buFontTx/>
        <a:buBlip>
          <a:blip r:embed="rId15"/>
        </a:buBlip>
        <a:defRPr sz="2000" kern="1200">
          <a:solidFill>
            <a:schemeClr val="bg1"/>
          </a:solidFill>
          <a:latin typeface="Square721 BT Roman" panose="020B0504020202060204" pitchFamily="34" charset="0"/>
          <a:ea typeface="+mn-ea"/>
          <a:cs typeface="+mn-cs"/>
        </a:defRPr>
      </a:lvl3pPr>
      <a:lvl4pPr marL="1600200" indent="-228600" algn="l" defTabSz="914400" rtl="0" eaLnBrk="1" latinLnBrk="0" hangingPunct="1">
        <a:lnSpc>
          <a:spcPct val="90000"/>
        </a:lnSpc>
        <a:spcBef>
          <a:spcPts val="500"/>
        </a:spcBef>
        <a:buFontTx/>
        <a:buBlip>
          <a:blip r:embed="rId15"/>
        </a:buBlip>
        <a:defRPr sz="1800" kern="1200">
          <a:solidFill>
            <a:schemeClr val="bg1"/>
          </a:solidFill>
          <a:latin typeface="Square721 BT Roman" panose="020B0504020202060204" pitchFamily="34" charset="0"/>
          <a:ea typeface="+mn-ea"/>
          <a:cs typeface="+mn-cs"/>
        </a:defRPr>
      </a:lvl4pPr>
      <a:lvl5pPr marL="2057400" indent="-228600" algn="l" defTabSz="914400" rtl="0" eaLnBrk="1" latinLnBrk="0" hangingPunct="1">
        <a:lnSpc>
          <a:spcPct val="90000"/>
        </a:lnSpc>
        <a:spcBef>
          <a:spcPts val="500"/>
        </a:spcBef>
        <a:buFontTx/>
        <a:buBlip>
          <a:blip r:embed="rId15"/>
        </a:buBlip>
        <a:defRPr sz="1800" kern="1200">
          <a:solidFill>
            <a:schemeClr val="bg1"/>
          </a:solidFill>
          <a:latin typeface="Square721 BT Roman" panose="020B050402020206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3" Type="http://schemas.openxmlformats.org/officeDocument/2006/relationships/image" Target="../media/image3.png"/><Relationship Id="rId7" Type="http://schemas.openxmlformats.org/officeDocument/2006/relationships/image" Target="../media/image8.tiff"/><Relationship Id="rId12" Type="http://schemas.openxmlformats.org/officeDocument/2006/relationships/image" Target="../media/image13.tiff"/><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tiff"/><Relationship Id="rId5" Type="http://schemas.openxmlformats.org/officeDocument/2006/relationships/image" Target="../media/image6.png"/><Relationship Id="rId15" Type="http://schemas.openxmlformats.org/officeDocument/2006/relationships/image" Target="../media/image16.tiff"/><Relationship Id="rId10" Type="http://schemas.openxmlformats.org/officeDocument/2006/relationships/image" Target="../media/image11.tiff"/><Relationship Id="rId4" Type="http://schemas.openxmlformats.org/officeDocument/2006/relationships/image" Target="../media/image5.jpeg"/><Relationship Id="rId9" Type="http://schemas.openxmlformats.org/officeDocument/2006/relationships/image" Target="../media/image10.tiff"/><Relationship Id="rId14" Type="http://schemas.openxmlformats.org/officeDocument/2006/relationships/image" Target="../media/image15.tiff"/></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nergiasalv.ee/en/" TargetMode="Externa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nos-project.e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www.co2geonet.com/home/" TargetMode="Externa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3.xml.rels><?xml version="1.0" encoding="UTF-8" standalone="yes"?>
<Relationships xmlns="http://schemas.openxmlformats.org/package/2006/relationships"><Relationship Id="rId3" Type="http://schemas.openxmlformats.org/officeDocument/2006/relationships/hyperlink" Target="http://www.enos-project.e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hyperlink" Target="http://www.co2geonet.com/home/" TargetMode="Externa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hyperlink" Target="http://www.enos-project.e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C96A5255-B837-4598-56F7-E88B08A5C7EC}"/>
              </a:ext>
            </a:extLst>
          </p:cNvPr>
          <p:cNvPicPr>
            <a:picLocks noChangeAspect="1"/>
          </p:cNvPicPr>
          <p:nvPr/>
        </p:nvPicPr>
        <p:blipFill>
          <a:blip r:embed="rId2"/>
          <a:stretch>
            <a:fillRect/>
          </a:stretch>
        </p:blipFill>
        <p:spPr>
          <a:xfrm>
            <a:off x="2180" y="0"/>
            <a:ext cx="12189820" cy="6858000"/>
          </a:xfrm>
          <a:prstGeom prst="rect">
            <a:avLst/>
          </a:prstGeom>
        </p:spPr>
      </p:pic>
      <p:sp>
        <p:nvSpPr>
          <p:cNvPr id="2" name="Title 1">
            <a:extLst>
              <a:ext uri="{FF2B5EF4-FFF2-40B4-BE49-F238E27FC236}">
                <a16:creationId xmlns:a16="http://schemas.microsoft.com/office/drawing/2014/main" id="{5BA0405B-4741-4B58-A93B-B60B5189190F}"/>
              </a:ext>
            </a:extLst>
          </p:cNvPr>
          <p:cNvSpPr>
            <a:spLocks noGrp="1"/>
          </p:cNvSpPr>
          <p:nvPr>
            <p:ph type="ctrTitle"/>
          </p:nvPr>
        </p:nvSpPr>
        <p:spPr>
          <a:xfrm>
            <a:off x="324196" y="1962622"/>
            <a:ext cx="7967188" cy="2387600"/>
          </a:xfrm>
        </p:spPr>
        <p:txBody>
          <a:bodyPr>
            <a:noAutofit/>
          </a:bodyPr>
          <a:lstStyle/>
          <a:p>
            <a:r>
              <a:rPr lang="en-US" sz="4800" b="0" dirty="0">
                <a:effectLst/>
                <a:latin typeface="Square721 BT Roman" panose="020B0504020202060204"/>
              </a:rPr>
              <a:t>Comparison of carbon-neutral technologies and need for energy storage</a:t>
            </a:r>
            <a:r>
              <a:rPr lang="en-US" sz="4800" dirty="0">
                <a:effectLst/>
                <a:latin typeface="Square721 BT Roman" panose="020B0504020202060204"/>
              </a:rPr>
              <a:t> </a:t>
            </a:r>
            <a:endParaRPr lang="en-US" sz="4800" dirty="0">
              <a:latin typeface="Square721 BT Roman" panose="020B0504020202060204"/>
            </a:endParaRPr>
          </a:p>
        </p:txBody>
      </p:sp>
      <p:sp>
        <p:nvSpPr>
          <p:cNvPr id="4" name="Rectangle 3">
            <a:extLst>
              <a:ext uri="{FF2B5EF4-FFF2-40B4-BE49-F238E27FC236}">
                <a16:creationId xmlns:a16="http://schemas.microsoft.com/office/drawing/2014/main" id="{5DB3B2D6-A301-3EB5-2E72-24302E2790DF}"/>
              </a:ext>
            </a:extLst>
          </p:cNvPr>
          <p:cNvSpPr txBox="1">
            <a:spLocks noChangeArrowheads="1"/>
          </p:cNvSpPr>
          <p:nvPr/>
        </p:nvSpPr>
        <p:spPr>
          <a:xfrm rot="16200000">
            <a:off x="-3067048" y="3067051"/>
            <a:ext cx="6858000" cy="7238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Square721 BT Roman" panose="020B050402020206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Square721 BT Roman" panose="020B0504020202060204" pitchFamily="34" charset="0"/>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Square721 BT Roman" panose="020B0504020202060204" pitchFamily="34" charset="0"/>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40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 y="0"/>
            <a:ext cx="1704106" cy="10613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7608" y="0"/>
            <a:ext cx="3328333" cy="69826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5942" y="25409"/>
            <a:ext cx="1396068" cy="1396068"/>
          </a:xfrm>
          <a:prstGeom prst="rect">
            <a:avLst/>
          </a:prstGeom>
        </p:spPr>
      </p:pic>
      <p:sp>
        <p:nvSpPr>
          <p:cNvPr id="3" name="TextBox 2">
            <a:extLst>
              <a:ext uri="{FF2B5EF4-FFF2-40B4-BE49-F238E27FC236}">
                <a16:creationId xmlns:a16="http://schemas.microsoft.com/office/drawing/2014/main" id="{1913669C-9082-288E-19E2-6D720C56E8A3}"/>
              </a:ext>
            </a:extLst>
          </p:cNvPr>
          <p:cNvSpPr txBox="1"/>
          <p:nvPr/>
        </p:nvSpPr>
        <p:spPr>
          <a:xfrm rot="5400000">
            <a:off x="9809083" y="4755006"/>
            <a:ext cx="4524550" cy="415498"/>
          </a:xfrm>
          <a:prstGeom prst="rect">
            <a:avLst/>
          </a:prstGeom>
          <a:noFill/>
        </p:spPr>
        <p:txBody>
          <a:bodyPr wrap="square">
            <a:spAutoFit/>
          </a:bodyPr>
          <a:lstStyle/>
          <a:p>
            <a:pPr algn="ctr"/>
            <a:r>
              <a:rPr lang="en-GB" sz="2100" dirty="0" err="1">
                <a:solidFill>
                  <a:srgbClr val="FFFFFF"/>
                </a:solidFill>
                <a:effectLst/>
                <a:latin typeface="Spy Agency Bold" pitchFamily="2" charset="0"/>
              </a:rPr>
              <a:t>www.</a:t>
            </a:r>
            <a:r>
              <a:rPr lang="en-GB" sz="2100" dirty="0" err="1">
                <a:solidFill>
                  <a:srgbClr val="118CFD"/>
                </a:solidFill>
                <a:effectLst/>
                <a:latin typeface="Spy Agency Bold" pitchFamily="2" charset="0"/>
              </a:rPr>
              <a:t>shog</a:t>
            </a:r>
            <a:r>
              <a:rPr lang="en-GB" sz="2100" dirty="0" err="1">
                <a:solidFill>
                  <a:srgbClr val="21A603"/>
                </a:solidFill>
                <a:effectLst/>
                <a:latin typeface="Spy Agency Bold" pitchFamily="2" charset="0"/>
              </a:rPr>
              <a:t>energy</a:t>
            </a:r>
            <a:r>
              <a:rPr lang="en-GB" sz="2100" dirty="0" err="1">
                <a:solidFill>
                  <a:srgbClr val="FFFFFF"/>
                </a:solidFill>
                <a:effectLst/>
                <a:latin typeface="Spy Agency Bold" pitchFamily="2" charset="0"/>
              </a:rPr>
              <a:t>.eu</a:t>
            </a:r>
            <a:endParaRPr lang="en-GB" sz="2100" dirty="0">
              <a:solidFill>
                <a:srgbClr val="FFFFFF"/>
              </a:solidFill>
              <a:effectLst/>
              <a:latin typeface="Spy Agency Bold" pitchFamily="2" charset="0"/>
            </a:endParaRPr>
          </a:p>
        </p:txBody>
      </p:sp>
      <p:grpSp>
        <p:nvGrpSpPr>
          <p:cNvPr id="9" name="Group 8">
            <a:extLst>
              <a:ext uri="{FF2B5EF4-FFF2-40B4-BE49-F238E27FC236}">
                <a16:creationId xmlns:a16="http://schemas.microsoft.com/office/drawing/2014/main" id="{F81F1E88-7AAA-36E8-F936-D3E305A55016}"/>
              </a:ext>
            </a:extLst>
          </p:cNvPr>
          <p:cNvGrpSpPr/>
          <p:nvPr/>
        </p:nvGrpSpPr>
        <p:grpSpPr>
          <a:xfrm>
            <a:off x="258704" y="5116207"/>
            <a:ext cx="2095663" cy="1638752"/>
            <a:chOff x="9095645" y="28464627"/>
            <a:chExt cx="2095663" cy="1638752"/>
          </a:xfrm>
        </p:grpSpPr>
        <p:sp>
          <p:nvSpPr>
            <p:cNvPr id="10" name="TextBox 9">
              <a:extLst>
                <a:ext uri="{FF2B5EF4-FFF2-40B4-BE49-F238E27FC236}">
                  <a16:creationId xmlns:a16="http://schemas.microsoft.com/office/drawing/2014/main" id="{B0E0D4F5-0C05-9BA8-71D6-1EE3CE9B29D6}"/>
                </a:ext>
              </a:extLst>
            </p:cNvPr>
            <p:cNvSpPr txBox="1"/>
            <p:nvPr/>
          </p:nvSpPr>
          <p:spPr>
            <a:xfrm>
              <a:off x="9095645" y="28519379"/>
              <a:ext cx="2095663" cy="1584000"/>
            </a:xfrm>
            <a:custGeom>
              <a:avLst/>
              <a:gdLst>
                <a:gd name="connsiteX0" fmla="*/ 0 w 2095663"/>
                <a:gd name="connsiteY0" fmla="*/ 0 h 1584000"/>
                <a:gd name="connsiteX1" fmla="*/ 2095663 w 2095663"/>
                <a:gd name="connsiteY1" fmla="*/ 0 h 1584000"/>
                <a:gd name="connsiteX2" fmla="*/ 2095663 w 2095663"/>
                <a:gd name="connsiteY2" fmla="*/ 1584000 h 1584000"/>
                <a:gd name="connsiteX3" fmla="*/ 0 w 2095663"/>
                <a:gd name="connsiteY3" fmla="*/ 1584000 h 1584000"/>
                <a:gd name="connsiteX4" fmla="*/ 0 w 2095663"/>
                <a:gd name="connsiteY4" fmla="*/ 0 h 15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663" h="1584000" extrusionOk="0">
                  <a:moveTo>
                    <a:pt x="0" y="0"/>
                  </a:moveTo>
                  <a:cubicBezTo>
                    <a:pt x="728022" y="118645"/>
                    <a:pt x="1215442" y="116012"/>
                    <a:pt x="2095663" y="0"/>
                  </a:cubicBezTo>
                  <a:cubicBezTo>
                    <a:pt x="2022061" y="205298"/>
                    <a:pt x="2116214" y="1336892"/>
                    <a:pt x="2095663" y="1584000"/>
                  </a:cubicBezTo>
                  <a:cubicBezTo>
                    <a:pt x="1875503" y="1718600"/>
                    <a:pt x="227254" y="1426804"/>
                    <a:pt x="0" y="1584000"/>
                  </a:cubicBezTo>
                  <a:cubicBezTo>
                    <a:pt x="-2187" y="848864"/>
                    <a:pt x="-64880" y="490693"/>
                    <a:pt x="0" y="0"/>
                  </a:cubicBezTo>
                  <a:close/>
                </a:path>
              </a:pathLst>
            </a:custGeom>
            <a:noFill/>
            <a:ln w="31750" cmpd="tri">
              <a:solidFill>
                <a:schemeClr val="bg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en-EE"/>
            </a:p>
          </p:txBody>
        </p:sp>
        <p:pic>
          <p:nvPicPr>
            <p:cNvPr id="11" name="Picture 10">
              <a:extLst>
                <a:ext uri="{FF2B5EF4-FFF2-40B4-BE49-F238E27FC236}">
                  <a16:creationId xmlns:a16="http://schemas.microsoft.com/office/drawing/2014/main" id="{58F2C176-6D46-4D21-CBA8-2A461EBDA48D}"/>
                </a:ext>
              </a:extLst>
            </p:cNvPr>
            <p:cNvPicPr>
              <a:picLocks/>
            </p:cNvPicPr>
            <p:nvPr/>
          </p:nvPicPr>
          <p:blipFill>
            <a:blip r:embed="rId7"/>
            <a:stretch>
              <a:fillRect/>
            </a:stretch>
          </p:blipFill>
          <p:spPr>
            <a:xfrm>
              <a:off x="9521815" y="29789232"/>
              <a:ext cx="142957" cy="50800"/>
            </a:xfrm>
            <a:prstGeom prst="rect">
              <a:avLst/>
            </a:prstGeom>
          </p:spPr>
        </p:pic>
        <p:pic>
          <p:nvPicPr>
            <p:cNvPr id="12" name="Picture 11">
              <a:extLst>
                <a:ext uri="{FF2B5EF4-FFF2-40B4-BE49-F238E27FC236}">
                  <a16:creationId xmlns:a16="http://schemas.microsoft.com/office/drawing/2014/main" id="{9DCFAF6D-479A-5D41-9FC2-A40067D9C61F}"/>
                </a:ext>
              </a:extLst>
            </p:cNvPr>
            <p:cNvPicPr>
              <a:picLocks/>
            </p:cNvPicPr>
            <p:nvPr/>
          </p:nvPicPr>
          <p:blipFill>
            <a:blip r:embed="rId8"/>
            <a:stretch>
              <a:fillRect/>
            </a:stretch>
          </p:blipFill>
          <p:spPr>
            <a:xfrm>
              <a:off x="9519613" y="28923730"/>
              <a:ext cx="140446" cy="50800"/>
            </a:xfrm>
            <a:prstGeom prst="rect">
              <a:avLst/>
            </a:prstGeom>
          </p:spPr>
        </p:pic>
        <p:pic>
          <p:nvPicPr>
            <p:cNvPr id="13" name="Picture 12">
              <a:extLst>
                <a:ext uri="{FF2B5EF4-FFF2-40B4-BE49-F238E27FC236}">
                  <a16:creationId xmlns:a16="http://schemas.microsoft.com/office/drawing/2014/main" id="{E3799A16-A8D1-E6D1-5C1E-04A6572E2FBF}"/>
                </a:ext>
              </a:extLst>
            </p:cNvPr>
            <p:cNvPicPr>
              <a:picLocks/>
            </p:cNvPicPr>
            <p:nvPr/>
          </p:nvPicPr>
          <p:blipFill>
            <a:blip r:embed="rId9"/>
            <a:stretch>
              <a:fillRect/>
            </a:stretch>
          </p:blipFill>
          <p:spPr>
            <a:xfrm>
              <a:off x="9480470" y="29368383"/>
              <a:ext cx="257246" cy="50800"/>
            </a:xfrm>
            <a:prstGeom prst="rect">
              <a:avLst/>
            </a:prstGeom>
          </p:spPr>
        </p:pic>
        <p:pic>
          <p:nvPicPr>
            <p:cNvPr id="14" name="Picture 13">
              <a:extLst>
                <a:ext uri="{FF2B5EF4-FFF2-40B4-BE49-F238E27FC236}">
                  <a16:creationId xmlns:a16="http://schemas.microsoft.com/office/drawing/2014/main" id="{ABC8BB45-AECD-8C58-E51F-5C4DD4849D95}"/>
                </a:ext>
              </a:extLst>
            </p:cNvPr>
            <p:cNvPicPr>
              <a:picLocks noChangeAspect="1"/>
            </p:cNvPicPr>
            <p:nvPr/>
          </p:nvPicPr>
          <p:blipFill>
            <a:blip r:embed="rId10"/>
            <a:stretch>
              <a:fillRect/>
            </a:stretch>
          </p:blipFill>
          <p:spPr>
            <a:xfrm>
              <a:off x="9742430" y="29328234"/>
              <a:ext cx="1366504" cy="107599"/>
            </a:xfrm>
            <a:prstGeom prst="rect">
              <a:avLst/>
            </a:prstGeom>
          </p:spPr>
        </p:pic>
        <p:pic>
          <p:nvPicPr>
            <p:cNvPr id="15" name="Picture 14">
              <a:extLst>
                <a:ext uri="{FF2B5EF4-FFF2-40B4-BE49-F238E27FC236}">
                  <a16:creationId xmlns:a16="http://schemas.microsoft.com/office/drawing/2014/main" id="{5441B9A2-1F66-880D-3F91-3DFF59BEE6EE}"/>
                </a:ext>
              </a:extLst>
            </p:cNvPr>
            <p:cNvPicPr>
              <a:picLocks noChangeAspect="1"/>
            </p:cNvPicPr>
            <p:nvPr/>
          </p:nvPicPr>
          <p:blipFill>
            <a:blip r:embed="rId11"/>
            <a:stretch>
              <a:fillRect/>
            </a:stretch>
          </p:blipFill>
          <p:spPr>
            <a:xfrm>
              <a:off x="9134145" y="28774738"/>
              <a:ext cx="362522" cy="362522"/>
            </a:xfrm>
            <a:prstGeom prst="rect">
              <a:avLst/>
            </a:prstGeom>
          </p:spPr>
        </p:pic>
        <p:pic>
          <p:nvPicPr>
            <p:cNvPr id="16" name="Picture 15">
              <a:extLst>
                <a:ext uri="{FF2B5EF4-FFF2-40B4-BE49-F238E27FC236}">
                  <a16:creationId xmlns:a16="http://schemas.microsoft.com/office/drawing/2014/main" id="{267D1733-FABF-35A8-D178-140E1C4F7931}"/>
                </a:ext>
              </a:extLst>
            </p:cNvPr>
            <p:cNvPicPr>
              <a:picLocks noChangeAspect="1"/>
            </p:cNvPicPr>
            <p:nvPr/>
          </p:nvPicPr>
          <p:blipFill>
            <a:blip r:embed="rId12"/>
            <a:stretch>
              <a:fillRect/>
            </a:stretch>
          </p:blipFill>
          <p:spPr>
            <a:xfrm>
              <a:off x="9133054" y="29631272"/>
              <a:ext cx="362522" cy="362522"/>
            </a:xfrm>
            <a:prstGeom prst="rect">
              <a:avLst/>
            </a:prstGeom>
          </p:spPr>
        </p:pic>
        <p:pic>
          <p:nvPicPr>
            <p:cNvPr id="17" name="Picture 16">
              <a:extLst>
                <a:ext uri="{FF2B5EF4-FFF2-40B4-BE49-F238E27FC236}">
                  <a16:creationId xmlns:a16="http://schemas.microsoft.com/office/drawing/2014/main" id="{6182901B-FB6A-755B-0269-BD746DB85E99}"/>
                </a:ext>
              </a:extLst>
            </p:cNvPr>
            <p:cNvPicPr>
              <a:picLocks noChangeAspect="1"/>
            </p:cNvPicPr>
            <p:nvPr/>
          </p:nvPicPr>
          <p:blipFill>
            <a:blip r:embed="rId13"/>
            <a:stretch>
              <a:fillRect/>
            </a:stretch>
          </p:blipFill>
          <p:spPr>
            <a:xfrm>
              <a:off x="9133053" y="29206081"/>
              <a:ext cx="362522" cy="362522"/>
            </a:xfrm>
            <a:prstGeom prst="rect">
              <a:avLst/>
            </a:prstGeom>
          </p:spPr>
        </p:pic>
        <p:pic>
          <p:nvPicPr>
            <p:cNvPr id="18" name="Picture 17">
              <a:extLst>
                <a:ext uri="{FF2B5EF4-FFF2-40B4-BE49-F238E27FC236}">
                  <a16:creationId xmlns:a16="http://schemas.microsoft.com/office/drawing/2014/main" id="{517A9298-2016-0107-B65D-D40738C00E6F}"/>
                </a:ext>
              </a:extLst>
            </p:cNvPr>
            <p:cNvPicPr>
              <a:picLocks/>
            </p:cNvPicPr>
            <p:nvPr/>
          </p:nvPicPr>
          <p:blipFill>
            <a:blip r:embed="rId14"/>
            <a:stretch>
              <a:fillRect/>
            </a:stretch>
          </p:blipFill>
          <p:spPr>
            <a:xfrm>
              <a:off x="9619429" y="28920812"/>
              <a:ext cx="48609" cy="919220"/>
            </a:xfrm>
            <a:prstGeom prst="rect">
              <a:avLst/>
            </a:prstGeom>
          </p:spPr>
        </p:pic>
        <p:sp>
          <p:nvSpPr>
            <p:cNvPr id="19" name="TextBox 18">
              <a:extLst>
                <a:ext uri="{FF2B5EF4-FFF2-40B4-BE49-F238E27FC236}">
                  <a16:creationId xmlns:a16="http://schemas.microsoft.com/office/drawing/2014/main" id="{D014D90C-0C2E-47C9-ED3E-8794025E59C4}"/>
                </a:ext>
              </a:extLst>
            </p:cNvPr>
            <p:cNvSpPr txBox="1"/>
            <p:nvPr/>
          </p:nvSpPr>
          <p:spPr>
            <a:xfrm>
              <a:off x="9110885" y="28464627"/>
              <a:ext cx="2026894" cy="338554"/>
            </a:xfrm>
            <a:prstGeom prst="rect">
              <a:avLst/>
            </a:prstGeom>
            <a:noFill/>
          </p:spPr>
          <p:txBody>
            <a:bodyPr wrap="square" rtlCol="0">
              <a:spAutoFit/>
            </a:bodyPr>
            <a:lstStyle/>
            <a:p>
              <a:r>
                <a:rPr lang="en-GB" sz="1600">
                  <a:solidFill>
                    <a:schemeClr val="bg1"/>
                  </a:solidFill>
                  <a:latin typeface="Spy Agency" pitchFamily="2" charset="0"/>
                </a:rPr>
                <a:t>S</a:t>
              </a:r>
              <a:r>
                <a:rPr lang="en-EE" sz="1600">
                  <a:solidFill>
                    <a:schemeClr val="bg1"/>
                  </a:solidFill>
                  <a:latin typeface="Spy Agency" pitchFamily="2" charset="0"/>
                </a:rPr>
                <a:t>ocial MEDIA</a:t>
              </a:r>
            </a:p>
          </p:txBody>
        </p:sp>
      </p:grpSp>
      <p:grpSp>
        <p:nvGrpSpPr>
          <p:cNvPr id="20" name="Group 19">
            <a:extLst>
              <a:ext uri="{FF2B5EF4-FFF2-40B4-BE49-F238E27FC236}">
                <a16:creationId xmlns:a16="http://schemas.microsoft.com/office/drawing/2014/main" id="{E3651B4A-5A01-A860-09DC-BE7F5E901F70}"/>
              </a:ext>
            </a:extLst>
          </p:cNvPr>
          <p:cNvGrpSpPr/>
          <p:nvPr/>
        </p:nvGrpSpPr>
        <p:grpSpPr>
          <a:xfrm>
            <a:off x="2428759" y="5683947"/>
            <a:ext cx="1052624" cy="1072471"/>
            <a:chOff x="2624831" y="69604"/>
            <a:chExt cx="1052624" cy="1072471"/>
          </a:xfrm>
        </p:grpSpPr>
        <p:pic>
          <p:nvPicPr>
            <p:cNvPr id="21" name="Picture 20">
              <a:extLst>
                <a:ext uri="{FF2B5EF4-FFF2-40B4-BE49-F238E27FC236}">
                  <a16:creationId xmlns:a16="http://schemas.microsoft.com/office/drawing/2014/main" id="{564DB658-5908-E18F-C7CE-4F46067FE83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24831" y="77889"/>
              <a:ext cx="865129" cy="1064186"/>
            </a:xfrm>
            <a:prstGeom prst="rect">
              <a:avLst/>
            </a:prstGeom>
          </p:spPr>
        </p:pic>
        <p:sp>
          <p:nvSpPr>
            <p:cNvPr id="22" name="TextBox 21">
              <a:extLst>
                <a:ext uri="{FF2B5EF4-FFF2-40B4-BE49-F238E27FC236}">
                  <a16:creationId xmlns:a16="http://schemas.microsoft.com/office/drawing/2014/main" id="{8B9BE94C-9273-AE4D-52A2-15D9E75A9C64}"/>
                </a:ext>
              </a:extLst>
            </p:cNvPr>
            <p:cNvSpPr txBox="1"/>
            <p:nvPr/>
          </p:nvSpPr>
          <p:spPr>
            <a:xfrm rot="5400000">
              <a:off x="3037640" y="493975"/>
              <a:ext cx="1064186" cy="215444"/>
            </a:xfrm>
            <a:prstGeom prst="rect">
              <a:avLst/>
            </a:prstGeom>
            <a:solidFill>
              <a:schemeClr val="tx1"/>
            </a:solidFill>
            <a:ln>
              <a:noFill/>
            </a:ln>
          </p:spPr>
          <p:txBody>
            <a:bodyPr wrap="square" lIns="0" tIns="0" rIns="0" bIns="0">
              <a:spAutoFit/>
            </a:bodyPr>
            <a:lstStyle/>
            <a:p>
              <a:pPr algn="ctr"/>
              <a:r>
                <a:rPr lang="en-GB" sz="1400" dirty="0">
                  <a:solidFill>
                    <a:srgbClr val="FFFFFF"/>
                  </a:solidFill>
                  <a:effectLst/>
                  <a:latin typeface="Rubik" panose="02000604000000020004" pitchFamily="2" charset="-79"/>
                  <a:cs typeface="Rubik" panose="02000604000000020004" pitchFamily="2" charset="-79"/>
                </a:rPr>
                <a:t>WWW.EU</a:t>
              </a:r>
            </a:p>
          </p:txBody>
        </p:sp>
      </p:grpSp>
    </p:spTree>
    <p:extLst>
      <p:ext uri="{BB962C8B-B14F-4D97-AF65-F5344CB8AC3E}">
        <p14:creationId xmlns:p14="http://schemas.microsoft.com/office/powerpoint/2010/main" val="137050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2" y="198212"/>
            <a:ext cx="10492539" cy="1143000"/>
          </a:xfrm>
        </p:spPr>
        <p:txBody>
          <a:bodyPr>
            <a:noAutofit/>
          </a:bodyPr>
          <a:lstStyle/>
          <a:p>
            <a:r>
              <a:rPr lang="et-EE" sz="3200" dirty="0" err="1"/>
              <a:t>Subsurface</a:t>
            </a:r>
            <a:r>
              <a:rPr lang="et-EE" sz="3200" dirty="0"/>
              <a:t> and </a:t>
            </a:r>
            <a:r>
              <a:rPr lang="et-EE" sz="3200" dirty="0" err="1"/>
              <a:t>above-ground</a:t>
            </a:r>
            <a:r>
              <a:rPr lang="et-EE" sz="3200" dirty="0"/>
              <a:t> </a:t>
            </a:r>
            <a:br>
              <a:rPr lang="et-EE" sz="3200" dirty="0"/>
            </a:br>
            <a:r>
              <a:rPr lang="et-EE" sz="3200" dirty="0"/>
              <a:t>                     </a:t>
            </a:r>
            <a:r>
              <a:rPr lang="et-EE" sz="3200" dirty="0" err="1"/>
              <a:t>energy</a:t>
            </a:r>
            <a:r>
              <a:rPr lang="et-EE" sz="3200" dirty="0"/>
              <a:t> </a:t>
            </a:r>
            <a:r>
              <a:rPr lang="et-EE" sz="3200" dirty="0" err="1"/>
              <a:t>storage</a:t>
            </a:r>
            <a:r>
              <a:rPr lang="et-EE" sz="3200" dirty="0"/>
              <a:t> </a:t>
            </a:r>
            <a:r>
              <a:rPr lang="et-EE" sz="3200" dirty="0" err="1"/>
              <a:t>technologies</a:t>
            </a:r>
            <a:r>
              <a:rPr lang="et-EE" sz="3200" dirty="0"/>
              <a:t> </a:t>
            </a:r>
            <a:br>
              <a:rPr lang="et-EE" sz="3200" dirty="0"/>
            </a:br>
            <a:endParaRPr lang="en-GB"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295" y="998827"/>
            <a:ext cx="7015410" cy="5546605"/>
          </a:xfrm>
          <a:prstGeom prst="rect">
            <a:avLst/>
          </a:prstGeom>
          <a:ln>
            <a:noFill/>
          </a:ln>
          <a:effectLst>
            <a:outerShdw blurRad="190500" algn="tl" rotWithShape="0">
              <a:srgbClr val="000000">
                <a:alpha val="70000"/>
              </a:srgbClr>
            </a:outerShdw>
          </a:effectLst>
        </p:spPr>
      </p:pic>
      <p:sp>
        <p:nvSpPr>
          <p:cNvPr id="4" name="TextBox 3"/>
          <p:cNvSpPr txBox="1"/>
          <p:nvPr/>
        </p:nvSpPr>
        <p:spPr>
          <a:xfrm>
            <a:off x="2588295" y="6519446"/>
            <a:ext cx="6569895" cy="338554"/>
          </a:xfrm>
          <a:prstGeom prst="rect">
            <a:avLst/>
          </a:prstGeom>
          <a:noFill/>
        </p:spPr>
        <p:txBody>
          <a:bodyPr wrap="square" rtlCol="0">
            <a:spAutoFit/>
          </a:bodyPr>
          <a:lstStyle/>
          <a:p>
            <a:r>
              <a:rPr lang="et-EE" sz="1600" dirty="0">
                <a:solidFill>
                  <a:schemeClr val="bg1"/>
                </a:solidFill>
                <a:latin typeface="Square721 BT Roman" panose="020B0504020202060204" pitchFamily="34" charset="0"/>
              </a:rPr>
              <a:t>ESTMAP </a:t>
            </a:r>
            <a:r>
              <a:rPr lang="et-EE" sz="1600" dirty="0" err="1">
                <a:solidFill>
                  <a:schemeClr val="bg1"/>
                </a:solidFill>
                <a:latin typeface="Square721 BT Roman" panose="020B0504020202060204" pitchFamily="34" charset="0"/>
              </a:rPr>
              <a:t>project</a:t>
            </a:r>
            <a:r>
              <a:rPr lang="et-EE" sz="1600" dirty="0">
                <a:solidFill>
                  <a:schemeClr val="bg1"/>
                </a:solidFill>
                <a:latin typeface="Square721 BT Roman" panose="020B0504020202060204" pitchFamily="34" charset="0"/>
              </a:rPr>
              <a:t>, S. van </a:t>
            </a:r>
            <a:r>
              <a:rPr lang="et-EE" sz="1600" dirty="0" err="1">
                <a:solidFill>
                  <a:schemeClr val="bg1"/>
                </a:solidFill>
                <a:latin typeface="Square721 BT Roman" panose="020B0504020202060204" pitchFamily="34" charset="0"/>
              </a:rPr>
              <a:t>Gessel</a:t>
            </a:r>
            <a:r>
              <a:rPr lang="et-EE" sz="1600" dirty="0">
                <a:solidFill>
                  <a:schemeClr val="bg1"/>
                </a:solidFill>
                <a:latin typeface="Square721 BT Roman" panose="020B0504020202060204" pitchFamily="34" charset="0"/>
              </a:rPr>
              <a:t> &amp; V. Hladik, GEO </a:t>
            </a:r>
            <a:r>
              <a:rPr lang="et-EE" sz="1600" dirty="0" err="1">
                <a:solidFill>
                  <a:schemeClr val="bg1"/>
                </a:solidFill>
                <a:latin typeface="Square721 BT Roman" panose="020B0504020202060204" pitchFamily="34" charset="0"/>
              </a:rPr>
              <a:t>ENeRGY</a:t>
            </a:r>
            <a:r>
              <a:rPr lang="et-EE" sz="1600" dirty="0">
                <a:solidFill>
                  <a:schemeClr val="bg1"/>
                </a:solidFill>
                <a:latin typeface="Square721 BT Roman" panose="020B0504020202060204" pitchFamily="34" charset="0"/>
              </a:rPr>
              <a:t> NL34</a:t>
            </a:r>
            <a:endParaRPr lang="en-US" sz="1600" dirty="0">
              <a:solidFill>
                <a:schemeClr val="bg1"/>
              </a:solidFill>
              <a:latin typeface="Square721 BT Roman" panose="020B0504020202060204" pitchFamily="34" charset="0"/>
            </a:endParaRPr>
          </a:p>
        </p:txBody>
      </p:sp>
    </p:spTree>
    <p:extLst>
      <p:ext uri="{BB962C8B-B14F-4D97-AF65-F5344CB8AC3E}">
        <p14:creationId xmlns:p14="http://schemas.microsoft.com/office/powerpoint/2010/main" val="8040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30" y="95838"/>
            <a:ext cx="8620444" cy="720080"/>
          </a:xfrm>
        </p:spPr>
        <p:txBody>
          <a:bodyPr>
            <a:normAutofit/>
          </a:bodyPr>
          <a:lstStyle/>
          <a:p>
            <a:r>
              <a:rPr lang="en-GB" sz="4000" b="1" dirty="0"/>
              <a:t>Underground </a:t>
            </a:r>
            <a:r>
              <a:rPr lang="et-EE" sz="4000" b="1" dirty="0" err="1"/>
              <a:t>Energy</a:t>
            </a:r>
            <a:r>
              <a:rPr lang="et-EE" sz="4000" b="1" dirty="0"/>
              <a:t> </a:t>
            </a:r>
            <a:r>
              <a:rPr lang="en-GB" sz="4000" b="1" dirty="0"/>
              <a:t>Storage</a:t>
            </a:r>
            <a:endParaRPr lang="en-GB" sz="4000" dirty="0"/>
          </a:p>
        </p:txBody>
      </p:sp>
      <p:sp>
        <p:nvSpPr>
          <p:cNvPr id="3" name="Content Placeholder 2"/>
          <p:cNvSpPr>
            <a:spLocks noGrp="1"/>
          </p:cNvSpPr>
          <p:nvPr>
            <p:ph sz="half" idx="1"/>
          </p:nvPr>
        </p:nvSpPr>
        <p:spPr>
          <a:xfrm>
            <a:off x="3074219" y="1180441"/>
            <a:ext cx="4140313" cy="4896544"/>
          </a:xfrm>
        </p:spPr>
        <p:txBody>
          <a:bodyPr>
            <a:normAutofit/>
          </a:bodyPr>
          <a:lstStyle/>
          <a:p>
            <a:r>
              <a:rPr lang="en-GB" sz="1800" dirty="0">
                <a:latin typeface="Square721 BT Roman" panose="020B0504020202060204" pitchFamily="34" charset="0"/>
              </a:rPr>
              <a:t>Compressed Air Energy Storage (CAES) </a:t>
            </a:r>
            <a:endParaRPr lang="et-EE" sz="1800" dirty="0">
              <a:latin typeface="Square721 BT Roman" panose="020B0504020202060204" pitchFamily="34" charset="0"/>
            </a:endParaRPr>
          </a:p>
          <a:p>
            <a:r>
              <a:rPr lang="en-GB" sz="1800" dirty="0">
                <a:latin typeface="Square721 BT Roman" panose="020B0504020202060204" pitchFamily="34" charset="0"/>
              </a:rPr>
              <a:t>Hydrogen and Synthetic Methane Storage</a:t>
            </a:r>
            <a:endParaRPr lang="et-EE" sz="1800" dirty="0">
              <a:latin typeface="Square721 BT Roman" panose="020B0504020202060204" pitchFamily="34" charset="0"/>
            </a:endParaRPr>
          </a:p>
          <a:p>
            <a:r>
              <a:rPr lang="et-EE" sz="1800" dirty="0">
                <a:latin typeface="Square721 BT Roman" panose="020B0504020202060204" pitchFamily="34" charset="0"/>
              </a:rPr>
              <a:t>and</a:t>
            </a:r>
            <a:r>
              <a:rPr lang="en-GB" sz="1800" dirty="0">
                <a:latin typeface="Square721 BT Roman" panose="020B0504020202060204" pitchFamily="34" charset="0"/>
              </a:rPr>
              <a:t> CO</a:t>
            </a:r>
            <a:r>
              <a:rPr lang="en-GB" sz="1800" baseline="-25000" dirty="0">
                <a:latin typeface="Square721 BT Roman" panose="020B0504020202060204" pitchFamily="34" charset="0"/>
              </a:rPr>
              <a:t>2 </a:t>
            </a:r>
            <a:r>
              <a:rPr lang="en-GB" sz="1800" dirty="0">
                <a:latin typeface="Square721 BT Roman" panose="020B0504020202060204" pitchFamily="34" charset="0"/>
              </a:rPr>
              <a:t>energy storage are in research, pilot and demonstration phase only </a:t>
            </a:r>
            <a:endParaRPr lang="et-EE" sz="1800" dirty="0">
              <a:latin typeface="Square721 BT Roman" panose="020B0504020202060204" pitchFamily="34" charset="0"/>
            </a:endParaRPr>
          </a:p>
          <a:p>
            <a:r>
              <a:rPr lang="et-EE" sz="1800" dirty="0" err="1">
                <a:latin typeface="Square721 BT Roman" panose="020B0504020202060204" pitchFamily="34" charset="0"/>
              </a:rPr>
              <a:t>Pumped-Hydro</a:t>
            </a:r>
            <a:r>
              <a:rPr lang="et-EE" sz="1800" dirty="0">
                <a:latin typeface="Square721 BT Roman" panose="020B0504020202060204" pitchFamily="34" charset="0"/>
              </a:rPr>
              <a:t> </a:t>
            </a:r>
            <a:r>
              <a:rPr lang="et-EE" sz="1800" dirty="0" err="1">
                <a:latin typeface="Square721 BT Roman" panose="020B0504020202060204" pitchFamily="34" charset="0"/>
              </a:rPr>
              <a:t>Storage</a:t>
            </a:r>
            <a:r>
              <a:rPr lang="et-EE" sz="1800" dirty="0">
                <a:latin typeface="Square721 BT Roman" panose="020B0504020202060204" pitchFamily="34" charset="0"/>
              </a:rPr>
              <a:t> </a:t>
            </a:r>
            <a:r>
              <a:rPr lang="et-EE" sz="1800" dirty="0" err="1">
                <a:latin typeface="Square721 BT Roman" panose="020B0504020202060204" pitchFamily="34" charset="0"/>
              </a:rPr>
              <a:t>is</a:t>
            </a:r>
            <a:r>
              <a:rPr lang="et-EE" sz="1800" dirty="0">
                <a:latin typeface="Square721 BT Roman" panose="020B0504020202060204" pitchFamily="34" charset="0"/>
              </a:rPr>
              <a:t> </a:t>
            </a:r>
            <a:r>
              <a:rPr lang="et-EE" sz="1800" dirty="0" err="1">
                <a:latin typeface="Square721 BT Roman" panose="020B0504020202060204" pitchFamily="34" charset="0"/>
              </a:rPr>
              <a:t>good</a:t>
            </a:r>
            <a:r>
              <a:rPr lang="et-EE" sz="1800" dirty="0">
                <a:latin typeface="Square721 BT Roman" panose="020B0504020202060204" pitchFamily="34" charset="0"/>
              </a:rPr>
              <a:t> </a:t>
            </a:r>
            <a:r>
              <a:rPr lang="et-EE" sz="1800" dirty="0" err="1">
                <a:latin typeface="Square721 BT Roman" panose="020B0504020202060204" pitchFamily="34" charset="0"/>
              </a:rPr>
              <a:t>known</a:t>
            </a:r>
            <a:r>
              <a:rPr lang="et-EE" sz="1800" dirty="0">
                <a:latin typeface="Square721 BT Roman" panose="020B0504020202060204" pitchFamily="34" charset="0"/>
              </a:rPr>
              <a:t> </a:t>
            </a:r>
            <a:r>
              <a:rPr lang="et-EE" sz="1800" dirty="0" err="1">
                <a:latin typeface="Square721 BT Roman" panose="020B0504020202060204" pitchFamily="34" charset="0"/>
              </a:rPr>
              <a:t>technology</a:t>
            </a:r>
            <a:r>
              <a:rPr lang="et-EE" sz="1800" dirty="0">
                <a:latin typeface="Square721 BT Roman" panose="020B0504020202060204" pitchFamily="34" charset="0"/>
              </a:rPr>
              <a:t>, </a:t>
            </a:r>
          </a:p>
          <a:p>
            <a:r>
              <a:rPr lang="et-EE" sz="1800" dirty="0" err="1">
                <a:latin typeface="Square721 BT Roman" panose="020B0504020202060204" pitchFamily="34" charset="0"/>
              </a:rPr>
              <a:t>but</a:t>
            </a:r>
            <a:r>
              <a:rPr lang="et-EE" sz="1800" dirty="0">
                <a:latin typeface="Square721 BT Roman" panose="020B0504020202060204" pitchFamily="34" charset="0"/>
              </a:rPr>
              <a:t> </a:t>
            </a:r>
            <a:r>
              <a:rPr lang="et-EE" sz="1800" dirty="0" err="1">
                <a:latin typeface="Square721 BT Roman" panose="020B0504020202060204" pitchFamily="34" charset="0"/>
              </a:rPr>
              <a:t>not</a:t>
            </a:r>
            <a:r>
              <a:rPr lang="et-EE" sz="1800" dirty="0">
                <a:latin typeface="Square721 BT Roman" panose="020B0504020202060204" pitchFamily="34" charset="0"/>
              </a:rPr>
              <a:t> </a:t>
            </a:r>
            <a:r>
              <a:rPr lang="et-EE" sz="1800" dirty="0" err="1">
                <a:latin typeface="Square721 BT Roman" panose="020B0504020202060204" pitchFamily="34" charset="0"/>
              </a:rPr>
              <a:t>yet</a:t>
            </a:r>
            <a:r>
              <a:rPr lang="et-EE" sz="1800" dirty="0">
                <a:latin typeface="Square721 BT Roman" panose="020B0504020202060204" pitchFamily="34" charset="0"/>
              </a:rPr>
              <a:t> </a:t>
            </a:r>
            <a:r>
              <a:rPr lang="et-EE" sz="1800" dirty="0" err="1">
                <a:latin typeface="Square721 BT Roman" panose="020B0504020202060204" pitchFamily="34" charset="0"/>
              </a:rPr>
              <a:t>implemented</a:t>
            </a:r>
            <a:r>
              <a:rPr lang="et-EE" sz="1800" dirty="0">
                <a:latin typeface="Square721 BT Roman" panose="020B0504020202060204" pitchFamily="34" charset="0"/>
              </a:rPr>
              <a:t> in </a:t>
            </a:r>
            <a:r>
              <a:rPr lang="et-EE" sz="1800" dirty="0" err="1">
                <a:latin typeface="Square721 BT Roman" panose="020B0504020202060204" pitchFamily="34" charset="0"/>
              </a:rPr>
              <a:t>abandoned</a:t>
            </a:r>
            <a:r>
              <a:rPr lang="et-EE" sz="1800" dirty="0">
                <a:latin typeface="Square721 BT Roman" panose="020B0504020202060204" pitchFamily="34" charset="0"/>
              </a:rPr>
              <a:t> </a:t>
            </a:r>
            <a:r>
              <a:rPr lang="et-EE" sz="1800" dirty="0" err="1">
                <a:latin typeface="Square721 BT Roman" panose="020B0504020202060204" pitchFamily="34" charset="0"/>
              </a:rPr>
              <a:t>mines</a:t>
            </a:r>
            <a:r>
              <a:rPr lang="en-GB" sz="1800" dirty="0">
                <a:latin typeface="Square721 BT Roman" panose="020B0504020202060204" pitchFamily="34" charset="0"/>
              </a:rPr>
              <a:t> </a:t>
            </a:r>
            <a:endParaRPr lang="et-EE" sz="1800" dirty="0">
              <a:latin typeface="Square721 BT Roman" panose="020B0504020202060204" pitchFamily="34" charset="0"/>
            </a:endParaRPr>
          </a:p>
          <a:p>
            <a:pPr marL="0" indent="0">
              <a:buNone/>
            </a:pPr>
            <a:r>
              <a:rPr lang="et-EE" sz="1800" dirty="0">
                <a:latin typeface="Square721 BT Roman" panose="020B0504020202060204" pitchFamily="34" charset="0"/>
              </a:rPr>
              <a:t>     (in </a:t>
            </a:r>
            <a:r>
              <a:rPr lang="et-EE" sz="1800" dirty="0" err="1">
                <a:latin typeface="Square721 BT Roman" panose="020B0504020202060204" pitchFamily="34" charset="0"/>
              </a:rPr>
              <a:t>developing</a:t>
            </a:r>
            <a:r>
              <a:rPr lang="et-EE" sz="1800" dirty="0">
                <a:latin typeface="Square721 BT Roman" panose="020B0504020202060204" pitchFamily="34" charset="0"/>
              </a:rPr>
              <a:t> </a:t>
            </a:r>
            <a:r>
              <a:rPr lang="et-EE" sz="1800" dirty="0" err="1">
                <a:latin typeface="Square721 BT Roman" panose="020B0504020202060204" pitchFamily="34" charset="0"/>
              </a:rPr>
              <a:t>phase</a:t>
            </a:r>
            <a:r>
              <a:rPr lang="et-EE" sz="1800" dirty="0">
                <a:latin typeface="Square721 BT Roman" panose="020B0504020202060204" pitchFamily="34" charset="0"/>
              </a:rPr>
              <a:t> </a:t>
            </a:r>
            <a:r>
              <a:rPr lang="et-EE" sz="1800" dirty="0" err="1">
                <a:latin typeface="Square721 BT Roman" panose="020B0504020202060204" pitchFamily="34" charset="0"/>
              </a:rPr>
              <a:t>only</a:t>
            </a:r>
            <a:r>
              <a:rPr lang="et-EE" sz="1800" dirty="0">
                <a:latin typeface="Square721 BT Roman" panose="020B0504020202060204" pitchFamily="34" charset="0"/>
              </a:rPr>
              <a:t>,</a:t>
            </a:r>
          </a:p>
          <a:p>
            <a:pPr marL="0" indent="0">
              <a:buNone/>
            </a:pPr>
            <a:r>
              <a:rPr lang="et-EE" sz="1800" dirty="0">
                <a:latin typeface="Square721 BT Roman" panose="020B0504020202060204" pitchFamily="34" charset="0"/>
              </a:rPr>
              <a:t>      </a:t>
            </a:r>
            <a:r>
              <a:rPr lang="et-EE" sz="1800" dirty="0" err="1">
                <a:latin typeface="Square721 BT Roman" panose="020B0504020202060204" pitchFamily="34" charset="0"/>
              </a:rPr>
              <a:t>including</a:t>
            </a:r>
            <a:r>
              <a:rPr lang="et-EE" sz="1800" dirty="0">
                <a:latin typeface="Square721 BT Roman" panose="020B0504020202060204" pitchFamily="34" charset="0"/>
              </a:rPr>
              <a:t> </a:t>
            </a:r>
            <a:r>
              <a:rPr lang="et-EE" sz="1800" dirty="0" err="1">
                <a:latin typeface="Square721 BT Roman" panose="020B0504020202060204" pitchFamily="34" charset="0"/>
              </a:rPr>
              <a:t>one</a:t>
            </a:r>
            <a:r>
              <a:rPr lang="et-EE" sz="1800" dirty="0">
                <a:latin typeface="Square721 BT Roman" panose="020B0504020202060204" pitchFamily="34" charset="0"/>
              </a:rPr>
              <a:t> </a:t>
            </a:r>
            <a:r>
              <a:rPr lang="et-EE" sz="1800" dirty="0" err="1">
                <a:latin typeface="Square721 BT Roman" panose="020B0504020202060204" pitchFamily="34" charset="0"/>
              </a:rPr>
              <a:t>project</a:t>
            </a:r>
            <a:endParaRPr lang="et-EE" sz="1800" dirty="0">
              <a:latin typeface="Square721 BT Roman" panose="020B0504020202060204" pitchFamily="34" charset="0"/>
            </a:endParaRPr>
          </a:p>
          <a:p>
            <a:pPr marL="0" indent="0">
              <a:buNone/>
            </a:pPr>
            <a:r>
              <a:rPr lang="et-EE" sz="1800" dirty="0">
                <a:latin typeface="Square721 BT Roman" panose="020B0504020202060204" pitchFamily="34" charset="0"/>
              </a:rPr>
              <a:t>      in Estonia)</a:t>
            </a:r>
            <a:endParaRPr lang="en-GB" sz="1800" dirty="0">
              <a:latin typeface="Square721 BT Roman" panose="020B0504020202060204" pitchFamily="34" charset="0"/>
            </a:endParaRPr>
          </a:p>
          <a:p>
            <a:pPr marL="0" indent="0">
              <a:buNone/>
            </a:pPr>
            <a:r>
              <a:rPr lang="en-US" sz="1800" dirty="0">
                <a:latin typeface="Square721 BT Roman" panose="020B0504020202060204" pitchFamily="34" charset="0"/>
                <a:hlinkClick r:id="rId2"/>
              </a:rPr>
              <a:t>Front page – </a:t>
            </a:r>
            <a:r>
              <a:rPr lang="en-US" sz="1800" dirty="0" err="1">
                <a:latin typeface="Square721 BT Roman" panose="020B0504020202060204" pitchFamily="34" charset="0"/>
                <a:hlinkClick r:id="rId2"/>
              </a:rPr>
              <a:t>Energiasalv</a:t>
            </a:r>
            <a:endParaRPr lang="en-US" sz="1800" dirty="0">
              <a:latin typeface="Square721 BT Roman" panose="020B0504020202060204" pitchFamily="34" charset="0"/>
            </a:endParaRPr>
          </a:p>
          <a:p>
            <a:pPr marL="0" indent="0">
              <a:buNone/>
            </a:pPr>
            <a:endParaRPr lang="en-US" sz="1800" dirty="0">
              <a:latin typeface="Square721 BT Roman" panose="020B0504020202060204" pitchFamily="34" charset="0"/>
            </a:endParaRPr>
          </a:p>
          <a:p>
            <a:pPr marL="0" indent="0">
              <a:buNone/>
            </a:pPr>
            <a:endParaRPr lang="et-EE" sz="1800" dirty="0">
              <a:latin typeface="Square721 BT Roman" panose="020B0504020202060204" pitchFamily="34" charset="0"/>
            </a:endParaRPr>
          </a:p>
          <a:p>
            <a:endParaRPr lang="en-GB" sz="1400" dirty="0">
              <a:latin typeface="Square721 BT Roman" panose="020B0504020202060204" pitchFamily="34" charset="0"/>
            </a:endParaRPr>
          </a:p>
        </p:txBody>
      </p:sp>
      <p:sp>
        <p:nvSpPr>
          <p:cNvPr id="7" name="ZoneTexte 21"/>
          <p:cNvSpPr txBox="1">
            <a:spLocks noGrp="1"/>
          </p:cNvSpPr>
          <p:nvPr>
            <p:ph sz="half" idx="2"/>
          </p:nvPr>
        </p:nvSpPr>
        <p:spPr>
          <a:xfrm>
            <a:off x="10107827" y="3021293"/>
            <a:ext cx="1997676" cy="549381"/>
          </a:xfrm>
          <a:prstGeom prst="rect">
            <a:avLst/>
          </a:prstGeom>
          <a:noFill/>
        </p:spPr>
        <p:txBody>
          <a:bodyPr wrap="square" rtlCol="0">
            <a:spAutoFit/>
          </a:bodyPr>
          <a:lstStyle/>
          <a:p>
            <a:pPr marL="0" indent="0">
              <a:buNone/>
            </a:pPr>
            <a:r>
              <a:rPr lang="en-US" sz="1100" dirty="0">
                <a:latin typeface="Square721 BT Roman" panose="020B0504020202060204" pitchFamily="34" charset="0"/>
              </a:rPr>
              <a:t>Compressed Air Energy Storage</a:t>
            </a:r>
            <a:r>
              <a:rPr lang="et-EE" sz="1100" dirty="0">
                <a:latin typeface="Square721 BT Roman" panose="020B0504020202060204" pitchFamily="34" charset="0"/>
              </a:rPr>
              <a:t> at </a:t>
            </a:r>
            <a:r>
              <a:rPr lang="et-EE" sz="1100" dirty="0" err="1">
                <a:latin typeface="Square721 BT Roman" panose="020B0504020202060204" pitchFamily="34" charset="0"/>
              </a:rPr>
              <a:t>Yakima</a:t>
            </a:r>
            <a:r>
              <a:rPr lang="et-EE" sz="1100" dirty="0">
                <a:latin typeface="Square721 BT Roman" panose="020B0504020202060204" pitchFamily="34" charset="0"/>
              </a:rPr>
              <a:t> Mineral </a:t>
            </a:r>
            <a:r>
              <a:rPr lang="et-EE" sz="1100" dirty="0" err="1">
                <a:latin typeface="Square721 BT Roman" panose="020B0504020202060204" pitchFamily="34" charset="0"/>
              </a:rPr>
              <a:t>site</a:t>
            </a:r>
            <a:r>
              <a:rPr lang="et-EE" sz="1100" dirty="0">
                <a:latin typeface="Square721 BT Roman" panose="020B0504020202060204" pitchFamily="34" charset="0"/>
              </a:rPr>
              <a:t> (BP </a:t>
            </a:r>
            <a:r>
              <a:rPr lang="et-EE" sz="1100" dirty="0" err="1">
                <a:latin typeface="Square721 BT Roman" panose="020B0504020202060204" pitchFamily="34" charset="0"/>
              </a:rPr>
              <a:t>McGrail</a:t>
            </a:r>
            <a:r>
              <a:rPr lang="et-EE" sz="1100" dirty="0">
                <a:latin typeface="Square721 BT Roman" panose="020B0504020202060204" pitchFamily="34" charset="0"/>
              </a:rPr>
              <a:t>, USDOE)</a:t>
            </a:r>
            <a:endParaRPr lang="en-US" sz="1100" dirty="0">
              <a:latin typeface="Square721 BT Roman" panose="020B0504020202060204" pitchFamily="34"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76" y="1312593"/>
            <a:ext cx="2916843" cy="231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59"/>
          <p:cNvSpPr txBox="1"/>
          <p:nvPr/>
        </p:nvSpPr>
        <p:spPr>
          <a:xfrm>
            <a:off x="1875559" y="3389922"/>
            <a:ext cx="1198661" cy="276999"/>
          </a:xfrm>
          <a:prstGeom prst="rect">
            <a:avLst/>
          </a:prstGeom>
          <a:noFill/>
        </p:spPr>
        <p:txBody>
          <a:bodyPr wrap="none" rtlCol="0">
            <a:spAutoFit/>
          </a:bodyPr>
          <a:lstStyle/>
          <a:p>
            <a:r>
              <a:rPr lang="en-US" sz="1200" dirty="0">
                <a:latin typeface="Square721 BT Roman" panose="020B0504020202060204" pitchFamily="34" charset="0"/>
              </a:rPr>
              <a:t>Power to Gas</a:t>
            </a:r>
          </a:p>
        </p:txBody>
      </p:sp>
      <p:pic>
        <p:nvPicPr>
          <p:cNvPr id="1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376" y="3694671"/>
            <a:ext cx="2415155" cy="316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ZoneTexte 51"/>
          <p:cNvSpPr txBox="1"/>
          <p:nvPr/>
        </p:nvSpPr>
        <p:spPr>
          <a:xfrm>
            <a:off x="2646731" y="6396335"/>
            <a:ext cx="2170319" cy="461665"/>
          </a:xfrm>
          <a:prstGeom prst="rect">
            <a:avLst/>
          </a:prstGeom>
          <a:noFill/>
        </p:spPr>
        <p:txBody>
          <a:bodyPr wrap="square" rtlCol="0">
            <a:spAutoFit/>
          </a:bodyPr>
          <a:lstStyle/>
          <a:p>
            <a:r>
              <a:rPr lang="en-US" sz="1200" dirty="0">
                <a:solidFill>
                  <a:schemeClr val="bg1"/>
                </a:solidFill>
                <a:latin typeface="Square721 BT Roman" panose="020B0504020202060204" pitchFamily="34" charset="0"/>
              </a:rPr>
              <a:t>Pumped-Hydro Storage in abandoned mines</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8731" y="802115"/>
            <a:ext cx="2819096" cy="2737202"/>
          </a:xfrm>
          <a:prstGeom prst="rect">
            <a:avLst/>
          </a:prstGeom>
        </p:spPr>
      </p:pic>
      <p:pic>
        <p:nvPicPr>
          <p:cNvPr id="5" name="Picture 4" descr="Diagram">
            <a:extLst>
              <a:ext uri="{FF2B5EF4-FFF2-40B4-BE49-F238E27FC236}">
                <a16:creationId xmlns:a16="http://schemas.microsoft.com/office/drawing/2014/main" id="{0CC93976-0FD9-C451-2C4F-FDFAC0531994}"/>
              </a:ext>
            </a:extLst>
          </p:cNvPr>
          <p:cNvPicPr>
            <a:picLocks noChangeAspect="1"/>
          </p:cNvPicPr>
          <p:nvPr/>
        </p:nvPicPr>
        <p:blipFill>
          <a:blip r:embed="rId6"/>
          <a:stretch>
            <a:fillRect/>
          </a:stretch>
        </p:blipFill>
        <p:spPr>
          <a:xfrm>
            <a:off x="7288732" y="3602031"/>
            <a:ext cx="4237816" cy="3178363"/>
          </a:xfrm>
          <a:prstGeom prst="rect">
            <a:avLst/>
          </a:prstGeom>
        </p:spPr>
      </p:pic>
    </p:spTree>
    <p:extLst>
      <p:ext uri="{BB962C8B-B14F-4D97-AF65-F5344CB8AC3E}">
        <p14:creationId xmlns:p14="http://schemas.microsoft.com/office/powerpoint/2010/main" val="1252945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93" y="1216766"/>
            <a:ext cx="4063091" cy="3945909"/>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79" t="9801" r="5604" b="10360"/>
          <a:stretch/>
        </p:blipFill>
        <p:spPr>
          <a:xfrm>
            <a:off x="4344815" y="4272455"/>
            <a:ext cx="1623091" cy="890220"/>
          </a:xfrm>
          <a:prstGeom prst="rect">
            <a:avLst/>
          </a:prstGeom>
        </p:spPr>
      </p:pic>
      <p:sp>
        <p:nvSpPr>
          <p:cNvPr id="3" name="Title 2"/>
          <p:cNvSpPr>
            <a:spLocks noGrp="1"/>
          </p:cNvSpPr>
          <p:nvPr>
            <p:ph type="title"/>
          </p:nvPr>
        </p:nvSpPr>
        <p:spPr>
          <a:xfrm>
            <a:off x="137565" y="238192"/>
            <a:ext cx="9667188" cy="626912"/>
          </a:xfrm>
        </p:spPr>
        <p:txBody>
          <a:bodyPr>
            <a:noAutofit/>
          </a:bodyPr>
          <a:lstStyle/>
          <a:p>
            <a:r>
              <a:rPr lang="en-US" sz="4000" dirty="0"/>
              <a:t>Compressed Air Energy Storage</a:t>
            </a:r>
          </a:p>
        </p:txBody>
      </p:sp>
      <p:sp>
        <p:nvSpPr>
          <p:cNvPr id="7" name="TextBox 6"/>
          <p:cNvSpPr txBox="1"/>
          <p:nvPr/>
        </p:nvSpPr>
        <p:spPr>
          <a:xfrm>
            <a:off x="137565" y="5211750"/>
            <a:ext cx="5958435" cy="1384995"/>
          </a:xfrm>
          <a:prstGeom prst="rect">
            <a:avLst/>
          </a:prstGeom>
          <a:noFill/>
        </p:spPr>
        <p:txBody>
          <a:bodyPr wrap="square" rtlCol="0">
            <a:spAutoFit/>
          </a:bodyPr>
          <a:lstStyle/>
          <a:p>
            <a:pPr algn="just"/>
            <a:r>
              <a:rPr lang="et-EE" sz="1400" dirty="0" err="1">
                <a:solidFill>
                  <a:schemeClr val="bg1"/>
                </a:solidFill>
                <a:latin typeface="Square721 BT Roman" panose="020B0504020202060204" pitchFamily="34" charset="0"/>
              </a:rPr>
              <a:t>Compressed</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air</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energy</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storage</a:t>
            </a:r>
            <a:r>
              <a:rPr lang="et-EE" sz="1400" dirty="0">
                <a:solidFill>
                  <a:schemeClr val="bg1"/>
                </a:solidFill>
                <a:latin typeface="Square721 BT Roman" panose="020B0504020202060204" pitchFamily="34" charset="0"/>
              </a:rPr>
              <a:t> at </a:t>
            </a:r>
            <a:r>
              <a:rPr lang="et-EE" sz="1400" dirty="0" err="1">
                <a:solidFill>
                  <a:schemeClr val="bg1"/>
                </a:solidFill>
                <a:latin typeface="Square721 BT Roman" panose="020B0504020202060204" pitchFamily="34" charset="0"/>
              </a:rPr>
              <a:t>Yakima</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Minerals</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site</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Geothermal</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energy</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recovery</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from</a:t>
            </a:r>
            <a:r>
              <a:rPr lang="et-EE" sz="1400" b="1"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water</a:t>
            </a:r>
            <a:r>
              <a:rPr lang="et-EE" sz="1400" dirty="0">
                <a:solidFill>
                  <a:schemeClr val="bg1"/>
                </a:solidFill>
                <a:latin typeface="Square721 BT Roman" panose="020B0504020202060204" pitchFamily="34" charset="0"/>
              </a:rPr>
              <a:t> ≥150°C </a:t>
            </a:r>
            <a:r>
              <a:rPr lang="et-EE" sz="1400" dirty="0" err="1">
                <a:solidFill>
                  <a:schemeClr val="bg1"/>
                </a:solidFill>
                <a:latin typeface="Square721 BT Roman" panose="020B0504020202060204" pitchFamily="34" charset="0"/>
              </a:rPr>
              <a:t>is</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predicted</a:t>
            </a:r>
            <a:r>
              <a:rPr lang="et-EE" sz="1400" dirty="0">
                <a:solidFill>
                  <a:schemeClr val="bg1"/>
                </a:solidFill>
                <a:latin typeface="Square721 BT Roman" panose="020B0504020202060204" pitchFamily="34" charset="0"/>
              </a:rPr>
              <a:t> at a </a:t>
            </a:r>
            <a:r>
              <a:rPr lang="et-EE" sz="1400" dirty="0" err="1">
                <a:solidFill>
                  <a:schemeClr val="bg1"/>
                </a:solidFill>
                <a:latin typeface="Square721 BT Roman" panose="020B0504020202060204" pitchFamily="34" charset="0"/>
              </a:rPr>
              <a:t>depth</a:t>
            </a:r>
            <a:r>
              <a:rPr lang="et-EE" sz="1400" dirty="0">
                <a:solidFill>
                  <a:schemeClr val="bg1"/>
                </a:solidFill>
                <a:latin typeface="Square721 BT Roman" panose="020B0504020202060204" pitchFamily="34" charset="0"/>
              </a:rPr>
              <a:t> of </a:t>
            </a:r>
            <a:r>
              <a:rPr lang="et-EE" sz="1400" dirty="0" err="1">
                <a:solidFill>
                  <a:schemeClr val="bg1"/>
                </a:solidFill>
                <a:latin typeface="Square721 BT Roman" panose="020B0504020202060204" pitchFamily="34" charset="0"/>
              </a:rPr>
              <a:t>more</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than</a:t>
            </a:r>
            <a:r>
              <a:rPr lang="et-EE" sz="1400" dirty="0">
                <a:solidFill>
                  <a:schemeClr val="bg1"/>
                </a:solidFill>
                <a:latin typeface="Square721 BT Roman" panose="020B0504020202060204" pitchFamily="34" charset="0"/>
              </a:rPr>
              <a:t> 3600 m. The </a:t>
            </a:r>
            <a:r>
              <a:rPr lang="et-EE" sz="1400" dirty="0" err="1">
                <a:solidFill>
                  <a:schemeClr val="bg1"/>
                </a:solidFill>
                <a:latin typeface="Square721 BT Roman" panose="020B0504020202060204" pitchFamily="34" charset="0"/>
              </a:rPr>
              <a:t>storage</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reservoir</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is</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represented</a:t>
            </a:r>
            <a:r>
              <a:rPr lang="et-EE" sz="1400" dirty="0">
                <a:solidFill>
                  <a:schemeClr val="bg1"/>
                </a:solidFill>
                <a:latin typeface="Square721 BT Roman" panose="020B0504020202060204" pitchFamily="34" charset="0"/>
              </a:rPr>
              <a:t> by </a:t>
            </a:r>
            <a:r>
              <a:rPr lang="et-EE" sz="1400" dirty="0" err="1">
                <a:solidFill>
                  <a:schemeClr val="bg1"/>
                </a:solidFill>
                <a:latin typeface="Square721 BT Roman" panose="020B0504020202060204" pitchFamily="34" charset="0"/>
              </a:rPr>
              <a:t>thick</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sub-basalt</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sandstones</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with</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excellent</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permeability</a:t>
            </a:r>
            <a:r>
              <a:rPr lang="et-EE" sz="1400" dirty="0">
                <a:solidFill>
                  <a:schemeClr val="bg1"/>
                </a:solidFill>
                <a:latin typeface="Square721 BT Roman" panose="020B0504020202060204" pitchFamily="34" charset="0"/>
              </a:rPr>
              <a:t> at a </a:t>
            </a:r>
            <a:r>
              <a:rPr lang="et-EE" sz="1400" dirty="0" err="1">
                <a:solidFill>
                  <a:schemeClr val="bg1"/>
                </a:solidFill>
                <a:latin typeface="Square721 BT Roman" panose="020B0504020202060204" pitchFamily="34" charset="0"/>
              </a:rPr>
              <a:t>depth</a:t>
            </a:r>
            <a:r>
              <a:rPr lang="et-EE" sz="1400" dirty="0">
                <a:solidFill>
                  <a:schemeClr val="bg1"/>
                </a:solidFill>
                <a:latin typeface="Square721 BT Roman" panose="020B0504020202060204" pitchFamily="34" charset="0"/>
              </a:rPr>
              <a:t> of </a:t>
            </a:r>
            <a:r>
              <a:rPr lang="et-EE" sz="1400" dirty="0" err="1">
                <a:solidFill>
                  <a:schemeClr val="bg1"/>
                </a:solidFill>
                <a:latin typeface="Square721 BT Roman" panose="020B0504020202060204" pitchFamily="34" charset="0"/>
              </a:rPr>
              <a:t>more</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than</a:t>
            </a:r>
            <a:r>
              <a:rPr lang="et-EE" sz="1400" dirty="0">
                <a:solidFill>
                  <a:schemeClr val="bg1"/>
                </a:solidFill>
                <a:latin typeface="Square721 BT Roman" panose="020B0504020202060204" pitchFamily="34" charset="0"/>
              </a:rPr>
              <a:t> 3000 m. (BP </a:t>
            </a:r>
            <a:r>
              <a:rPr lang="et-EE" sz="1400" dirty="0" err="1">
                <a:solidFill>
                  <a:schemeClr val="bg1"/>
                </a:solidFill>
                <a:latin typeface="Square721 BT Roman" panose="020B0504020202060204" pitchFamily="34" charset="0"/>
              </a:rPr>
              <a:t>McGrail</a:t>
            </a:r>
            <a:r>
              <a:rPr lang="et-EE" sz="1400" dirty="0">
                <a:solidFill>
                  <a:schemeClr val="bg1"/>
                </a:solidFill>
                <a:latin typeface="Square721 BT Roman" panose="020B0504020202060204" pitchFamily="34" charset="0"/>
              </a:rPr>
              <a:t>, USDOE, A. </a:t>
            </a:r>
            <a:r>
              <a:rPr lang="et-EE" sz="1400" dirty="0" err="1">
                <a:solidFill>
                  <a:schemeClr val="bg1"/>
                </a:solidFill>
                <a:latin typeface="Square721 BT Roman" panose="020B0504020202060204" pitchFamily="34" charset="0"/>
              </a:rPr>
              <a:t>Shogenova</a:t>
            </a:r>
            <a:r>
              <a:rPr lang="et-EE" sz="1400" dirty="0">
                <a:solidFill>
                  <a:schemeClr val="bg1"/>
                </a:solidFill>
                <a:latin typeface="Square721 BT Roman" panose="020B0504020202060204" pitchFamily="34" charset="0"/>
              </a:rPr>
              <a:t>, </a:t>
            </a:r>
            <a:r>
              <a:rPr lang="et-EE" sz="1400" dirty="0" err="1">
                <a:solidFill>
                  <a:schemeClr val="bg1"/>
                </a:solidFill>
                <a:latin typeface="Square721 BT Roman" panose="020B0504020202060204" pitchFamily="34" charset="0"/>
              </a:rPr>
              <a:t>ENeRG</a:t>
            </a:r>
            <a:r>
              <a:rPr lang="et-EE" sz="1400" dirty="0">
                <a:solidFill>
                  <a:schemeClr val="bg1"/>
                </a:solidFill>
                <a:latin typeface="Square721 BT Roman" panose="020B0504020202060204" pitchFamily="34" charset="0"/>
              </a:rPr>
              <a:t> NL29, 2014)</a:t>
            </a:r>
            <a:endParaRPr lang="en-US" sz="1600" dirty="0">
              <a:latin typeface="Square721 BT Roman" panose="020B0504020202060204" pitchFamily="34" charset="0"/>
            </a:endParaRPr>
          </a:p>
        </p:txBody>
      </p:sp>
      <p:pic>
        <p:nvPicPr>
          <p:cNvPr id="6" name="Picture 5" descr="Diagram&#10;&#10;Description automatically generated">
            <a:extLst>
              <a:ext uri="{FF2B5EF4-FFF2-40B4-BE49-F238E27FC236}">
                <a16:creationId xmlns:a16="http://schemas.microsoft.com/office/drawing/2014/main" id="{AFDD5205-D0FC-9C89-B300-3A29392B84C8}"/>
              </a:ext>
            </a:extLst>
          </p:cNvPr>
          <p:cNvPicPr>
            <a:picLocks noChangeAspect="1"/>
          </p:cNvPicPr>
          <p:nvPr/>
        </p:nvPicPr>
        <p:blipFill>
          <a:blip r:embed="rId4"/>
          <a:stretch>
            <a:fillRect/>
          </a:stretch>
        </p:blipFill>
        <p:spPr>
          <a:xfrm>
            <a:off x="6413692" y="946451"/>
            <a:ext cx="5214015" cy="3910513"/>
          </a:xfrm>
          <a:prstGeom prst="rect">
            <a:avLst/>
          </a:prstGeom>
        </p:spPr>
      </p:pic>
      <p:sp>
        <p:nvSpPr>
          <p:cNvPr id="8" name="TextBox 7">
            <a:extLst>
              <a:ext uri="{FF2B5EF4-FFF2-40B4-BE49-F238E27FC236}">
                <a16:creationId xmlns:a16="http://schemas.microsoft.com/office/drawing/2014/main" id="{C3A2206E-A851-49DE-99EC-638D0CC9AE7F}"/>
              </a:ext>
            </a:extLst>
          </p:cNvPr>
          <p:cNvSpPr txBox="1"/>
          <p:nvPr/>
        </p:nvSpPr>
        <p:spPr>
          <a:xfrm>
            <a:off x="6302952" y="4856964"/>
            <a:ext cx="5802549" cy="2031325"/>
          </a:xfrm>
          <a:prstGeom prst="rect">
            <a:avLst/>
          </a:prstGeom>
          <a:noFill/>
        </p:spPr>
        <p:txBody>
          <a:bodyPr wrap="square" rtlCol="0">
            <a:spAutoFit/>
          </a:bodyPr>
          <a:lstStyle/>
          <a:p>
            <a:pPr algn="just"/>
            <a:r>
              <a:rPr lang="en-GB" sz="1400" dirty="0">
                <a:solidFill>
                  <a:schemeClr val="bg1"/>
                </a:solidFill>
                <a:latin typeface="Square721 BT Roman" panose="020B0504020202060204" pitchFamily="34" charset="0"/>
              </a:rPr>
              <a:t>a) A schematic cross-section demonstrating the concept of CAES within the porous </a:t>
            </a:r>
            <a:r>
              <a:rPr lang="en-GB" sz="1400" dirty="0" err="1">
                <a:solidFill>
                  <a:schemeClr val="bg1"/>
                </a:solidFill>
                <a:latin typeface="Square721 BT Roman" panose="020B0504020202060204" pitchFamily="34" charset="0"/>
              </a:rPr>
              <a:t>Faludden</a:t>
            </a:r>
            <a:r>
              <a:rPr lang="en-GB" sz="1400" dirty="0">
                <a:solidFill>
                  <a:schemeClr val="bg1"/>
                </a:solidFill>
                <a:latin typeface="Square721 BT Roman" panose="020B0504020202060204" pitchFamily="34" charset="0"/>
              </a:rPr>
              <a:t> sandstone reservoir beneath Gotland. b) A schematic of a CAES plant. The solid lines outline the main processes utilized in conventional CAES. The dotted lines indicate additional processes utilized in AA-CAES, where heat from the compression stage is stored and used later in the expansion stage, mitigating the need to utilize fuel for heating (Sopher et al, 2019   - modified by from </a:t>
            </a:r>
            <a:r>
              <a:rPr lang="en-GB" sz="1400" dirty="0" err="1">
                <a:solidFill>
                  <a:schemeClr val="bg1"/>
                </a:solidFill>
                <a:latin typeface="Square721 BT Roman" panose="020B0504020202060204" pitchFamily="34" charset="0"/>
              </a:rPr>
              <a:t>Succar</a:t>
            </a:r>
            <a:r>
              <a:rPr lang="en-GB" sz="1400" dirty="0">
                <a:solidFill>
                  <a:schemeClr val="bg1"/>
                </a:solidFill>
                <a:latin typeface="Square721 BT Roman" panose="020B0504020202060204" pitchFamily="34" charset="0"/>
              </a:rPr>
              <a:t> and Williams 2008)</a:t>
            </a:r>
          </a:p>
        </p:txBody>
      </p:sp>
    </p:spTree>
    <p:extLst>
      <p:ext uri="{BB962C8B-B14F-4D97-AF65-F5344CB8AC3E}">
        <p14:creationId xmlns:p14="http://schemas.microsoft.com/office/powerpoint/2010/main" val="74568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Box 2"/>
          <p:cNvSpPr txBox="1">
            <a:spLocks noChangeArrowheads="1"/>
          </p:cNvSpPr>
          <p:nvPr/>
        </p:nvSpPr>
        <p:spPr bwMode="auto">
          <a:xfrm>
            <a:off x="0" y="5395583"/>
            <a:ext cx="1240971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endParaRPr lang="et-EE" sz="1800" dirty="0">
              <a:latin typeface="Square721 BT Roman" panose="020B0504020202060204" pitchFamily="34" charset="0"/>
            </a:endParaRPr>
          </a:p>
          <a:p>
            <a:pPr>
              <a:spcBef>
                <a:spcPct val="0"/>
              </a:spcBef>
              <a:buClrTx/>
              <a:buSzTx/>
              <a:buFontTx/>
              <a:buNone/>
            </a:pPr>
            <a:endParaRPr lang="en-GB" altLang="en-US" sz="1800" dirty="0">
              <a:latin typeface="Square721 BT Roman" panose="020B0504020202060204" pitchFamily="34" charset="0"/>
            </a:endParaRPr>
          </a:p>
        </p:txBody>
      </p:sp>
      <p:sp>
        <p:nvSpPr>
          <p:cNvPr id="5" name="Textfeld 7"/>
          <p:cNvSpPr txBox="1"/>
          <p:nvPr/>
        </p:nvSpPr>
        <p:spPr>
          <a:xfrm>
            <a:off x="1496719" y="586165"/>
            <a:ext cx="9992640" cy="5947513"/>
          </a:xfrm>
          <a:prstGeom prst="rect">
            <a:avLst/>
          </a:prstGeom>
          <a:noFill/>
        </p:spPr>
        <p:txBody>
          <a:bodyPr wrap="square" lIns="0" tIns="0" rIns="0" bIns="0" rtlCol="0">
            <a:noAutofit/>
          </a:bodyPr>
          <a:lstStyle/>
          <a:p>
            <a:pPr fontAlgn="t"/>
            <a:r>
              <a:rPr lang="en-US" sz="3000" b="1" dirty="0">
                <a:solidFill>
                  <a:schemeClr val="bg1"/>
                </a:solidFill>
                <a:latin typeface="SQUARE721 BT ROMAN" panose="020B0504020202060204" pitchFamily="34" charset="0"/>
              </a:rPr>
              <a:t>Energy saving: only advantages</a:t>
            </a:r>
          </a:p>
          <a:p>
            <a:pPr fontAlgn="t"/>
            <a:r>
              <a:rPr lang="en-GB" sz="2000" dirty="0">
                <a:latin typeface="Square721 BT Roman" panose="020B0504020202060204" pitchFamily="34" charset="0"/>
              </a:rPr>
              <a:t> </a:t>
            </a:r>
            <a:endParaRPr lang="en-US" sz="2000" dirty="0">
              <a:latin typeface="Square721 BT Roman" panose="020B0504020202060204" pitchFamily="34" charset="0"/>
            </a:endParaRPr>
          </a:p>
          <a:p>
            <a:pPr marL="342900" indent="-342900">
              <a:buFont typeface="Wingdings" panose="05000000000000000000" pitchFamily="2" charset="2"/>
              <a:buChar char="§"/>
              <a:defRPr/>
            </a:pPr>
            <a:r>
              <a:rPr lang="en-US" sz="2800" dirty="0">
                <a:solidFill>
                  <a:schemeClr val="bg1"/>
                </a:solidFill>
                <a:latin typeface="Square721 BT Roman" panose="020B0504020202060204" pitchFamily="34" charset="0"/>
              </a:rPr>
              <a:t>The cheapest option, often money can be earned </a:t>
            </a:r>
          </a:p>
          <a:p>
            <a:pPr marL="342900" indent="-342900">
              <a:buFont typeface="Wingdings" panose="05000000000000000000" pitchFamily="2" charset="2"/>
              <a:buChar char="§"/>
              <a:defRPr/>
            </a:pPr>
            <a:r>
              <a:rPr lang="en-US" sz="2800" dirty="0">
                <a:solidFill>
                  <a:schemeClr val="bg1"/>
                </a:solidFill>
                <a:latin typeface="Square721 BT Roman" panose="020B0504020202060204" pitchFamily="34" charset="0"/>
              </a:rPr>
              <a:t>Large potential: factor 2</a:t>
            </a:r>
            <a:r>
              <a:rPr lang="en-GB" sz="2800" dirty="0">
                <a:solidFill>
                  <a:schemeClr val="bg1"/>
                </a:solidFill>
                <a:latin typeface="Square721 BT Roman" panose="020B0504020202060204" pitchFamily="34" charset="0"/>
              </a:rPr>
              <a:t>–</a:t>
            </a:r>
            <a:r>
              <a:rPr lang="en-US" sz="2800" dirty="0">
                <a:solidFill>
                  <a:schemeClr val="bg1"/>
                </a:solidFill>
                <a:latin typeface="Square721 BT Roman" panose="020B0504020202060204" pitchFamily="34" charset="0"/>
              </a:rPr>
              <a:t>4 savings</a:t>
            </a:r>
          </a:p>
          <a:p>
            <a:pPr marL="342900" indent="-342900">
              <a:buFont typeface="Wingdings" panose="05000000000000000000" pitchFamily="2" charset="2"/>
              <a:buChar char="§"/>
              <a:defRPr/>
            </a:pPr>
            <a:r>
              <a:rPr lang="en-US" sz="2800" dirty="0">
                <a:solidFill>
                  <a:schemeClr val="bg1"/>
                </a:solidFill>
                <a:latin typeface="Square721 BT Roman" panose="020B0504020202060204" pitchFamily="34" charset="0"/>
              </a:rPr>
              <a:t>Reducing dependence on (imported) fuels</a:t>
            </a:r>
          </a:p>
          <a:p>
            <a:pPr marL="342900" indent="-342900">
              <a:buFont typeface="Wingdings" panose="05000000000000000000" pitchFamily="2" charset="2"/>
              <a:buChar char="§"/>
              <a:defRPr/>
            </a:pPr>
            <a:r>
              <a:rPr lang="en-US" sz="2800" dirty="0">
                <a:solidFill>
                  <a:schemeClr val="bg1"/>
                </a:solidFill>
                <a:latin typeface="Square721 BT Roman" panose="020B0504020202060204" pitchFamily="34" charset="0"/>
              </a:rPr>
              <a:t>Reducing pollution </a:t>
            </a:r>
          </a:p>
          <a:p>
            <a:pPr marL="342900" indent="-342900">
              <a:buFont typeface="Wingdings" panose="05000000000000000000" pitchFamily="2" charset="2"/>
              <a:buChar char="§"/>
              <a:defRPr/>
            </a:pPr>
            <a:r>
              <a:rPr lang="en-US" sz="2800" dirty="0">
                <a:solidFill>
                  <a:schemeClr val="bg1"/>
                </a:solidFill>
                <a:latin typeface="Square721 BT Roman" panose="020B0504020202060204" pitchFamily="34" charset="0"/>
              </a:rPr>
              <a:t>Suited to small and large-scale applications</a:t>
            </a:r>
          </a:p>
          <a:p>
            <a:pPr marL="342900" indent="-342900">
              <a:buFont typeface="Wingdings" panose="05000000000000000000" pitchFamily="2" charset="2"/>
              <a:buChar char="§"/>
              <a:defRPr/>
            </a:pPr>
            <a:endParaRPr lang="en-US" sz="2800" dirty="0">
              <a:solidFill>
                <a:schemeClr val="bg1"/>
              </a:solidFill>
              <a:latin typeface="Square721 BT Roman" panose="020B0504020202060204" pitchFamily="34" charset="0"/>
            </a:endParaRPr>
          </a:p>
          <a:p>
            <a:pPr>
              <a:defRPr/>
            </a:pPr>
            <a:r>
              <a:rPr lang="en-US" sz="2800" dirty="0">
                <a:solidFill>
                  <a:schemeClr val="bg1"/>
                </a:solidFill>
                <a:latin typeface="Square721 BT Roman" panose="020B0504020202060204" pitchFamily="34" charset="0"/>
              </a:rPr>
              <a:t>However, in practice implementation is not always easy.</a:t>
            </a:r>
            <a:endParaRPr lang="en-GB" sz="2800" dirty="0">
              <a:solidFill>
                <a:schemeClr val="bg1"/>
              </a:solidFill>
              <a:latin typeface="Square721 BT Roman" panose="020B0504020202060204" pitchFamily="34" charset="0"/>
            </a:endParaRPr>
          </a:p>
        </p:txBody>
      </p:sp>
      <p:pic>
        <p:nvPicPr>
          <p:cNvPr id="19" name="Picture 4" descr="Co2Rever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48314" y="6041914"/>
            <a:ext cx="864898" cy="726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p:nvPr/>
        </p:nvSpPr>
        <p:spPr>
          <a:xfrm>
            <a:off x="8214360" y="5905915"/>
            <a:ext cx="2480921" cy="323165"/>
          </a:xfrm>
          <a:prstGeom prst="rect">
            <a:avLst/>
          </a:prstGeom>
          <a:noFill/>
        </p:spPr>
        <p:txBody>
          <a:bodyPr wrap="square" rtlCol="0">
            <a:spAutoFit/>
          </a:bodyPr>
          <a:lstStyle/>
          <a:p>
            <a:r>
              <a:rPr lang="en-US" sz="1500" dirty="0">
                <a:solidFill>
                  <a:schemeClr val="bg1"/>
                </a:solidFill>
                <a:latin typeface="Square721 BT Roman" panose="020B0504020202060204" pitchFamily="34" charset="0"/>
              </a:rPr>
              <a:t>van </a:t>
            </a:r>
            <a:r>
              <a:rPr lang="en-US" sz="1500" dirty="0" err="1">
                <a:solidFill>
                  <a:schemeClr val="bg1"/>
                </a:solidFill>
                <a:latin typeface="Square721 BT Roman" panose="020B0504020202060204" pitchFamily="34" charset="0"/>
              </a:rPr>
              <a:t>Egmond</a:t>
            </a:r>
            <a:r>
              <a:rPr lang="en-US" sz="1500" dirty="0">
                <a:solidFill>
                  <a:schemeClr val="bg1"/>
                </a:solidFill>
                <a:latin typeface="Square721 BT Roman" panose="020B0504020202060204" pitchFamily="34" charset="0"/>
              </a:rPr>
              <a:t> et al, 2004</a:t>
            </a:r>
            <a:endParaRPr lang="en-GB" sz="1500" dirty="0">
              <a:solidFill>
                <a:schemeClr val="bg1"/>
              </a:solidFill>
              <a:latin typeface="Square721 BT Roman" panose="020B0504020202060204" pitchFamily="34" charset="0"/>
            </a:endParaRPr>
          </a:p>
        </p:txBody>
      </p:sp>
    </p:spTree>
    <p:extLst>
      <p:ext uri="{BB962C8B-B14F-4D97-AF65-F5344CB8AC3E}">
        <p14:creationId xmlns:p14="http://schemas.microsoft.com/office/powerpoint/2010/main" val="931579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GB" dirty="0"/>
              <a:t>Solar energy      Wind energy     </a:t>
            </a:r>
            <a:endParaRPr lang="en-US" dirty="0"/>
          </a:p>
        </p:txBody>
      </p:sp>
      <p:sp>
        <p:nvSpPr>
          <p:cNvPr id="3" name="Content Placeholder 2"/>
          <p:cNvSpPr>
            <a:spLocks noGrp="1"/>
          </p:cNvSpPr>
          <p:nvPr>
            <p:ph idx="1"/>
          </p:nvPr>
        </p:nvSpPr>
        <p:spPr>
          <a:xfrm>
            <a:off x="4736124" y="1022042"/>
            <a:ext cx="4676736" cy="5835957"/>
          </a:xfrm>
        </p:spPr>
        <p:txBody>
          <a:bodyPr>
            <a:noAutofit/>
          </a:bodyPr>
          <a:lstStyle/>
          <a:p>
            <a:pPr algn="just">
              <a:lnSpc>
                <a:spcPct val="120000"/>
              </a:lnSpc>
            </a:pPr>
            <a:r>
              <a:rPr lang="en-US" sz="1400" dirty="0"/>
              <a:t>Wind energy harnesses the kinetic energy of moving air by using large wind turbines located on land (onshore) or in the sea- or freshwater (offshore). </a:t>
            </a:r>
          </a:p>
          <a:p>
            <a:pPr algn="just">
              <a:lnSpc>
                <a:spcPct val="120000"/>
              </a:lnSpc>
            </a:pPr>
            <a:r>
              <a:rPr lang="en-US" sz="1400" dirty="0"/>
              <a:t>Wind energy has been used for millennia, but onshore and offshore wind energy technologies have evolved over the last few years to maximize the electricity produced - with taller turbines and larger rotor diameters.</a:t>
            </a:r>
          </a:p>
          <a:p>
            <a:pPr algn="just">
              <a:lnSpc>
                <a:spcPct val="120000"/>
              </a:lnSpc>
            </a:pPr>
            <a:r>
              <a:rPr lang="en-US" sz="1400" dirty="0"/>
              <a:t>Though average wind speeds vary considerably by location, the world’s technical potential for wind energy exceeds global electricity production, and ample potential exists in most regions of the world to enable significant wind energy deployment.</a:t>
            </a:r>
          </a:p>
          <a:p>
            <a:pPr algn="just">
              <a:lnSpc>
                <a:spcPct val="120000"/>
              </a:lnSpc>
            </a:pPr>
            <a:r>
              <a:rPr lang="en-US" sz="1400" dirty="0"/>
              <a:t>Many parts of the world have strong wind speeds, but the best locations for generating wind power are sometimes remote ones. </a:t>
            </a:r>
          </a:p>
          <a:p>
            <a:pPr algn="just">
              <a:lnSpc>
                <a:spcPct val="120000"/>
              </a:lnSpc>
            </a:pPr>
            <a:r>
              <a:rPr lang="en-US" sz="1400" dirty="0"/>
              <a:t>Offshore wind power offers tremendous potential.</a:t>
            </a:r>
          </a:p>
          <a:p>
            <a:pPr algn="just"/>
            <a:endParaRPr lang="en-GB" sz="1400" dirty="0"/>
          </a:p>
          <a:p>
            <a:pPr algn="just"/>
            <a:endParaRPr lang="en-US" sz="1400" dirty="0"/>
          </a:p>
          <a:p>
            <a:pPr algn="just"/>
            <a:endParaRPr lang="en-US" sz="1400" dirty="0"/>
          </a:p>
        </p:txBody>
      </p:sp>
      <p:pic>
        <p:nvPicPr>
          <p:cNvPr id="4" name="Picture 3"/>
          <p:cNvPicPr>
            <a:picLocks noChangeAspect="1"/>
          </p:cNvPicPr>
          <p:nvPr/>
        </p:nvPicPr>
        <p:blipFill>
          <a:blip r:embed="rId2"/>
          <a:stretch>
            <a:fillRect/>
          </a:stretch>
        </p:blipFill>
        <p:spPr>
          <a:xfrm>
            <a:off x="9412859" y="2493817"/>
            <a:ext cx="2711396" cy="1803863"/>
          </a:xfrm>
          <a:prstGeom prst="rect">
            <a:avLst/>
          </a:prstGeom>
        </p:spPr>
      </p:pic>
      <p:sp>
        <p:nvSpPr>
          <p:cNvPr id="5" name="Content Placeholder 2"/>
          <p:cNvSpPr txBox="1">
            <a:spLocks/>
          </p:cNvSpPr>
          <p:nvPr/>
        </p:nvSpPr>
        <p:spPr>
          <a:xfrm>
            <a:off x="0" y="1022042"/>
            <a:ext cx="4856628" cy="5835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Square721 BT Roman" panose="020B050402020206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Square721 BT Roman" panose="020B0504020202060204" pitchFamily="34" charset="0"/>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Square721 BT Roman" panose="020B0504020202060204" pitchFamily="34" charset="0"/>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n-US" sz="1400" b="1" dirty="0"/>
              <a:t>Solar energy </a:t>
            </a:r>
            <a:r>
              <a:rPr lang="en-US" sz="1400" dirty="0"/>
              <a:t>is the most abundant of all energy resources and can even be harnessed in cloudy weather. The rate at which solar energy is intercepted by the Earth is about 10,000 times greater than the rate at which humankind consumes energy.</a:t>
            </a:r>
          </a:p>
          <a:p>
            <a:pPr algn="just">
              <a:lnSpc>
                <a:spcPct val="110000"/>
              </a:lnSpc>
            </a:pPr>
            <a:r>
              <a:rPr lang="en-US" sz="1400" dirty="0"/>
              <a:t>Solar technologies can deliver heat, cooling, natural lighting, electricity, and fuels for a host of applications. Solar technologies convert sunlight into electrical energy either through photovoltaic panels or through mirrors that concentrate solar radiation.</a:t>
            </a:r>
          </a:p>
          <a:p>
            <a:pPr algn="just">
              <a:lnSpc>
                <a:spcPct val="110000"/>
              </a:lnSpc>
            </a:pPr>
            <a:r>
              <a:rPr lang="en-US" sz="1400" dirty="0"/>
              <a:t>Although not all countries are equally endowed with solar energy, a significant contribution to the energy mix from direct solar energy is possible for every country.</a:t>
            </a:r>
          </a:p>
          <a:p>
            <a:pPr algn="just">
              <a:lnSpc>
                <a:spcPct val="110000"/>
              </a:lnSpc>
            </a:pPr>
            <a:r>
              <a:rPr lang="en-US" sz="1400" dirty="0"/>
              <a:t>The cost of manufacturing solar panels has plummeted dramatically in the last decade, making them not only affordable but often the cheapest form of electricity. Solar panels have a lifespan of roughly 30 years and come in a variety of shades depending on the type of material used in manufacturing.</a:t>
            </a:r>
          </a:p>
        </p:txBody>
      </p:sp>
      <p:sp>
        <p:nvSpPr>
          <p:cNvPr id="6" name="Rectangle 5">
            <a:extLst>
              <a:ext uri="{FF2B5EF4-FFF2-40B4-BE49-F238E27FC236}">
                <a16:creationId xmlns:a16="http://schemas.microsoft.com/office/drawing/2014/main" id="{E88A2806-43BD-4292-302B-88EE665B901F}"/>
              </a:ext>
            </a:extLst>
          </p:cNvPr>
          <p:cNvSpPr/>
          <p:nvPr/>
        </p:nvSpPr>
        <p:spPr>
          <a:xfrm>
            <a:off x="9412859" y="4339226"/>
            <a:ext cx="2491242" cy="246221"/>
          </a:xfrm>
          <a:prstGeom prst="rect">
            <a:avLst/>
          </a:prstGeom>
        </p:spPr>
        <p:txBody>
          <a:bodyPr wrap="square">
            <a:spAutoFit/>
          </a:bodyPr>
          <a:lstStyle/>
          <a:p>
            <a:r>
              <a:rPr lang="en-US" sz="1000" dirty="0">
                <a:solidFill>
                  <a:schemeClr val="bg1"/>
                </a:solidFill>
                <a:latin typeface="Square721 BT Roman" panose="020B0504020202060204" pitchFamily="34" charset="0"/>
              </a:rPr>
              <a:t>©Getty Images | Andriy </a:t>
            </a:r>
            <a:r>
              <a:rPr lang="en-US" sz="1000" dirty="0" err="1">
                <a:solidFill>
                  <a:schemeClr val="bg1"/>
                </a:solidFill>
                <a:latin typeface="Square721 BT Roman" panose="020B0504020202060204" pitchFamily="34" charset="0"/>
              </a:rPr>
              <a:t>Onufriyenko</a:t>
            </a:r>
            <a:endParaRPr lang="en-US" sz="2400" dirty="0">
              <a:solidFill>
                <a:schemeClr val="bg1"/>
              </a:solidFill>
              <a:latin typeface="Square721 BT Roman" panose="020B0504020202060204" pitchFamily="34" charset="0"/>
            </a:endParaRPr>
          </a:p>
        </p:txBody>
      </p:sp>
    </p:spTree>
    <p:extLst>
      <p:ext uri="{BB962C8B-B14F-4D97-AF65-F5344CB8AC3E}">
        <p14:creationId xmlns:p14="http://schemas.microsoft.com/office/powerpoint/2010/main" val="1043419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2" y="-178573"/>
            <a:ext cx="10515600" cy="1325563"/>
          </a:xfrm>
        </p:spPr>
        <p:txBody>
          <a:bodyPr>
            <a:normAutofit/>
          </a:bodyPr>
          <a:lstStyle/>
          <a:p>
            <a:r>
              <a:rPr lang="en-GB" sz="4000" dirty="0"/>
              <a:t>Geothermal energy </a:t>
            </a:r>
            <a:endParaRPr lang="en-US" sz="4000" dirty="0"/>
          </a:p>
        </p:txBody>
      </p:sp>
      <p:sp>
        <p:nvSpPr>
          <p:cNvPr id="3" name="Content Placeholder 2"/>
          <p:cNvSpPr>
            <a:spLocks noGrp="1"/>
          </p:cNvSpPr>
          <p:nvPr>
            <p:ph idx="1"/>
          </p:nvPr>
        </p:nvSpPr>
        <p:spPr>
          <a:xfrm>
            <a:off x="185352" y="781396"/>
            <a:ext cx="6722076" cy="5976851"/>
          </a:xfrm>
        </p:spPr>
        <p:txBody>
          <a:bodyPr>
            <a:noAutofit/>
          </a:bodyPr>
          <a:lstStyle/>
          <a:p>
            <a:pPr marL="457200" indent="-457200">
              <a:lnSpc>
                <a:spcPct val="120000"/>
              </a:lnSpc>
              <a:buFont typeface="+mj-lt"/>
              <a:buAutoNum type="arabicPeriod"/>
            </a:pPr>
            <a:r>
              <a:rPr lang="en-GB" sz="1800" dirty="0">
                <a:latin typeface="Square721 BT Roman" panose="020B0504020202060204" pitchFamily="34" charset="0"/>
              </a:rPr>
              <a:t>Geothermal energy is the only renewable and </a:t>
            </a:r>
            <a:r>
              <a:rPr lang="en-GB" sz="1800" b="1" dirty="0">
                <a:latin typeface="SQUARE721 BT ROMAN" panose="020B0504020202060204" pitchFamily="34" charset="0"/>
              </a:rPr>
              <a:t>non-intermittent</a:t>
            </a:r>
            <a:r>
              <a:rPr lang="en-GB" sz="1800" dirty="0">
                <a:latin typeface="Square721 BT Roman" panose="020B0504020202060204" pitchFamily="34" charset="0"/>
              </a:rPr>
              <a:t> (in contrast to intermittent wind and solar energies) </a:t>
            </a:r>
            <a:r>
              <a:rPr lang="en-GB" sz="1800" b="1" dirty="0">
                <a:latin typeface="SQUARE721 BT ROMAN" panose="020B0504020202060204" pitchFamily="34" charset="0"/>
              </a:rPr>
              <a:t>underground resource</a:t>
            </a:r>
            <a:r>
              <a:rPr lang="en-GB" sz="1800" dirty="0">
                <a:latin typeface="Square721 BT Roman" panose="020B0504020202060204" pitchFamily="34" charset="0"/>
              </a:rPr>
              <a:t>, which could be shallow, deep permeable aquifer reservoirs, hot springs, fumaroles, geysers, travertine deposits, chemically altered rocks and hot dry rocks. </a:t>
            </a:r>
            <a:endParaRPr lang="et-EE" sz="1800" dirty="0">
              <a:latin typeface="Square721 BT Roman" panose="020B0504020202060204" pitchFamily="34" charset="0"/>
            </a:endParaRPr>
          </a:p>
          <a:p>
            <a:pPr marL="457200" indent="-457200">
              <a:lnSpc>
                <a:spcPct val="120000"/>
              </a:lnSpc>
              <a:buFont typeface="+mj-lt"/>
              <a:buAutoNum type="arabicPeriod"/>
            </a:pPr>
            <a:r>
              <a:rPr lang="en-GB" sz="1800" dirty="0">
                <a:latin typeface="Square721 BT Roman" panose="020B0504020202060204" pitchFamily="34" charset="0"/>
              </a:rPr>
              <a:t>Deep geothermal energy is not yet sustainable in many regions, being more expensive than produced from fossil fuel </a:t>
            </a:r>
            <a:endParaRPr lang="et-EE" sz="1800" dirty="0">
              <a:latin typeface="Square721 BT Roman" panose="020B0504020202060204" pitchFamily="34" charset="0"/>
            </a:endParaRPr>
          </a:p>
          <a:p>
            <a:pPr marL="457200" indent="-457200">
              <a:lnSpc>
                <a:spcPct val="120000"/>
              </a:lnSpc>
              <a:buFont typeface="+mj-lt"/>
              <a:buAutoNum type="arabicPeriod"/>
            </a:pPr>
            <a:r>
              <a:rPr lang="en-GB" sz="1800" dirty="0">
                <a:latin typeface="Square721 BT Roman" panose="020B0504020202060204" pitchFamily="34" charset="0"/>
              </a:rPr>
              <a:t>Until recently, geothermal power systems have exploited only resources where naturally occurring heat, water, and rock permeability are sufficient to allow energy extraction.</a:t>
            </a:r>
            <a:endParaRPr lang="et-EE" sz="1800" dirty="0">
              <a:latin typeface="Square721 BT Roman" panose="020B0504020202060204" pitchFamily="34" charset="0"/>
            </a:endParaRPr>
          </a:p>
          <a:p>
            <a:pPr marL="457200" indent="-457200">
              <a:lnSpc>
                <a:spcPct val="120000"/>
              </a:lnSpc>
              <a:buFont typeface="+mj-lt"/>
              <a:buAutoNum type="arabicPeriod"/>
            </a:pPr>
            <a:r>
              <a:rPr lang="en-GB" sz="1800" b="1" dirty="0">
                <a:latin typeface="SQUARE721 BT ROMAN" panose="020B0504020202060204" pitchFamily="34" charset="0"/>
              </a:rPr>
              <a:t>Enhanced Geothermal System </a:t>
            </a:r>
            <a:r>
              <a:rPr lang="en-GB" sz="1800" dirty="0">
                <a:latin typeface="Square721 BT Roman" panose="020B0504020202060204" pitchFamily="34" charset="0"/>
              </a:rPr>
              <a:t>(EGS) is a relatively new type of </a:t>
            </a:r>
            <a:r>
              <a:rPr lang="en-GB" sz="1800" b="1" dirty="0">
                <a:latin typeface="SQUARE721 BT ROMAN" panose="020B0504020202060204" pitchFamily="34" charset="0"/>
              </a:rPr>
              <a:t>geothermal power technology</a:t>
            </a:r>
            <a:r>
              <a:rPr lang="en-GB" sz="1800" dirty="0">
                <a:latin typeface="Square721 BT Roman" panose="020B0504020202060204" pitchFamily="34" charset="0"/>
              </a:rPr>
              <a:t> that does not require natural convective hydrothermal resources</a:t>
            </a:r>
          </a:p>
        </p:txBody>
      </p:sp>
      <p:pic>
        <p:nvPicPr>
          <p:cNvPr id="4" name="Picture 2" descr="http://altarockenergy.com/wp-content/uploads/2013/06/misc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778" y="949772"/>
            <a:ext cx="4436075" cy="588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59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2" y="-92075"/>
            <a:ext cx="10515600" cy="1325563"/>
          </a:xfrm>
        </p:spPr>
        <p:txBody>
          <a:bodyPr>
            <a:normAutofit/>
          </a:bodyPr>
          <a:lstStyle/>
          <a:p>
            <a:r>
              <a:rPr lang="en-GB" sz="3600" dirty="0"/>
              <a:t>Hydropower and Ocean energy</a:t>
            </a:r>
            <a:endParaRPr lang="en-US" sz="3600" dirty="0"/>
          </a:p>
        </p:txBody>
      </p:sp>
      <p:sp>
        <p:nvSpPr>
          <p:cNvPr id="3" name="Content Placeholder 2"/>
          <p:cNvSpPr>
            <a:spLocks noGrp="1"/>
          </p:cNvSpPr>
          <p:nvPr>
            <p:ph sz="half" idx="1"/>
          </p:nvPr>
        </p:nvSpPr>
        <p:spPr>
          <a:xfrm>
            <a:off x="358346" y="1062681"/>
            <a:ext cx="5737654" cy="5795319"/>
          </a:xfrm>
        </p:spPr>
        <p:txBody>
          <a:bodyPr>
            <a:normAutofit fontScale="47500" lnSpcReduction="20000"/>
          </a:bodyPr>
          <a:lstStyle/>
          <a:p>
            <a:pPr marL="0" indent="0">
              <a:buNone/>
            </a:pPr>
            <a:r>
              <a:rPr lang="en-US" sz="4500" b="1" dirty="0"/>
              <a:t>HYDROPOWER</a:t>
            </a:r>
          </a:p>
          <a:p>
            <a:pPr>
              <a:lnSpc>
                <a:spcPts val="1800"/>
              </a:lnSpc>
            </a:pPr>
            <a:r>
              <a:rPr lang="en-US" sz="3400" dirty="0"/>
              <a:t>Hydropower harnesses the energy of water moving from higher to lower elevations. It can be generated from reservoirs and rivers. Reservoir hydropower plants rely on stored water in a reservoir, while run-of-river hydropower plants harness energy from the available flow of the river.</a:t>
            </a:r>
          </a:p>
          <a:p>
            <a:pPr>
              <a:lnSpc>
                <a:spcPts val="1800"/>
              </a:lnSpc>
            </a:pPr>
            <a:r>
              <a:rPr lang="en-US" sz="3400" dirty="0"/>
              <a:t>Hydropower reservoirs often have multiple uses - providing drinking water, water for irrigation, flood and drought control, navigation services, as well as energy supply.</a:t>
            </a:r>
          </a:p>
          <a:p>
            <a:pPr>
              <a:lnSpc>
                <a:spcPts val="1800"/>
              </a:lnSpc>
            </a:pPr>
            <a:r>
              <a:rPr lang="en-US" sz="3400" dirty="0"/>
              <a:t>Hydropower currently is the largest source of renewable energy in the electricity sector. It relies on generally stable rainfall patterns and can be negatively impacted by climate-induced droughts or changes to ecosystems that impact rainfall patterns.</a:t>
            </a:r>
          </a:p>
          <a:p>
            <a:pPr>
              <a:lnSpc>
                <a:spcPts val="1800"/>
              </a:lnSpc>
            </a:pPr>
            <a:r>
              <a:rPr lang="en-US" sz="3400" dirty="0"/>
              <a:t>The infrastructure needed to create hydropower can also impact ecosystems in adverse ways. </a:t>
            </a:r>
          </a:p>
          <a:p>
            <a:pPr>
              <a:lnSpc>
                <a:spcPts val="1800"/>
              </a:lnSpc>
            </a:pPr>
            <a:r>
              <a:rPr lang="en-US" sz="3400" dirty="0"/>
              <a:t>For this reason, many consider small-scale hydro a more environmentally-friendly option, and especially suitable for communities in remote locations.</a:t>
            </a:r>
          </a:p>
          <a:p>
            <a:endParaRPr lang="en-US" sz="1400" dirty="0"/>
          </a:p>
        </p:txBody>
      </p:sp>
      <p:sp>
        <p:nvSpPr>
          <p:cNvPr id="4" name="Content Placeholder 3"/>
          <p:cNvSpPr>
            <a:spLocks noGrp="1"/>
          </p:cNvSpPr>
          <p:nvPr>
            <p:ph sz="half" idx="2"/>
          </p:nvPr>
        </p:nvSpPr>
        <p:spPr>
          <a:xfrm>
            <a:off x="6172200" y="1062680"/>
            <a:ext cx="6019800" cy="5634681"/>
          </a:xfrm>
        </p:spPr>
        <p:txBody>
          <a:bodyPr>
            <a:normAutofit fontScale="47500" lnSpcReduction="20000"/>
          </a:bodyPr>
          <a:lstStyle/>
          <a:p>
            <a:pPr marL="0" indent="0">
              <a:buNone/>
            </a:pPr>
            <a:r>
              <a:rPr lang="en-US" sz="4500" b="1" dirty="0"/>
              <a:t>OCEAN ENERGY</a:t>
            </a:r>
          </a:p>
          <a:p>
            <a:pPr>
              <a:lnSpc>
                <a:spcPts val="1800"/>
              </a:lnSpc>
            </a:pPr>
            <a:r>
              <a:rPr lang="en-US" sz="3300" dirty="0"/>
              <a:t>Ocean energy derives from technologies that use the kinetic and thermal energy of seawater - waves or currents for instance -  to produce electricity or heat.</a:t>
            </a:r>
          </a:p>
          <a:p>
            <a:pPr>
              <a:lnSpc>
                <a:spcPts val="1800"/>
              </a:lnSpc>
            </a:pPr>
            <a:r>
              <a:rPr lang="en-US" sz="3300" dirty="0"/>
              <a:t>Ocean energy systems are still at an early stage of development, with a number of prototype wave and tidal current devices being explored. </a:t>
            </a:r>
          </a:p>
          <a:p>
            <a:pPr>
              <a:lnSpc>
                <a:spcPts val="1800"/>
              </a:lnSpc>
            </a:pPr>
            <a:r>
              <a:rPr lang="en-US" sz="3300" dirty="0"/>
              <a:t>The theoretical potential for ocean energy easily exceeds present human energy requirements.</a:t>
            </a:r>
          </a:p>
        </p:txBody>
      </p:sp>
    </p:spTree>
    <p:extLst>
      <p:ext uri="{BB962C8B-B14F-4D97-AF65-F5344CB8AC3E}">
        <p14:creationId xmlns:p14="http://schemas.microsoft.com/office/powerpoint/2010/main" val="518610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5F2E-0830-5828-B739-2D4BE2F0D353}"/>
              </a:ext>
            </a:extLst>
          </p:cNvPr>
          <p:cNvSpPr>
            <a:spLocks noGrp="1"/>
          </p:cNvSpPr>
          <p:nvPr>
            <p:ph type="title"/>
          </p:nvPr>
        </p:nvSpPr>
        <p:spPr>
          <a:xfrm>
            <a:off x="251050" y="365125"/>
            <a:ext cx="11102750" cy="1325563"/>
          </a:xfrm>
        </p:spPr>
        <p:txBody>
          <a:bodyPr>
            <a:noAutofit/>
          </a:bodyPr>
          <a:lstStyle/>
          <a:p>
            <a:r>
              <a:rPr lang="en-US" sz="3600" dirty="0">
                <a:effectLst/>
                <a:latin typeface="Square721 BT Roman" panose="020B0504020202060204"/>
                <a:ea typeface="Calibri" panose="020F0502020204030204" pitchFamily="34" charset="0"/>
              </a:rPr>
              <a:t>Introduction to H</a:t>
            </a:r>
            <a:r>
              <a:rPr lang="en-US" sz="3600" baseline="-25000" dirty="0">
                <a:effectLst/>
                <a:latin typeface="Square721 BT Roman" panose="020B0504020202060204"/>
                <a:ea typeface="Calibri" panose="020F0502020204030204" pitchFamily="34" charset="0"/>
              </a:rPr>
              <a:t>2</a:t>
            </a:r>
            <a:r>
              <a:rPr lang="en-US" sz="3600" dirty="0">
                <a:effectLst/>
                <a:latin typeface="Square721 BT Roman" panose="020B0504020202060204"/>
                <a:ea typeface="Calibri" panose="020F0502020204030204" pitchFamily="34" charset="0"/>
              </a:rPr>
              <a:t> energy production </a:t>
            </a:r>
            <a:br>
              <a:rPr lang="en-US" sz="3600" dirty="0">
                <a:effectLst/>
                <a:latin typeface="Square721 BT Roman" panose="020B0504020202060204"/>
                <a:ea typeface="Calibri" panose="020F0502020204030204" pitchFamily="34" charset="0"/>
              </a:rPr>
            </a:br>
            <a:r>
              <a:rPr lang="en-US" sz="3600" dirty="0">
                <a:effectLst/>
                <a:latin typeface="Square721 BT Roman" panose="020B0504020202060204"/>
                <a:ea typeface="Calibri" panose="020F0502020204030204" pitchFamily="34" charset="0"/>
              </a:rPr>
              <a:t>(energy storage option)</a:t>
            </a:r>
            <a:br>
              <a:rPr lang="en-GB" sz="3600" dirty="0">
                <a:effectLst/>
                <a:latin typeface="Calibri" panose="020F0502020204030204" pitchFamily="34" charset="0"/>
                <a:ea typeface="Calibri" panose="020F0502020204030204" pitchFamily="34" charset="0"/>
              </a:rPr>
            </a:br>
            <a:endParaRPr lang="en-GB" sz="3600" dirty="0"/>
          </a:p>
        </p:txBody>
      </p:sp>
      <p:sp>
        <p:nvSpPr>
          <p:cNvPr id="3" name="Content Placeholder 2">
            <a:extLst>
              <a:ext uri="{FF2B5EF4-FFF2-40B4-BE49-F238E27FC236}">
                <a16:creationId xmlns:a16="http://schemas.microsoft.com/office/drawing/2014/main" id="{6E01CD5B-033B-8199-ECA3-3999A35E3AD5}"/>
              </a:ext>
            </a:extLst>
          </p:cNvPr>
          <p:cNvSpPr>
            <a:spLocks noGrp="1"/>
          </p:cNvSpPr>
          <p:nvPr>
            <p:ph idx="1"/>
          </p:nvPr>
        </p:nvSpPr>
        <p:spPr>
          <a:xfrm>
            <a:off x="251050" y="1542552"/>
            <a:ext cx="5409917" cy="5109917"/>
          </a:xfrm>
        </p:spPr>
        <p:txBody>
          <a:bodyPr>
            <a:normAutofit/>
          </a:bodyPr>
          <a:lstStyle/>
          <a:p>
            <a:pPr>
              <a:lnSpc>
                <a:spcPts val="2220"/>
              </a:lnSpc>
            </a:pPr>
            <a:r>
              <a:rPr lang="en-US" sz="1800" dirty="0"/>
              <a:t>Hydrogen has an important role in fighting global warming and reaching carbon neutrality by 2050. </a:t>
            </a:r>
          </a:p>
          <a:p>
            <a:pPr>
              <a:lnSpc>
                <a:spcPts val="2220"/>
              </a:lnSpc>
            </a:pPr>
            <a:r>
              <a:rPr lang="en-US" sz="1800" dirty="0"/>
              <a:t>In addition to others decarbonization technologies green and blue hydrogen (renewable and low carbon) offer the cost-effective option for deep decarbonization in sectors such as steel, maritime, aviation, and ammonia. </a:t>
            </a:r>
          </a:p>
          <a:p>
            <a:pPr>
              <a:lnSpc>
                <a:spcPts val="2220"/>
              </a:lnSpc>
            </a:pPr>
            <a:r>
              <a:rPr lang="en-US" sz="1800" dirty="0"/>
              <a:t>With annual potential of reducing </a:t>
            </a:r>
            <a:r>
              <a:rPr lang="en-US" sz="1800" b="1" dirty="0"/>
              <a:t>7 GT CO</a:t>
            </a:r>
            <a:r>
              <a:rPr lang="en-US" sz="1800" b="1" baseline="-25000" dirty="0"/>
              <a:t>2</a:t>
            </a:r>
            <a:r>
              <a:rPr lang="en-US" sz="1800" b="1" dirty="0"/>
              <a:t> in 2050</a:t>
            </a:r>
            <a:r>
              <a:rPr lang="en-US" sz="1800" dirty="0"/>
              <a:t>, hydrogen can contribute </a:t>
            </a:r>
            <a:r>
              <a:rPr lang="en-US" sz="1800" b="1" dirty="0"/>
              <a:t>20%</a:t>
            </a:r>
            <a:r>
              <a:rPr lang="en-US" sz="1800" dirty="0"/>
              <a:t> of the total abatement needed in 2050. </a:t>
            </a:r>
          </a:p>
          <a:p>
            <a:pPr>
              <a:lnSpc>
                <a:spcPts val="2220"/>
              </a:lnSpc>
            </a:pPr>
            <a:r>
              <a:rPr lang="en-US" sz="1800" dirty="0"/>
              <a:t>This requires the use of </a:t>
            </a:r>
            <a:r>
              <a:rPr lang="en-US" sz="1800" b="1" dirty="0"/>
              <a:t>660 million tons (Mt) </a:t>
            </a:r>
            <a:r>
              <a:rPr lang="en-US" sz="1800" dirty="0"/>
              <a:t>of hydrogen in </a:t>
            </a:r>
            <a:r>
              <a:rPr lang="en-US" sz="1800" b="1" dirty="0"/>
              <a:t>2050</a:t>
            </a:r>
            <a:r>
              <a:rPr lang="en-US" sz="1800" dirty="0"/>
              <a:t>, equivalent to </a:t>
            </a:r>
            <a:r>
              <a:rPr lang="en-US" sz="1800" b="1" dirty="0"/>
              <a:t>22%</a:t>
            </a:r>
            <a:r>
              <a:rPr lang="en-US" sz="1800" dirty="0"/>
              <a:t> of global final energy demand </a:t>
            </a:r>
          </a:p>
          <a:p>
            <a:pPr marL="0" indent="0">
              <a:lnSpc>
                <a:spcPts val="2220"/>
              </a:lnSpc>
              <a:buNone/>
            </a:pPr>
            <a:endParaRPr lang="en-US" sz="1800" dirty="0"/>
          </a:p>
        </p:txBody>
      </p:sp>
      <p:pic>
        <p:nvPicPr>
          <p:cNvPr id="5" name="Picture 4"/>
          <p:cNvPicPr>
            <a:picLocks noChangeAspect="1"/>
          </p:cNvPicPr>
          <p:nvPr/>
        </p:nvPicPr>
        <p:blipFill>
          <a:blip r:embed="rId2"/>
          <a:stretch>
            <a:fillRect/>
          </a:stretch>
        </p:blipFill>
        <p:spPr>
          <a:xfrm>
            <a:off x="5793971" y="1542553"/>
            <a:ext cx="6146979" cy="3935534"/>
          </a:xfrm>
          <a:prstGeom prst="rect">
            <a:avLst/>
          </a:prstGeom>
        </p:spPr>
      </p:pic>
      <p:sp>
        <p:nvSpPr>
          <p:cNvPr id="6" name="TextBox 5"/>
          <p:cNvSpPr txBox="1"/>
          <p:nvPr/>
        </p:nvSpPr>
        <p:spPr>
          <a:xfrm>
            <a:off x="5690534" y="5594618"/>
            <a:ext cx="5285509" cy="584775"/>
          </a:xfrm>
          <a:prstGeom prst="rect">
            <a:avLst/>
          </a:prstGeom>
          <a:noFill/>
        </p:spPr>
        <p:txBody>
          <a:bodyPr wrap="square" rtlCol="0">
            <a:spAutoFit/>
          </a:bodyPr>
          <a:lstStyle/>
          <a:p>
            <a:r>
              <a:rPr lang="en-US" sz="1400" dirty="0">
                <a:solidFill>
                  <a:schemeClr val="bg1"/>
                </a:solidFill>
              </a:rPr>
              <a:t>Source</a:t>
            </a:r>
            <a:r>
              <a:rPr lang="en-GB" sz="1400" dirty="0">
                <a:solidFill>
                  <a:schemeClr val="bg1"/>
                </a:solidFill>
              </a:rPr>
              <a:t>: </a:t>
            </a:r>
            <a:r>
              <a:rPr lang="en-US" sz="1400" dirty="0">
                <a:solidFill>
                  <a:schemeClr val="bg1"/>
                </a:solidFill>
              </a:rPr>
              <a:t>Hydrogen Council, McKinsey &amp; Company, 2021</a:t>
            </a:r>
          </a:p>
          <a:p>
            <a:endParaRPr lang="en-US" dirty="0"/>
          </a:p>
        </p:txBody>
      </p:sp>
    </p:spTree>
    <p:extLst>
      <p:ext uri="{BB962C8B-B14F-4D97-AF65-F5344CB8AC3E}">
        <p14:creationId xmlns:p14="http://schemas.microsoft.com/office/powerpoint/2010/main" val="4167703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7159" y="1222928"/>
            <a:ext cx="5125583" cy="2597365"/>
          </a:xfrm>
        </p:spPr>
        <p:txBody>
          <a:bodyPr>
            <a:noAutofit/>
          </a:bodyPr>
          <a:lstStyle/>
          <a:p>
            <a:pPr>
              <a:lnSpc>
                <a:spcPts val="1760"/>
              </a:lnSpc>
              <a:spcBef>
                <a:spcPts val="400"/>
              </a:spcBef>
              <a:spcAft>
                <a:spcPts val="600"/>
              </a:spcAft>
            </a:pPr>
            <a:r>
              <a:rPr lang="en-US" sz="1600" dirty="0"/>
              <a:t>H</a:t>
            </a:r>
            <a:r>
              <a:rPr lang="en-US" sz="1600" baseline="-25000" dirty="0"/>
              <a:t>2</a:t>
            </a:r>
            <a:r>
              <a:rPr lang="en-US" sz="1600" dirty="0"/>
              <a:t> produces about 3 times more energy than natural gas.</a:t>
            </a:r>
          </a:p>
          <a:p>
            <a:pPr>
              <a:lnSpc>
                <a:spcPts val="1760"/>
              </a:lnSpc>
              <a:spcBef>
                <a:spcPts val="400"/>
              </a:spcBef>
              <a:spcAft>
                <a:spcPts val="600"/>
              </a:spcAft>
            </a:pPr>
            <a:r>
              <a:rPr lang="en-GB" sz="1600" dirty="0"/>
              <a:t>However, production of </a:t>
            </a:r>
            <a:r>
              <a:rPr lang="en-US" sz="1600" dirty="0"/>
              <a:t>H</a:t>
            </a:r>
            <a:r>
              <a:rPr lang="en-US" sz="1600" baseline="-25000" dirty="0"/>
              <a:t>2</a:t>
            </a:r>
            <a:r>
              <a:rPr lang="en-GB" sz="1600" dirty="0"/>
              <a:t> needs a lot of energy.</a:t>
            </a:r>
            <a:endParaRPr lang="en-US" sz="1600" dirty="0"/>
          </a:p>
          <a:p>
            <a:pPr>
              <a:lnSpc>
                <a:spcPts val="1760"/>
              </a:lnSpc>
              <a:spcBef>
                <a:spcPts val="400"/>
              </a:spcBef>
              <a:spcAft>
                <a:spcPts val="600"/>
              </a:spcAft>
            </a:pPr>
            <a:r>
              <a:rPr lang="en-US" sz="1600" dirty="0"/>
              <a:t>Considering that H</a:t>
            </a:r>
            <a:r>
              <a:rPr lang="en-US" sz="1600" baseline="-25000" dirty="0"/>
              <a:t>2</a:t>
            </a:r>
            <a:r>
              <a:rPr lang="en-US" sz="1600" dirty="0"/>
              <a:t> production requires more energy than it can provide, it is known as one of the </a:t>
            </a:r>
            <a:r>
              <a:rPr lang="en-US" sz="1600" b="1" dirty="0"/>
              <a:t>energy storage </a:t>
            </a:r>
            <a:r>
              <a:rPr lang="en-US" sz="1600" dirty="0"/>
              <a:t>options. </a:t>
            </a:r>
          </a:p>
          <a:p>
            <a:pPr>
              <a:lnSpc>
                <a:spcPts val="1760"/>
              </a:lnSpc>
              <a:spcBef>
                <a:spcPts val="400"/>
              </a:spcBef>
              <a:spcAft>
                <a:spcPts val="600"/>
              </a:spcAft>
            </a:pPr>
            <a:r>
              <a:rPr lang="en-US" sz="1600" dirty="0"/>
              <a:t>Large H</a:t>
            </a:r>
            <a:r>
              <a:rPr lang="en-US" sz="1600" baseline="-25000" dirty="0"/>
              <a:t>2</a:t>
            </a:r>
            <a:r>
              <a:rPr lang="en-US" sz="1600" dirty="0"/>
              <a:t> projects will need </a:t>
            </a:r>
            <a:r>
              <a:rPr lang="en-US" sz="1600" b="1" dirty="0"/>
              <a:t>Underground Hydrogen Storage (UHS)</a:t>
            </a:r>
          </a:p>
        </p:txBody>
      </p:sp>
      <p:pic>
        <p:nvPicPr>
          <p:cNvPr id="4" name="Image" descr="Image"/>
          <p:cNvPicPr>
            <a:picLocks noChangeAspect="1"/>
          </p:cNvPicPr>
          <p:nvPr/>
        </p:nvPicPr>
        <p:blipFill>
          <a:blip r:embed="rId2"/>
          <a:stretch>
            <a:fillRect/>
          </a:stretch>
        </p:blipFill>
        <p:spPr>
          <a:xfrm>
            <a:off x="1895972" y="1089290"/>
            <a:ext cx="714376" cy="2018110"/>
          </a:xfrm>
          <a:prstGeom prst="rect">
            <a:avLst/>
          </a:prstGeom>
          <a:ln w="12700">
            <a:miter lim="400000"/>
          </a:ln>
        </p:spPr>
      </p:pic>
      <p:pic>
        <p:nvPicPr>
          <p:cNvPr id="5" name="Image" descr="Image"/>
          <p:cNvPicPr>
            <a:picLocks noChangeAspect="1"/>
          </p:cNvPicPr>
          <p:nvPr/>
        </p:nvPicPr>
        <p:blipFill>
          <a:blip r:embed="rId3"/>
          <a:stretch>
            <a:fillRect/>
          </a:stretch>
        </p:blipFill>
        <p:spPr>
          <a:xfrm>
            <a:off x="2607457" y="1620607"/>
            <a:ext cx="1562696" cy="955477"/>
          </a:xfrm>
          <a:prstGeom prst="rect">
            <a:avLst/>
          </a:prstGeom>
          <a:ln w="12700">
            <a:miter lim="400000"/>
          </a:ln>
        </p:spPr>
      </p:pic>
      <p:pic>
        <p:nvPicPr>
          <p:cNvPr id="6" name="Image" descr="Image"/>
          <p:cNvPicPr>
            <a:picLocks noChangeAspect="1"/>
          </p:cNvPicPr>
          <p:nvPr/>
        </p:nvPicPr>
        <p:blipFill>
          <a:blip r:embed="rId4"/>
          <a:stretch>
            <a:fillRect/>
          </a:stretch>
        </p:blipFill>
        <p:spPr>
          <a:xfrm>
            <a:off x="4227571" y="1811221"/>
            <a:ext cx="1259087" cy="803672"/>
          </a:xfrm>
          <a:prstGeom prst="rect">
            <a:avLst/>
          </a:prstGeom>
          <a:ln w="12700">
            <a:miter lim="400000"/>
          </a:ln>
        </p:spPr>
      </p:pic>
      <p:pic>
        <p:nvPicPr>
          <p:cNvPr id="7" name="Image" descr="Image"/>
          <p:cNvPicPr>
            <a:picLocks noChangeAspect="1"/>
          </p:cNvPicPr>
          <p:nvPr/>
        </p:nvPicPr>
        <p:blipFill>
          <a:blip r:embed="rId5"/>
          <a:stretch>
            <a:fillRect/>
          </a:stretch>
        </p:blipFill>
        <p:spPr>
          <a:xfrm>
            <a:off x="5544076" y="1222929"/>
            <a:ext cx="1134071" cy="1768079"/>
          </a:xfrm>
          <a:prstGeom prst="rect">
            <a:avLst/>
          </a:prstGeom>
          <a:ln w="12700">
            <a:miter lim="400000"/>
          </a:ln>
        </p:spPr>
      </p:pic>
      <p:pic>
        <p:nvPicPr>
          <p:cNvPr id="8" name="Image" descr="Image"/>
          <p:cNvPicPr>
            <a:picLocks noChangeAspect="1"/>
          </p:cNvPicPr>
          <p:nvPr/>
        </p:nvPicPr>
        <p:blipFill>
          <a:blip r:embed="rId6"/>
          <a:stretch>
            <a:fillRect/>
          </a:stretch>
        </p:blipFill>
        <p:spPr>
          <a:xfrm>
            <a:off x="1907443" y="2756870"/>
            <a:ext cx="714376" cy="2018110"/>
          </a:xfrm>
          <a:prstGeom prst="rect">
            <a:avLst/>
          </a:prstGeom>
          <a:ln w="12700">
            <a:miter lim="400000"/>
          </a:ln>
        </p:spPr>
      </p:pic>
      <p:pic>
        <p:nvPicPr>
          <p:cNvPr id="9" name="Image" descr="Image"/>
          <p:cNvPicPr>
            <a:picLocks noChangeAspect="1"/>
          </p:cNvPicPr>
          <p:nvPr/>
        </p:nvPicPr>
        <p:blipFill>
          <a:blip r:embed="rId7"/>
          <a:stretch>
            <a:fillRect/>
          </a:stretch>
        </p:blipFill>
        <p:spPr>
          <a:xfrm>
            <a:off x="2789622" y="3301581"/>
            <a:ext cx="1794868" cy="928688"/>
          </a:xfrm>
          <a:prstGeom prst="rect">
            <a:avLst/>
          </a:prstGeom>
          <a:ln w="12700">
            <a:miter lim="400000"/>
          </a:ln>
        </p:spPr>
      </p:pic>
      <p:pic>
        <p:nvPicPr>
          <p:cNvPr id="10" name="Image" descr="Image"/>
          <p:cNvPicPr>
            <a:picLocks noChangeAspect="1"/>
          </p:cNvPicPr>
          <p:nvPr/>
        </p:nvPicPr>
        <p:blipFill>
          <a:blip r:embed="rId4"/>
          <a:stretch>
            <a:fillRect/>
          </a:stretch>
        </p:blipFill>
        <p:spPr>
          <a:xfrm>
            <a:off x="4639435" y="3460596"/>
            <a:ext cx="1259087" cy="803673"/>
          </a:xfrm>
          <a:prstGeom prst="rect">
            <a:avLst/>
          </a:prstGeom>
          <a:ln w="12700">
            <a:miter lim="400000"/>
          </a:ln>
        </p:spPr>
      </p:pic>
      <p:pic>
        <p:nvPicPr>
          <p:cNvPr id="11" name="Image" descr="Image"/>
          <p:cNvPicPr>
            <a:picLocks noChangeAspect="1"/>
          </p:cNvPicPr>
          <p:nvPr/>
        </p:nvPicPr>
        <p:blipFill>
          <a:blip r:embed="rId8"/>
          <a:stretch>
            <a:fillRect/>
          </a:stretch>
        </p:blipFill>
        <p:spPr>
          <a:xfrm>
            <a:off x="5643127" y="2783659"/>
            <a:ext cx="1196579" cy="1785938"/>
          </a:xfrm>
          <a:prstGeom prst="rect">
            <a:avLst/>
          </a:prstGeom>
          <a:ln w="12700">
            <a:miter lim="400000"/>
          </a:ln>
        </p:spPr>
      </p:pic>
      <p:pic>
        <p:nvPicPr>
          <p:cNvPr id="12" name="Image" descr="Image"/>
          <p:cNvPicPr>
            <a:picLocks noChangeAspect="1"/>
          </p:cNvPicPr>
          <p:nvPr/>
        </p:nvPicPr>
        <p:blipFill>
          <a:blip r:embed="rId9"/>
          <a:stretch>
            <a:fillRect/>
          </a:stretch>
        </p:blipFill>
        <p:spPr>
          <a:xfrm>
            <a:off x="4661104" y="4813835"/>
            <a:ext cx="1044896" cy="1113980"/>
          </a:xfrm>
          <a:prstGeom prst="rect">
            <a:avLst/>
          </a:prstGeom>
          <a:ln w="12700">
            <a:miter lim="400000"/>
          </a:ln>
        </p:spPr>
      </p:pic>
      <p:pic>
        <p:nvPicPr>
          <p:cNvPr id="13" name="Image" descr="Image"/>
          <p:cNvPicPr>
            <a:picLocks noChangeAspect="1"/>
          </p:cNvPicPr>
          <p:nvPr/>
        </p:nvPicPr>
        <p:blipFill>
          <a:blip r:embed="rId10"/>
          <a:stretch>
            <a:fillRect/>
          </a:stretch>
        </p:blipFill>
        <p:spPr>
          <a:xfrm>
            <a:off x="5854197" y="4892989"/>
            <a:ext cx="774440" cy="955477"/>
          </a:xfrm>
          <a:prstGeom prst="rect">
            <a:avLst/>
          </a:prstGeom>
          <a:ln w="12700">
            <a:miter lim="400000"/>
          </a:ln>
        </p:spPr>
      </p:pic>
      <p:pic>
        <p:nvPicPr>
          <p:cNvPr id="14" name="Image" descr="Image"/>
          <p:cNvPicPr>
            <a:picLocks noChangeAspect="1"/>
          </p:cNvPicPr>
          <p:nvPr/>
        </p:nvPicPr>
        <p:blipFill>
          <a:blip r:embed="rId11"/>
          <a:stretch>
            <a:fillRect/>
          </a:stretch>
        </p:blipFill>
        <p:spPr>
          <a:xfrm>
            <a:off x="1907443" y="4618393"/>
            <a:ext cx="714376" cy="2018110"/>
          </a:xfrm>
          <a:prstGeom prst="rect">
            <a:avLst/>
          </a:prstGeom>
          <a:ln w="12700">
            <a:miter lim="400000"/>
          </a:ln>
        </p:spPr>
      </p:pic>
      <p:pic>
        <p:nvPicPr>
          <p:cNvPr id="15" name="Image" descr="Image"/>
          <p:cNvPicPr>
            <a:picLocks noChangeAspect="1"/>
          </p:cNvPicPr>
          <p:nvPr/>
        </p:nvPicPr>
        <p:blipFill>
          <a:blip r:embed="rId12"/>
          <a:stretch>
            <a:fillRect/>
          </a:stretch>
        </p:blipFill>
        <p:spPr>
          <a:xfrm>
            <a:off x="2740384" y="4857192"/>
            <a:ext cx="1893344" cy="1658077"/>
          </a:xfrm>
          <a:prstGeom prst="rect">
            <a:avLst/>
          </a:prstGeom>
          <a:ln w="12700">
            <a:miter lim="400000"/>
          </a:ln>
        </p:spPr>
      </p:pic>
      <p:pic>
        <p:nvPicPr>
          <p:cNvPr id="16" name="Content Placeholder 5" descr="Timeline&#10;&#10;Description automatically generated">
            <a:extLst>
              <a:ext uri="{FF2B5EF4-FFF2-40B4-BE49-F238E27FC236}">
                <a16:creationId xmlns:a16="http://schemas.microsoft.com/office/drawing/2014/main" id="{00762301-519B-B4A7-7071-785FED47E9D8}"/>
              </a:ext>
            </a:extLst>
          </p:cNvPr>
          <p:cNvPicPr>
            <a:picLocks noChangeAspect="1"/>
          </p:cNvPicPr>
          <p:nvPr/>
        </p:nvPicPr>
        <p:blipFill>
          <a:blip r:embed="rId13"/>
          <a:stretch>
            <a:fillRect/>
          </a:stretch>
        </p:blipFill>
        <p:spPr>
          <a:xfrm>
            <a:off x="7259198" y="3879145"/>
            <a:ext cx="4810298" cy="2722107"/>
          </a:xfrm>
          <a:prstGeom prst="rect">
            <a:avLst/>
          </a:prstGeom>
        </p:spPr>
      </p:pic>
      <p:sp>
        <p:nvSpPr>
          <p:cNvPr id="17" name="TextBox 16">
            <a:extLst>
              <a:ext uri="{FF2B5EF4-FFF2-40B4-BE49-F238E27FC236}">
                <a16:creationId xmlns:a16="http://schemas.microsoft.com/office/drawing/2014/main" id="{AD23DD49-D585-1996-7DDA-A9AFA55E0A2D}"/>
              </a:ext>
            </a:extLst>
          </p:cNvPr>
          <p:cNvSpPr txBox="1"/>
          <p:nvPr/>
        </p:nvSpPr>
        <p:spPr>
          <a:xfrm>
            <a:off x="9066972" y="6340844"/>
            <a:ext cx="3217333" cy="538609"/>
          </a:xfrm>
          <a:prstGeom prst="rect">
            <a:avLst/>
          </a:prstGeom>
          <a:noFill/>
        </p:spPr>
        <p:txBody>
          <a:bodyPr wrap="square" rtlCol="0">
            <a:spAutoFit/>
          </a:bodyPr>
          <a:lstStyle/>
          <a:p>
            <a:r>
              <a:rPr lang="en-GB" sz="1000" b="0" i="0" u="none" strike="noStrike" baseline="0" dirty="0">
                <a:latin typeface="Arial" panose="020B0604020202020204" pitchFamily="34" charset="0"/>
                <a:cs typeface="Arial" panose="020B0604020202020204" pitchFamily="34" charset="0"/>
              </a:rPr>
              <a:t>Source: </a:t>
            </a:r>
            <a:r>
              <a:rPr lang="en-GB" sz="1000" b="0" i="0" u="none" strike="noStrike" baseline="0" dirty="0">
                <a:latin typeface="t1-gul-regular"/>
              </a:rPr>
              <a:t>Nasiru </a:t>
            </a:r>
            <a:r>
              <a:rPr lang="en-GB" sz="1000" b="0" i="0" u="none" strike="noStrike" baseline="0" dirty="0" err="1">
                <a:latin typeface="t1-gul-regular"/>
              </a:rPr>
              <a:t>Salahu</a:t>
            </a:r>
            <a:r>
              <a:rPr lang="en-GB" sz="1000" b="0" i="0" u="none" strike="noStrike" baseline="0" dirty="0">
                <a:latin typeface="t1-gul-regular"/>
              </a:rPr>
              <a:t> Muhammed</a:t>
            </a:r>
            <a:r>
              <a:rPr lang="en-GB" sz="1000" dirty="0">
                <a:latin typeface="t1-gul-regular"/>
              </a:rPr>
              <a:t>, et al, 2022</a:t>
            </a:r>
            <a:endParaRPr lang="en-GB" sz="1000" b="0" i="0" u="none" strike="noStrike" baseline="0" dirty="0">
              <a:latin typeface="Arial" panose="020B0604020202020204" pitchFamily="34" charset="0"/>
              <a:cs typeface="Arial" panose="020B0604020202020204" pitchFamily="34" charset="0"/>
            </a:endParaRPr>
          </a:p>
          <a:p>
            <a:endParaRPr lang="en-GB" dirty="0"/>
          </a:p>
        </p:txBody>
      </p:sp>
      <p:sp>
        <p:nvSpPr>
          <p:cNvPr id="20" name="Title 1">
            <a:extLst>
              <a:ext uri="{FF2B5EF4-FFF2-40B4-BE49-F238E27FC236}">
                <a16:creationId xmlns:a16="http://schemas.microsoft.com/office/drawing/2014/main" id="{F836CBF2-DDF4-3A13-2595-8B107FE8BDA9}"/>
              </a:ext>
            </a:extLst>
          </p:cNvPr>
          <p:cNvSpPr txBox="1">
            <a:spLocks/>
          </p:cNvSpPr>
          <p:nvPr/>
        </p:nvSpPr>
        <p:spPr>
          <a:xfrm>
            <a:off x="233573" y="259865"/>
            <a:ext cx="11102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ln w="12700">
                  <a:solidFill>
                    <a:srgbClr val="002060"/>
                  </a:solidFill>
                </a:ln>
                <a:solidFill>
                  <a:schemeClr val="bg1"/>
                </a:solidFill>
                <a:effectLst>
                  <a:glow>
                    <a:srgbClr val="7030A0"/>
                  </a:glow>
                </a:effectLst>
                <a:latin typeface="SQUARE721 BT ROMAN" panose="020B0504020202060204" pitchFamily="34" charset="0"/>
                <a:ea typeface="+mj-ea"/>
                <a:cs typeface="+mj-cs"/>
              </a:defRPr>
            </a:lvl1pPr>
          </a:lstStyle>
          <a:p>
            <a:r>
              <a:rPr lang="en-US" sz="3600" dirty="0">
                <a:effectLst/>
                <a:latin typeface="Square721 BT Roman" panose="020B0504020202060204"/>
                <a:ea typeface="Calibri" panose="020F0502020204030204" pitchFamily="34" charset="0"/>
              </a:rPr>
              <a:t>Introduction to H</a:t>
            </a:r>
            <a:r>
              <a:rPr lang="en-US" sz="3600" baseline="-25000" dirty="0">
                <a:effectLst/>
                <a:latin typeface="Square721 BT Roman" panose="020B0504020202060204"/>
                <a:ea typeface="Calibri" panose="020F0502020204030204" pitchFamily="34" charset="0"/>
              </a:rPr>
              <a:t>2</a:t>
            </a:r>
            <a:r>
              <a:rPr lang="en-US" sz="3600" dirty="0">
                <a:effectLst/>
                <a:latin typeface="Square721 BT Roman" panose="020B0504020202060204"/>
                <a:ea typeface="Calibri" panose="020F0502020204030204" pitchFamily="34" charset="0"/>
              </a:rPr>
              <a:t> energy production </a:t>
            </a:r>
            <a:br>
              <a:rPr lang="en-US" sz="3600" dirty="0">
                <a:effectLst/>
                <a:latin typeface="Square721 BT Roman" panose="020B0504020202060204"/>
                <a:ea typeface="Calibri" panose="020F0502020204030204" pitchFamily="34" charset="0"/>
              </a:rPr>
            </a:br>
            <a:r>
              <a:rPr lang="en-US" sz="3600" dirty="0">
                <a:effectLst/>
                <a:latin typeface="Square721 BT Roman" panose="020B0504020202060204"/>
                <a:ea typeface="Calibri" panose="020F0502020204030204" pitchFamily="34" charset="0"/>
              </a:rPr>
              <a:t>(energy storage option)</a:t>
            </a:r>
            <a:br>
              <a:rPr lang="en-GB" sz="3600" dirty="0">
                <a:effectLst/>
                <a:latin typeface="Calibri" panose="020F0502020204030204" pitchFamily="34" charset="0"/>
                <a:ea typeface="Calibri" panose="020F0502020204030204" pitchFamily="34" charset="0"/>
              </a:rPr>
            </a:br>
            <a:endParaRPr lang="en-GB" sz="3600" dirty="0"/>
          </a:p>
        </p:txBody>
      </p:sp>
    </p:spTree>
    <p:extLst>
      <p:ext uri="{BB962C8B-B14F-4D97-AF65-F5344CB8AC3E}">
        <p14:creationId xmlns:p14="http://schemas.microsoft.com/office/powerpoint/2010/main" val="3481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par>
                          <p:cTn id="16" fill="hold">
                            <p:stCondLst>
                              <p:cond delay="3000"/>
                            </p:stCondLst>
                            <p:childTnLst>
                              <p:par>
                                <p:cTn id="17" presetID="22" presetClass="entr" presetSubtype="8" fill="hold" grpId="0" nodeType="afterEffect">
                                  <p:stCondLst>
                                    <p:cond delay="0"/>
                                  </p:stCondLst>
                                  <p:iterate>
                                    <p:tmAbs val="0"/>
                                  </p:iterate>
                                  <p:childTnLst>
                                    <p:set>
                                      <p:cBhvr>
                                        <p:cTn id="18" fill="hold"/>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iterate>
                                    <p:tmAbs val="0"/>
                                  </p:iterate>
                                  <p:childTnLst>
                                    <p:set>
                                      <p:cBhvr>
                                        <p:cTn id="23" fill="hold"/>
                                        <p:tgtEl>
                                          <p:spTgt spid="8"/>
                                        </p:tgtEl>
                                        <p:attrNameLst>
                                          <p:attrName>style.visibility</p:attrName>
                                        </p:attrNameLst>
                                      </p:cBhvr>
                                      <p:to>
                                        <p:strVal val="visible"/>
                                      </p:to>
                                    </p:set>
                                    <p:anim calcmode="lin" valueType="num">
                                      <p:cBhvr>
                                        <p:cTn id="24" dur="1000" fill="hold"/>
                                        <p:tgtEl>
                                          <p:spTgt spid="8"/>
                                        </p:tgtEl>
                                        <p:attrNameLst>
                                          <p:attrName>ppt_x</p:attrName>
                                        </p:attrNameLst>
                                      </p:cBhvr>
                                      <p:tavLst>
                                        <p:tav tm="0">
                                          <p:val>
                                            <p:strVal val="0-#ppt_w/2"/>
                                          </p:val>
                                        </p:tav>
                                        <p:tav tm="100000">
                                          <p:val>
                                            <p:strVal val="#ppt_x"/>
                                          </p:val>
                                        </p:tav>
                                      </p:tavLst>
                                    </p:anim>
                                    <p:anim calcmode="lin" valueType="num">
                                      <p:cBhvr>
                                        <p:cTn id="25" dur="10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iterate>
                                    <p:tmAbs val="0"/>
                                  </p:iterate>
                                  <p:childTnLst>
                                    <p:set>
                                      <p:cBhvr>
                                        <p:cTn id="28" fill="hold"/>
                                        <p:tgtEl>
                                          <p:spTgt spid="9"/>
                                        </p:tgtEl>
                                        <p:attrNameLst>
                                          <p:attrName>style.visibility</p:attrName>
                                        </p:attrNameLst>
                                      </p:cBhvr>
                                      <p:to>
                                        <p:strVal val="visible"/>
                                      </p:to>
                                    </p:set>
                                    <p:anim calcmode="lin" valueType="num">
                                      <p:cBhvr>
                                        <p:cTn id="29" dur="1000" fill="hold"/>
                                        <p:tgtEl>
                                          <p:spTgt spid="9"/>
                                        </p:tgtEl>
                                        <p:attrNameLst>
                                          <p:attrName>ppt_x</p:attrName>
                                        </p:attrNameLst>
                                      </p:cBhvr>
                                      <p:tavLst>
                                        <p:tav tm="0">
                                          <p:val>
                                            <p:strVal val="0-#ppt_w/2"/>
                                          </p:val>
                                        </p:tav>
                                        <p:tav tm="100000">
                                          <p:val>
                                            <p:strVal val="#ppt_x"/>
                                          </p:val>
                                        </p:tav>
                                      </p:tavLst>
                                    </p:anim>
                                    <p:anim calcmode="lin" valueType="num">
                                      <p:cBhvr>
                                        <p:cTn id="30" dur="1000" fill="hold"/>
                                        <p:tgtEl>
                                          <p:spTgt spid="9"/>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8" fill="hold" grpId="0" nodeType="afterEffect">
                                  <p:stCondLst>
                                    <p:cond delay="0"/>
                                  </p:stCondLst>
                                  <p:iterate>
                                    <p:tmAbs val="0"/>
                                  </p:iterate>
                                  <p:childTnLst>
                                    <p:set>
                                      <p:cBhvr>
                                        <p:cTn id="33" fill="hold"/>
                                        <p:tgtEl>
                                          <p:spTgt spid="10"/>
                                        </p:tgtEl>
                                        <p:attrNameLst>
                                          <p:attrName>style.visibility</p:attrName>
                                        </p:attrNameLst>
                                      </p:cBhvr>
                                      <p:to>
                                        <p:strVal val="visible"/>
                                      </p:to>
                                    </p:set>
                                    <p:anim calcmode="lin" valueType="num">
                                      <p:cBhvr>
                                        <p:cTn id="34" dur="1000" fill="hold"/>
                                        <p:tgtEl>
                                          <p:spTgt spid="10"/>
                                        </p:tgtEl>
                                        <p:attrNameLst>
                                          <p:attrName>ppt_x</p:attrName>
                                        </p:attrNameLst>
                                      </p:cBhvr>
                                      <p:tavLst>
                                        <p:tav tm="0">
                                          <p:val>
                                            <p:strVal val="0-#ppt_w/2"/>
                                          </p:val>
                                        </p:tav>
                                        <p:tav tm="100000">
                                          <p:val>
                                            <p:strVal val="#ppt_x"/>
                                          </p:val>
                                        </p:tav>
                                      </p:tavLst>
                                    </p:anim>
                                    <p:anim calcmode="lin" valueType="num">
                                      <p:cBhvr>
                                        <p:cTn id="35" dur="10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2" presetClass="entr" presetSubtype="8" fill="hold" grpId="0" nodeType="afterEffect">
                                  <p:stCondLst>
                                    <p:cond delay="0"/>
                                  </p:stCondLst>
                                  <p:iterate>
                                    <p:tmAbs val="0"/>
                                  </p:iterate>
                                  <p:childTnLst>
                                    <p:set>
                                      <p:cBhvr>
                                        <p:cTn id="38" fill="hold"/>
                                        <p:tgtEl>
                                          <p:spTgt spid="11"/>
                                        </p:tgtEl>
                                        <p:attrNameLst>
                                          <p:attrName>style.visibility</p:attrName>
                                        </p:attrNameLst>
                                      </p:cBhvr>
                                      <p:to>
                                        <p:strVal val="visible"/>
                                      </p:to>
                                    </p:set>
                                    <p:anim calcmode="lin" valueType="num">
                                      <p:cBhvr>
                                        <p:cTn id="39" dur="1000" fill="hold"/>
                                        <p:tgtEl>
                                          <p:spTgt spid="11"/>
                                        </p:tgtEl>
                                        <p:attrNameLst>
                                          <p:attrName>ppt_x</p:attrName>
                                        </p:attrNameLst>
                                      </p:cBhvr>
                                      <p:tavLst>
                                        <p:tav tm="0">
                                          <p:val>
                                            <p:strVal val="0-#ppt_w/2"/>
                                          </p:val>
                                        </p:tav>
                                        <p:tav tm="100000">
                                          <p:val>
                                            <p:strVal val="#ppt_x"/>
                                          </p:val>
                                        </p:tav>
                                      </p:tavLst>
                                    </p:anim>
                                    <p:anim calcmode="lin" valueType="num">
                                      <p:cBhvr>
                                        <p:cTn id="4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iterate>
                                    <p:tmAbs val="0"/>
                                  </p:iterate>
                                  <p:childTnLst>
                                    <p:set>
                                      <p:cBhvr>
                                        <p:cTn id="44" fill="hold"/>
                                        <p:tgtEl>
                                          <p:spTgt spid="14"/>
                                        </p:tgtEl>
                                        <p:attrNameLst>
                                          <p:attrName>style.visibility</p:attrName>
                                        </p:attrNameLst>
                                      </p:cBhvr>
                                      <p:to>
                                        <p:strVal val="visible"/>
                                      </p:to>
                                    </p:set>
                                    <p:anim calcmode="lin" valueType="num">
                                      <p:cBhvr>
                                        <p:cTn id="45" dur="1000" fill="hold"/>
                                        <p:tgtEl>
                                          <p:spTgt spid="14"/>
                                        </p:tgtEl>
                                        <p:attrNameLst>
                                          <p:attrName>ppt_x</p:attrName>
                                        </p:attrNameLst>
                                      </p:cBhvr>
                                      <p:tavLst>
                                        <p:tav tm="0">
                                          <p:val>
                                            <p:strVal val="0-#ppt_w/2"/>
                                          </p:val>
                                        </p:tav>
                                        <p:tav tm="100000">
                                          <p:val>
                                            <p:strVal val="#ppt_x"/>
                                          </p:val>
                                        </p:tav>
                                      </p:tavLst>
                                    </p:anim>
                                    <p:anim calcmode="lin" valueType="num">
                                      <p:cBhvr>
                                        <p:cTn id="46" dur="1000" fill="hold"/>
                                        <p:tgtEl>
                                          <p:spTgt spid="14"/>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2" presetClass="entr" presetSubtype="8" fill="hold" grpId="0" nodeType="afterEffect">
                                  <p:stCondLst>
                                    <p:cond delay="0"/>
                                  </p:stCondLst>
                                  <p:iterate>
                                    <p:tmAbs val="0"/>
                                  </p:iterate>
                                  <p:childTnLst>
                                    <p:set>
                                      <p:cBhvr>
                                        <p:cTn id="49" fill="hold"/>
                                        <p:tgtEl>
                                          <p:spTgt spid="15"/>
                                        </p:tgtEl>
                                        <p:attrNameLst>
                                          <p:attrName>style.visibility</p:attrName>
                                        </p:attrNameLst>
                                      </p:cBhvr>
                                      <p:to>
                                        <p:strVal val="visible"/>
                                      </p:to>
                                    </p:set>
                                    <p:anim calcmode="lin" valueType="num">
                                      <p:cBhvr>
                                        <p:cTn id="50" dur="1000" fill="hold"/>
                                        <p:tgtEl>
                                          <p:spTgt spid="15"/>
                                        </p:tgtEl>
                                        <p:attrNameLst>
                                          <p:attrName>ppt_x</p:attrName>
                                        </p:attrNameLst>
                                      </p:cBhvr>
                                      <p:tavLst>
                                        <p:tav tm="0">
                                          <p:val>
                                            <p:strVal val="0-#ppt_w/2"/>
                                          </p:val>
                                        </p:tav>
                                        <p:tav tm="100000">
                                          <p:val>
                                            <p:strVal val="#ppt_x"/>
                                          </p:val>
                                        </p:tav>
                                      </p:tavLst>
                                    </p:anim>
                                    <p:anim calcmode="lin" valueType="num">
                                      <p:cBhvr>
                                        <p:cTn id="51" dur="1000" fill="hold"/>
                                        <p:tgtEl>
                                          <p:spTgt spid="15"/>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2" presetClass="entr" presetSubtype="8" fill="hold" grpId="0" nodeType="afterEffect">
                                  <p:stCondLst>
                                    <p:cond delay="0"/>
                                  </p:stCondLst>
                                  <p:iterate>
                                    <p:tmAbs val="0"/>
                                  </p:iterate>
                                  <p:childTnLst>
                                    <p:set>
                                      <p:cBhvr>
                                        <p:cTn id="54" fill="hold"/>
                                        <p:tgtEl>
                                          <p:spTgt spid="12"/>
                                        </p:tgtEl>
                                        <p:attrNameLst>
                                          <p:attrName>style.visibility</p:attrName>
                                        </p:attrNameLst>
                                      </p:cBhvr>
                                      <p:to>
                                        <p:strVal val="visible"/>
                                      </p:to>
                                    </p:set>
                                    <p:anim calcmode="lin" valueType="num">
                                      <p:cBhvr>
                                        <p:cTn id="55" dur="1000" fill="hold"/>
                                        <p:tgtEl>
                                          <p:spTgt spid="12"/>
                                        </p:tgtEl>
                                        <p:attrNameLst>
                                          <p:attrName>ppt_x</p:attrName>
                                        </p:attrNameLst>
                                      </p:cBhvr>
                                      <p:tavLst>
                                        <p:tav tm="0">
                                          <p:val>
                                            <p:strVal val="0-#ppt_w/2"/>
                                          </p:val>
                                        </p:tav>
                                        <p:tav tm="100000">
                                          <p:val>
                                            <p:strVal val="#ppt_x"/>
                                          </p:val>
                                        </p:tav>
                                      </p:tavLst>
                                    </p:anim>
                                    <p:anim calcmode="lin" valueType="num">
                                      <p:cBhvr>
                                        <p:cTn id="56" dur="1000" fill="hold"/>
                                        <p:tgtEl>
                                          <p:spTgt spid="12"/>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2" presetClass="entr" presetSubtype="8" fill="hold" grpId="0" nodeType="afterEffect">
                                  <p:stCondLst>
                                    <p:cond delay="0"/>
                                  </p:stCondLst>
                                  <p:iterate>
                                    <p:tmAbs val="0"/>
                                  </p:iterate>
                                  <p:childTnLst>
                                    <p:set>
                                      <p:cBhvr>
                                        <p:cTn id="59" fill="hold"/>
                                        <p:tgtEl>
                                          <p:spTgt spid="13"/>
                                        </p:tgtEl>
                                        <p:attrNameLst>
                                          <p:attrName>style.visibility</p:attrName>
                                        </p:attrNameLst>
                                      </p:cBhvr>
                                      <p:to>
                                        <p:strVal val="visible"/>
                                      </p:to>
                                    </p:set>
                                    <p:anim calcmode="lin" valueType="num">
                                      <p:cBhvr>
                                        <p:cTn id="60" dur="1000" fill="hold"/>
                                        <p:tgtEl>
                                          <p:spTgt spid="13"/>
                                        </p:tgtEl>
                                        <p:attrNameLst>
                                          <p:attrName>ppt_x</p:attrName>
                                        </p:attrNameLst>
                                      </p:cBhvr>
                                      <p:tavLst>
                                        <p:tav tm="0">
                                          <p:val>
                                            <p:strVal val="0-#ppt_w/2"/>
                                          </p:val>
                                        </p:tav>
                                        <p:tav tm="100000">
                                          <p:val>
                                            <p:strVal val="#ppt_x"/>
                                          </p:val>
                                        </p:tav>
                                      </p:tavLst>
                                    </p:anim>
                                    <p:anim calcmode="lin" valueType="num">
                                      <p:cBhvr>
                                        <p:cTn id="6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5" grpId="0" animBg="1" advAuto="0"/>
      <p:bldP spid="6"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3328" y="89673"/>
            <a:ext cx="7517180" cy="711374"/>
          </a:xfrm>
        </p:spPr>
        <p:txBody>
          <a:bodyPr>
            <a:normAutofit/>
          </a:bodyPr>
          <a:lstStyle/>
          <a:p>
            <a:r>
              <a:rPr lang="en-GB" sz="3600" dirty="0"/>
              <a:t>HYDROGEN STORAGE OPTIONS</a:t>
            </a:r>
            <a:endParaRPr lang="en-US" sz="3600" dirty="0"/>
          </a:p>
        </p:txBody>
      </p:sp>
      <p:pic>
        <p:nvPicPr>
          <p:cNvPr id="7" name="Image" descr="Image"/>
          <p:cNvPicPr>
            <a:picLocks noChangeAspect="1"/>
          </p:cNvPicPr>
          <p:nvPr/>
        </p:nvPicPr>
        <p:blipFill>
          <a:blip r:embed="rId2"/>
          <a:stretch>
            <a:fillRect/>
          </a:stretch>
        </p:blipFill>
        <p:spPr>
          <a:xfrm>
            <a:off x="1907443" y="1160728"/>
            <a:ext cx="714376" cy="1875235"/>
          </a:xfrm>
          <a:prstGeom prst="rect">
            <a:avLst/>
          </a:prstGeom>
          <a:ln w="12700">
            <a:miter lim="400000"/>
          </a:ln>
        </p:spPr>
      </p:pic>
      <p:pic>
        <p:nvPicPr>
          <p:cNvPr id="8" name="Image" descr="Image"/>
          <p:cNvPicPr>
            <a:picLocks noChangeAspect="1"/>
          </p:cNvPicPr>
          <p:nvPr/>
        </p:nvPicPr>
        <p:blipFill>
          <a:blip r:embed="rId3"/>
          <a:stretch>
            <a:fillRect/>
          </a:stretch>
        </p:blipFill>
        <p:spPr>
          <a:xfrm>
            <a:off x="2775129" y="1252063"/>
            <a:ext cx="1610995" cy="1692564"/>
          </a:xfrm>
          <a:prstGeom prst="rect">
            <a:avLst/>
          </a:prstGeom>
          <a:ln w="12700">
            <a:miter lim="400000"/>
          </a:ln>
        </p:spPr>
      </p:pic>
      <p:pic>
        <p:nvPicPr>
          <p:cNvPr id="9" name="Image" descr="Image"/>
          <p:cNvPicPr>
            <a:picLocks noChangeAspect="1"/>
          </p:cNvPicPr>
          <p:nvPr/>
        </p:nvPicPr>
        <p:blipFill>
          <a:blip r:embed="rId4"/>
          <a:stretch>
            <a:fillRect/>
          </a:stretch>
        </p:blipFill>
        <p:spPr>
          <a:xfrm>
            <a:off x="4539434" y="1669720"/>
            <a:ext cx="1089422" cy="857251"/>
          </a:xfrm>
          <a:prstGeom prst="rect">
            <a:avLst/>
          </a:prstGeom>
          <a:ln w="12700">
            <a:miter lim="400000"/>
          </a:ln>
        </p:spPr>
      </p:pic>
      <p:pic>
        <p:nvPicPr>
          <p:cNvPr id="10" name="Image" descr="Image"/>
          <p:cNvPicPr>
            <a:picLocks noChangeAspect="1"/>
          </p:cNvPicPr>
          <p:nvPr/>
        </p:nvPicPr>
        <p:blipFill>
          <a:blip r:embed="rId5"/>
          <a:stretch>
            <a:fillRect/>
          </a:stretch>
        </p:blipFill>
        <p:spPr>
          <a:xfrm>
            <a:off x="6000447" y="817816"/>
            <a:ext cx="3541406" cy="2155639"/>
          </a:xfrm>
          <a:prstGeom prst="rect">
            <a:avLst/>
          </a:prstGeom>
          <a:ln w="12700">
            <a:miter lim="400000"/>
          </a:ln>
        </p:spPr>
      </p:pic>
      <p:pic>
        <p:nvPicPr>
          <p:cNvPr id="11" name="Image" descr="Image"/>
          <p:cNvPicPr>
            <a:picLocks noChangeAspect="1"/>
          </p:cNvPicPr>
          <p:nvPr/>
        </p:nvPicPr>
        <p:blipFill>
          <a:blip r:embed="rId6"/>
          <a:stretch>
            <a:fillRect/>
          </a:stretch>
        </p:blipFill>
        <p:spPr>
          <a:xfrm>
            <a:off x="7073055" y="958018"/>
            <a:ext cx="794743" cy="1875235"/>
          </a:xfrm>
          <a:prstGeom prst="rect">
            <a:avLst/>
          </a:prstGeom>
          <a:ln w="12700">
            <a:miter lim="400000"/>
          </a:ln>
        </p:spPr>
      </p:pic>
      <p:pic>
        <p:nvPicPr>
          <p:cNvPr id="12" name="Image" descr="Image"/>
          <p:cNvPicPr>
            <a:picLocks noChangeAspect="1"/>
          </p:cNvPicPr>
          <p:nvPr/>
        </p:nvPicPr>
        <p:blipFill>
          <a:blip r:embed="rId7"/>
          <a:stretch>
            <a:fillRect/>
          </a:stretch>
        </p:blipFill>
        <p:spPr>
          <a:xfrm>
            <a:off x="8089576" y="784721"/>
            <a:ext cx="1151930" cy="1893094"/>
          </a:xfrm>
          <a:prstGeom prst="rect">
            <a:avLst/>
          </a:prstGeom>
          <a:ln w="12700">
            <a:miter lim="400000"/>
          </a:ln>
        </p:spPr>
      </p:pic>
      <p:sp>
        <p:nvSpPr>
          <p:cNvPr id="13" name="Energy…"/>
          <p:cNvSpPr txBox="1"/>
          <p:nvPr/>
        </p:nvSpPr>
        <p:spPr>
          <a:xfrm>
            <a:off x="9058843" y="1721068"/>
            <a:ext cx="777457"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410766">
              <a:defRPr>
                <a:solidFill>
                  <a:srgbClr val="00EF00"/>
                </a:solidFill>
                <a:latin typeface="Spy Agency"/>
                <a:ea typeface="Spy Agency"/>
                <a:cs typeface="Spy Agency"/>
                <a:sym typeface="Spy Agency"/>
              </a:defRPr>
            </a:pPr>
            <a:r>
              <a:rPr sz="900"/>
              <a:t>Energy </a:t>
            </a:r>
          </a:p>
          <a:p>
            <a:pPr defTabSz="410766">
              <a:defRPr>
                <a:solidFill>
                  <a:srgbClr val="00EF00"/>
                </a:solidFill>
                <a:latin typeface="Spy Agency"/>
                <a:ea typeface="Spy Agency"/>
                <a:cs typeface="Spy Agency"/>
                <a:sym typeface="Spy Agency"/>
              </a:defRPr>
            </a:pPr>
            <a:r>
              <a:rPr sz="900"/>
              <a:t>          storage</a:t>
            </a:r>
          </a:p>
        </p:txBody>
      </p:sp>
      <p:sp>
        <p:nvSpPr>
          <p:cNvPr id="14" name="“Geological power-bank” (k.Shogenov)"/>
          <p:cNvSpPr txBox="1"/>
          <p:nvPr/>
        </p:nvSpPr>
        <p:spPr>
          <a:xfrm>
            <a:off x="4361420" y="2961396"/>
            <a:ext cx="2047035" cy="210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a:solidFill>
                  <a:srgbClr val="FFFCFF"/>
                </a:solidFill>
                <a:latin typeface="Spy Agency"/>
                <a:ea typeface="Spy Agency"/>
                <a:cs typeface="Spy Agency"/>
                <a:sym typeface="Spy Agency"/>
              </a:defRPr>
            </a:lvl1pPr>
          </a:lstStyle>
          <a:p>
            <a:r>
              <a:rPr sz="900"/>
              <a:t>“Geological power-bank” (k.Shogenov)</a:t>
            </a:r>
          </a:p>
        </p:txBody>
      </p:sp>
      <p:grpSp>
        <p:nvGrpSpPr>
          <p:cNvPr id="15" name="H2 storage options"/>
          <p:cNvGrpSpPr/>
          <p:nvPr/>
        </p:nvGrpSpPr>
        <p:grpSpPr>
          <a:xfrm>
            <a:off x="3940430" y="3420318"/>
            <a:ext cx="4311141" cy="489598"/>
            <a:chOff x="0" y="0"/>
            <a:chExt cx="8622280" cy="979193"/>
          </a:xfrm>
        </p:grpSpPr>
        <p:sp>
          <p:nvSpPr>
            <p:cNvPr id="16" name="H2 storage options"/>
            <p:cNvSpPr txBox="1"/>
            <p:nvPr/>
          </p:nvSpPr>
          <p:spPr>
            <a:xfrm>
              <a:off x="69850" y="69850"/>
              <a:ext cx="8482581" cy="839494"/>
            </a:xfrm>
            <a:prstGeom prst="rect">
              <a:avLst/>
            </a:prstGeom>
            <a:gradFill flip="none" rotWithShape="1">
              <a:gsLst>
                <a:gs pos="0">
                  <a:srgbClr val="FFFFFF">
                    <a:alpha val="30000"/>
                  </a:srgbClr>
                </a:gs>
                <a:gs pos="100000">
                  <a:srgbClr val="71718F">
                    <a:alpha val="50000"/>
                  </a:srgbClr>
                </a:gs>
              </a:gsLst>
              <a:lin ang="5400000" scaled="0"/>
            </a:gra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defTabSz="321469">
                <a:defRPr sz="4600">
                  <a:solidFill>
                    <a:srgbClr val="FFFFFF"/>
                  </a:solidFill>
                  <a:effectLst>
                    <a:outerShdw blurRad="50800" dist="12700" dir="18900000" rotWithShape="0">
                      <a:srgbClr val="000000"/>
                    </a:outerShdw>
                  </a:effectLst>
                  <a:latin typeface="Spy Agency"/>
                  <a:ea typeface="Spy Agency"/>
                  <a:cs typeface="Spy Agency"/>
                  <a:sym typeface="Spy Agency"/>
                </a:defRPr>
              </a:pPr>
              <a:r>
                <a:rPr sz="2300"/>
                <a:t>H</a:t>
              </a:r>
              <a:r>
                <a:rPr sz="2300" baseline="-5999"/>
                <a:t>2</a:t>
              </a:r>
              <a:r>
                <a:rPr sz="2300"/>
                <a:t> storage options</a:t>
              </a:r>
            </a:p>
          </p:txBody>
        </p:sp>
        <p:pic>
          <p:nvPicPr>
            <p:cNvPr id="17" name="H2 storage options H2 storage options" descr="H2 storage options H2 storage options"/>
            <p:cNvPicPr>
              <a:picLocks/>
            </p:cNvPicPr>
            <p:nvPr/>
          </p:nvPicPr>
          <p:blipFill>
            <a:blip r:embed="rId8"/>
            <a:stretch>
              <a:fillRect/>
            </a:stretch>
          </p:blipFill>
          <p:spPr>
            <a:xfrm>
              <a:off x="0" y="0"/>
              <a:ext cx="8622281" cy="979194"/>
            </a:xfrm>
            <a:prstGeom prst="rect">
              <a:avLst/>
            </a:prstGeom>
            <a:effectLst/>
          </p:spPr>
        </p:pic>
      </p:grpSp>
      <p:grpSp>
        <p:nvGrpSpPr>
          <p:cNvPr id="18" name="On the ground facilities"/>
          <p:cNvGrpSpPr/>
          <p:nvPr/>
        </p:nvGrpSpPr>
        <p:grpSpPr>
          <a:xfrm>
            <a:off x="1855469" y="3992627"/>
            <a:ext cx="4046815" cy="479173"/>
            <a:chOff x="0" y="0"/>
            <a:chExt cx="8093627" cy="958345"/>
          </a:xfrm>
        </p:grpSpPr>
        <p:sp>
          <p:nvSpPr>
            <p:cNvPr id="19" name="On the ground facilities"/>
            <p:cNvSpPr txBox="1"/>
            <p:nvPr/>
          </p:nvSpPr>
          <p:spPr>
            <a:xfrm>
              <a:off x="69850" y="69850"/>
              <a:ext cx="7953929" cy="818646"/>
            </a:xfrm>
            <a:prstGeom prst="rect">
              <a:avLst/>
            </a:prstGeom>
            <a:gradFill flip="none" rotWithShape="1">
              <a:gsLst>
                <a:gs pos="0">
                  <a:srgbClr val="FFFFFF">
                    <a:alpha val="30000"/>
                  </a:srgbClr>
                </a:gs>
                <a:gs pos="100000">
                  <a:srgbClr val="71718F">
                    <a:alpha val="50000"/>
                  </a:srgbClr>
                </a:gs>
              </a:gsLst>
              <a:lin ang="5400000" scaled="0"/>
            </a:gra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6257" defTabSz="642937">
                <a:defRPr sz="3200">
                  <a:solidFill>
                    <a:srgbClr val="FFFFFF"/>
                  </a:solidFill>
                  <a:latin typeface="Spy Agency"/>
                  <a:ea typeface="Spy Agency"/>
                  <a:cs typeface="Spy Agency"/>
                  <a:sym typeface="Spy Agency"/>
                </a:defRPr>
              </a:lvl1pPr>
            </a:lstStyle>
            <a:p>
              <a:r>
                <a:rPr sz="1600"/>
                <a:t>On the ground facilities</a:t>
              </a:r>
            </a:p>
          </p:txBody>
        </p:sp>
        <p:pic>
          <p:nvPicPr>
            <p:cNvPr id="20" name="On the ground facilities On the ground facilities" descr="On the ground facilities On the ground facilities"/>
            <p:cNvPicPr>
              <a:picLocks/>
            </p:cNvPicPr>
            <p:nvPr/>
          </p:nvPicPr>
          <p:blipFill>
            <a:blip r:embed="rId9"/>
            <a:stretch>
              <a:fillRect/>
            </a:stretch>
          </p:blipFill>
          <p:spPr>
            <a:xfrm>
              <a:off x="0" y="0"/>
              <a:ext cx="8093628" cy="958346"/>
            </a:xfrm>
            <a:prstGeom prst="rect">
              <a:avLst/>
            </a:prstGeom>
            <a:effectLst/>
          </p:spPr>
        </p:pic>
      </p:grpSp>
      <p:grpSp>
        <p:nvGrpSpPr>
          <p:cNvPr id="21" name="Underground storage (UHS)"/>
          <p:cNvGrpSpPr/>
          <p:nvPr/>
        </p:nvGrpSpPr>
        <p:grpSpPr>
          <a:xfrm>
            <a:off x="6192558" y="3933809"/>
            <a:ext cx="4311141" cy="479173"/>
            <a:chOff x="0" y="0"/>
            <a:chExt cx="8622280" cy="958345"/>
          </a:xfrm>
        </p:grpSpPr>
        <p:sp>
          <p:nvSpPr>
            <p:cNvPr id="22" name="Underground storage (UHS)"/>
            <p:cNvSpPr txBox="1"/>
            <p:nvPr/>
          </p:nvSpPr>
          <p:spPr>
            <a:xfrm>
              <a:off x="69850" y="69850"/>
              <a:ext cx="8482581" cy="818646"/>
            </a:xfrm>
            <a:prstGeom prst="rect">
              <a:avLst/>
            </a:prstGeom>
            <a:gradFill flip="none" rotWithShape="1">
              <a:gsLst>
                <a:gs pos="0">
                  <a:srgbClr val="FFFFFF">
                    <a:alpha val="30000"/>
                  </a:srgbClr>
                </a:gs>
                <a:gs pos="100000">
                  <a:srgbClr val="71718F">
                    <a:alpha val="50000"/>
                  </a:srgbClr>
                </a:gs>
              </a:gsLst>
              <a:lin ang="5400000" scaled="0"/>
            </a:gra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6257" defTabSz="642937">
                <a:defRPr sz="3200">
                  <a:solidFill>
                    <a:srgbClr val="FFFFFF"/>
                  </a:solidFill>
                  <a:latin typeface="Spy Agency"/>
                  <a:ea typeface="Spy Agency"/>
                  <a:cs typeface="Spy Agency"/>
                  <a:sym typeface="Spy Agency"/>
                </a:defRPr>
              </a:lvl1pPr>
            </a:lstStyle>
            <a:p>
              <a:r>
                <a:rPr sz="1600"/>
                <a:t>Underground storage (UHS)</a:t>
              </a:r>
            </a:p>
          </p:txBody>
        </p:sp>
        <p:pic>
          <p:nvPicPr>
            <p:cNvPr id="23" name="Underground storage (UHS) Underground storage (UHS)" descr="Underground storage (UHS) Underground storage (UHS)"/>
            <p:cNvPicPr>
              <a:picLocks/>
            </p:cNvPicPr>
            <p:nvPr/>
          </p:nvPicPr>
          <p:blipFill>
            <a:blip r:embed="rId10"/>
            <a:stretch>
              <a:fillRect/>
            </a:stretch>
          </p:blipFill>
          <p:spPr>
            <a:xfrm>
              <a:off x="0" y="0"/>
              <a:ext cx="8622281" cy="958346"/>
            </a:xfrm>
            <a:prstGeom prst="rect">
              <a:avLst/>
            </a:prstGeom>
            <a:effectLst/>
          </p:spPr>
        </p:pic>
      </p:grpSp>
      <p:pic>
        <p:nvPicPr>
          <p:cNvPr id="25" name="Image" descr="Image"/>
          <p:cNvPicPr>
            <a:picLocks noChangeAspect="1"/>
          </p:cNvPicPr>
          <p:nvPr/>
        </p:nvPicPr>
        <p:blipFill>
          <a:blip r:embed="rId11"/>
          <a:stretch>
            <a:fillRect/>
          </a:stretch>
        </p:blipFill>
        <p:spPr>
          <a:xfrm>
            <a:off x="2145742" y="2951338"/>
            <a:ext cx="1375173" cy="1196579"/>
          </a:xfrm>
          <a:prstGeom prst="rect">
            <a:avLst/>
          </a:prstGeom>
          <a:ln w="12700">
            <a:miter lim="400000"/>
          </a:ln>
        </p:spPr>
      </p:pic>
      <p:pic>
        <p:nvPicPr>
          <p:cNvPr id="26" name="Image" descr="Image"/>
          <p:cNvPicPr>
            <a:picLocks noChangeAspect="1"/>
          </p:cNvPicPr>
          <p:nvPr/>
        </p:nvPicPr>
        <p:blipFill>
          <a:blip r:embed="rId12"/>
          <a:stretch>
            <a:fillRect/>
          </a:stretch>
        </p:blipFill>
        <p:spPr>
          <a:xfrm>
            <a:off x="8831352" y="3016387"/>
            <a:ext cx="1089422" cy="1098353"/>
          </a:xfrm>
          <a:prstGeom prst="rect">
            <a:avLst/>
          </a:prstGeom>
          <a:ln w="12700">
            <a:miter lim="400000"/>
          </a:ln>
        </p:spPr>
      </p:pic>
      <p:pic>
        <p:nvPicPr>
          <p:cNvPr id="27" name="Image" descr="Image"/>
          <p:cNvPicPr>
            <a:picLocks noChangeAspect="1"/>
          </p:cNvPicPr>
          <p:nvPr/>
        </p:nvPicPr>
        <p:blipFill>
          <a:blip r:embed="rId13"/>
          <a:stretch>
            <a:fillRect/>
          </a:stretch>
        </p:blipFill>
        <p:spPr>
          <a:xfrm>
            <a:off x="9036735" y="2526970"/>
            <a:ext cx="678657" cy="508993"/>
          </a:xfrm>
          <a:prstGeom prst="rect">
            <a:avLst/>
          </a:prstGeom>
          <a:ln w="12700">
            <a:miter lim="400000"/>
          </a:ln>
        </p:spPr>
      </p:pic>
      <p:pic>
        <p:nvPicPr>
          <p:cNvPr id="28" name="Image" descr="Image"/>
          <p:cNvPicPr>
            <a:picLocks noChangeAspect="1"/>
          </p:cNvPicPr>
          <p:nvPr/>
        </p:nvPicPr>
        <p:blipFill>
          <a:blip r:embed="rId14"/>
          <a:stretch>
            <a:fillRect/>
          </a:stretch>
        </p:blipFill>
        <p:spPr>
          <a:xfrm>
            <a:off x="1002721" y="4614226"/>
            <a:ext cx="887673" cy="1280578"/>
          </a:xfrm>
          <a:prstGeom prst="rect">
            <a:avLst/>
          </a:prstGeom>
          <a:ln w="12700">
            <a:miter lim="400000"/>
          </a:ln>
        </p:spPr>
      </p:pic>
      <p:pic>
        <p:nvPicPr>
          <p:cNvPr id="29" name="gas cylinders… gas cylinderscryogenic tanksadsorbed hydrogen on materials with a large specific surface areaabsorbed on interstitial sites in a host metalchemically bonded in covalent and ionic compoundsthrough oxidation of reactive metals " descr="gas cylinders… gas cylinderscryogenic tanksadsorbed hydrogen on materials with a large specific surface areaabsorbed on interstitial sites in a host metalchemically bonded in covalent and ionic compoundsthrough oxidation of reactive metals "/>
          <p:cNvPicPr>
            <a:picLocks/>
          </p:cNvPicPr>
          <p:nvPr/>
        </p:nvPicPr>
        <p:blipFill>
          <a:blip r:embed="rId15"/>
          <a:stretch>
            <a:fillRect/>
          </a:stretch>
        </p:blipFill>
        <p:spPr>
          <a:xfrm>
            <a:off x="1941752" y="4436875"/>
            <a:ext cx="3853781" cy="1922014"/>
          </a:xfrm>
          <a:prstGeom prst="rect">
            <a:avLst/>
          </a:prstGeom>
        </p:spPr>
      </p:pic>
      <p:sp>
        <p:nvSpPr>
          <p:cNvPr id="4" name="Rounded Rectangle 3"/>
          <p:cNvSpPr/>
          <p:nvPr/>
        </p:nvSpPr>
        <p:spPr>
          <a:xfrm>
            <a:off x="6408455" y="4464044"/>
            <a:ext cx="3708134" cy="183495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p>
          <a:p>
            <a:r>
              <a:rPr lang="en-GB" sz="1600" b="1" dirty="0"/>
              <a:t>Conventional:</a:t>
            </a:r>
          </a:p>
          <a:p>
            <a:pPr marL="285750" indent="-285750">
              <a:buFont typeface="Courier New" panose="02070309020205020404" pitchFamily="49" charset="0"/>
              <a:buChar char="o"/>
            </a:pPr>
            <a:r>
              <a:rPr lang="en-GB" sz="1600" dirty="0"/>
              <a:t>Salt caverns</a:t>
            </a:r>
          </a:p>
          <a:p>
            <a:pPr marL="285750" indent="-285750">
              <a:buFont typeface="Courier New" panose="02070309020205020404" pitchFamily="49" charset="0"/>
              <a:buChar char="o"/>
            </a:pPr>
            <a:r>
              <a:rPr lang="en-GB" sz="1600" dirty="0"/>
              <a:t>Saline aquifers</a:t>
            </a:r>
          </a:p>
          <a:p>
            <a:pPr marL="285750" indent="-285750">
              <a:buFont typeface="Courier New" panose="02070309020205020404" pitchFamily="49" charset="0"/>
              <a:buChar char="o"/>
            </a:pPr>
            <a:r>
              <a:rPr lang="en-GB" sz="1600" dirty="0"/>
              <a:t>Depleted oil and gas fields</a:t>
            </a:r>
          </a:p>
          <a:p>
            <a:r>
              <a:rPr lang="en-GB" sz="1600" b="1" dirty="0"/>
              <a:t>Unconventional: </a:t>
            </a:r>
          </a:p>
          <a:p>
            <a:pPr marL="285750" indent="-285750">
              <a:buFont typeface="Courier New" panose="02070309020205020404" pitchFamily="49" charset="0"/>
              <a:buChar char="o"/>
            </a:pPr>
            <a:r>
              <a:rPr lang="en-GB" sz="1600" dirty="0"/>
              <a:t>excavated caverns in coal,</a:t>
            </a:r>
          </a:p>
          <a:p>
            <a:pPr marL="285750" indent="-285750">
              <a:buFont typeface="Courier New" panose="02070309020205020404" pitchFamily="49" charset="0"/>
              <a:buChar char="o"/>
            </a:pPr>
            <a:r>
              <a:rPr lang="en-GB" sz="1600" dirty="0"/>
              <a:t>Igneous and metamorphic rocks</a:t>
            </a:r>
          </a:p>
          <a:p>
            <a:pPr marL="285750" indent="-285750">
              <a:buFont typeface="Courier New" panose="02070309020205020404" pitchFamily="49" charset="0"/>
              <a:buChar char="o"/>
            </a:pPr>
            <a:endParaRPr lang="en-US" dirty="0"/>
          </a:p>
        </p:txBody>
      </p:sp>
      <p:sp>
        <p:nvSpPr>
          <p:cNvPr id="6" name="Rounded Rectangle 5"/>
          <p:cNvSpPr/>
          <p:nvPr/>
        </p:nvSpPr>
        <p:spPr>
          <a:xfrm>
            <a:off x="9496134" y="4859308"/>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6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p:tmAbs val="0"/>
                                  </p:iterate>
                                  <p:childTnLst>
                                    <p:set>
                                      <p:cBhvr>
                                        <p:cTn id="10" fill="hold"/>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22" presetClass="entr" presetSubtype="8" fill="hold" grpId="0" nodeType="afterEffect">
                                  <p:stCondLst>
                                    <p:cond delay="0"/>
                                  </p:stCondLst>
                                  <p:iterate>
                                    <p:tmAbs val="0"/>
                                  </p:iterate>
                                  <p:childTnLst>
                                    <p:set>
                                      <p:cBhvr>
                                        <p:cTn id="14" fill="hold"/>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par>
                          <p:cTn id="16" fill="hold">
                            <p:stCondLst>
                              <p:cond delay="3000"/>
                            </p:stCondLst>
                            <p:childTnLst>
                              <p:par>
                                <p:cTn id="17" presetID="22" presetClass="entr" presetSubtype="8" fill="hold" grpId="0" nodeType="afterEffect">
                                  <p:stCondLst>
                                    <p:cond delay="0"/>
                                  </p:stCondLst>
                                  <p:iterate>
                                    <p:tmAbs val="0"/>
                                  </p:iterate>
                                  <p:childTnLst>
                                    <p:set>
                                      <p:cBhvr>
                                        <p:cTn id="18" fill="hold"/>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p:tmAbs val="0"/>
                                  </p:iterate>
                                  <p:childTnLst>
                                    <p:set>
                                      <p:cBhvr>
                                        <p:cTn id="23" fill="hold"/>
                                        <p:tgtEl>
                                          <p:spTgt spid="11"/>
                                        </p:tgtEl>
                                        <p:attrNameLst>
                                          <p:attrName>style.visibility</p:attrName>
                                        </p:attrNameLst>
                                      </p:cBhvr>
                                      <p:to>
                                        <p:strVal val="visible"/>
                                      </p:to>
                                    </p:set>
                                    <p:animEffect transition="in" filter="wipe(up)">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iterate>
                                    <p:tmAbs val="0"/>
                                  </p:iterate>
                                  <p:childTnLst>
                                    <p:set>
                                      <p:cBhvr>
                                        <p:cTn id="28" fill="hold"/>
                                        <p:tgtEl>
                                          <p:spTgt spid="12"/>
                                        </p:tgtEl>
                                        <p:attrNameLst>
                                          <p:attrName>style.visibility</p:attrName>
                                        </p:attrNameLst>
                                      </p:cBhvr>
                                      <p:to>
                                        <p:strVal val="visible"/>
                                      </p:to>
                                    </p:set>
                                    <p:animEffect transition="in" filter="wipe(down)">
                                      <p:cBhvr>
                                        <p:cTn id="29" dur="1000"/>
                                        <p:tgtEl>
                                          <p:spTgt spid="12"/>
                                        </p:tgtEl>
                                      </p:cBhvr>
                                    </p:animEffect>
                                  </p:childTnLst>
                                </p:cTn>
                              </p:par>
                            </p:childTnLst>
                          </p:cTn>
                        </p:par>
                        <p:par>
                          <p:cTn id="30" fill="hold">
                            <p:stCondLst>
                              <p:cond delay="1000"/>
                            </p:stCondLst>
                            <p:childTnLst>
                              <p:par>
                                <p:cTn id="31" presetID="1" presetClass="entr" presetSubtype="0" fill="hold" grpId="0" nodeType="afterEffect">
                                  <p:stCondLst>
                                    <p:cond delay="0"/>
                                  </p:stCondLst>
                                  <p:iterate type="lt">
                                    <p:tmAbs val="100"/>
                                  </p:iterate>
                                  <p:childTnLst>
                                    <p:set>
                                      <p:cBhvr>
                                        <p:cTn id="32" fill="hold"/>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type="lt">
                                    <p:tmAbs val="100"/>
                                  </p:iterate>
                                  <p:childTnLst>
                                    <p:set>
                                      <p:cBhvr>
                                        <p:cTn id="36" fill="hold"/>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32" fill="hold" grpId="0" nodeType="clickEffect">
                                  <p:stCondLst>
                                    <p:cond delay="0"/>
                                  </p:stCondLst>
                                  <p:iterate>
                                    <p:tmAbs val="0"/>
                                  </p:iterate>
                                  <p:childTnLst>
                                    <p:set>
                                      <p:cBhvr>
                                        <p:cTn id="40" fill="hold"/>
                                        <p:tgtEl>
                                          <p:spTgt spid="15"/>
                                        </p:tgtEl>
                                        <p:attrNameLst>
                                          <p:attrName>style.visibility</p:attrName>
                                        </p:attrNameLst>
                                      </p:cBhvr>
                                      <p:to>
                                        <p:strVal val="visible"/>
                                      </p:to>
                                    </p:set>
                                    <p:anim calcmode="lin" valueType="num">
                                      <p:cBhvr>
                                        <p:cTn id="41" dur="499" fill="hold"/>
                                        <p:tgtEl>
                                          <p:spTgt spid="15"/>
                                        </p:tgtEl>
                                        <p:attrNameLst>
                                          <p:attrName>ppt_w</p:attrName>
                                        </p:attrNameLst>
                                      </p:cBhvr>
                                      <p:tavLst>
                                        <p:tav tm="0">
                                          <p:val>
                                            <p:strVal val="4*#ppt_w"/>
                                          </p:val>
                                        </p:tav>
                                        <p:tav tm="100000">
                                          <p:val>
                                            <p:strVal val="#ppt_w"/>
                                          </p:val>
                                        </p:tav>
                                      </p:tavLst>
                                    </p:anim>
                                    <p:anim calcmode="lin" valueType="num">
                                      <p:cBhvr>
                                        <p:cTn id="42" dur="499" fill="hold"/>
                                        <p:tgtEl>
                                          <p:spTgt spid="15"/>
                                        </p:tgtEl>
                                        <p:attrNameLst>
                                          <p:attrName>ppt_h</p:attrName>
                                        </p:attrNameLst>
                                      </p:cBhvr>
                                      <p:tavLst>
                                        <p:tav tm="0">
                                          <p:val>
                                            <p:strVal val="4*#ppt_h"/>
                                          </p:val>
                                        </p:tav>
                                        <p:tav tm="100000">
                                          <p:val>
                                            <p:strVal val="#ppt_h"/>
                                          </p:val>
                                        </p:tav>
                                      </p:tavLst>
                                    </p:anim>
                                  </p:childTnLst>
                                </p:cTn>
                              </p:par>
                            </p:childTnLst>
                          </p:cTn>
                        </p:par>
                        <p:par>
                          <p:cTn id="43" fill="hold">
                            <p:stCondLst>
                              <p:cond delay="499"/>
                            </p:stCondLst>
                            <p:childTnLst>
                              <p:par>
                                <p:cTn id="44" presetID="22" presetClass="entr" presetSubtype="8" fill="hold" grpId="0" nodeType="afterEffect">
                                  <p:stCondLst>
                                    <p:cond delay="0"/>
                                  </p:stCondLst>
                                  <p:iterate>
                                    <p:tmAbs val="0"/>
                                  </p:iterate>
                                  <p:childTnLst>
                                    <p:set>
                                      <p:cBhvr>
                                        <p:cTn id="45" fill="hold"/>
                                        <p:tgtEl>
                                          <p:spTgt spid="25"/>
                                        </p:tgtEl>
                                        <p:attrNameLst>
                                          <p:attrName>style.visibility</p:attrName>
                                        </p:attrNameLst>
                                      </p:cBhvr>
                                      <p:to>
                                        <p:strVal val="visible"/>
                                      </p:to>
                                    </p:set>
                                    <p:animEffect transition="in" filter="wipe(left)">
                                      <p:cBhvr>
                                        <p:cTn id="46" dur="1000"/>
                                        <p:tgtEl>
                                          <p:spTgt spid="25"/>
                                        </p:tgtEl>
                                      </p:cBhvr>
                                    </p:animEffect>
                                  </p:childTnLst>
                                </p:cTn>
                              </p:par>
                            </p:childTnLst>
                          </p:cTn>
                        </p:par>
                        <p:par>
                          <p:cTn id="47" fill="hold">
                            <p:stCondLst>
                              <p:cond delay="1499"/>
                            </p:stCondLst>
                            <p:childTnLst>
                              <p:par>
                                <p:cTn id="48" presetID="22" presetClass="entr" presetSubtype="1" fill="hold" grpId="0" nodeType="afterEffect">
                                  <p:stCondLst>
                                    <p:cond delay="0"/>
                                  </p:stCondLst>
                                  <p:iterate>
                                    <p:tmAbs val="0"/>
                                  </p:iterate>
                                  <p:childTnLst>
                                    <p:set>
                                      <p:cBhvr>
                                        <p:cTn id="49" fill="hold"/>
                                        <p:tgtEl>
                                          <p:spTgt spid="18"/>
                                        </p:tgtEl>
                                        <p:attrNameLst>
                                          <p:attrName>style.visibility</p:attrName>
                                        </p:attrNameLst>
                                      </p:cBhvr>
                                      <p:to>
                                        <p:strVal val="visible"/>
                                      </p:to>
                                    </p:set>
                                    <p:animEffect transition="in" filter="wipe(up)">
                                      <p:cBhvr>
                                        <p:cTn id="50" dur="10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iterate>
                                    <p:tmAbs val="0"/>
                                  </p:iterate>
                                  <p:childTnLst>
                                    <p:set>
                                      <p:cBhvr>
                                        <p:cTn id="54" fill="hold"/>
                                        <p:tgtEl>
                                          <p:spTgt spid="27"/>
                                        </p:tgtEl>
                                        <p:attrNameLst>
                                          <p:attrName>style.visibility</p:attrName>
                                        </p:attrNameLst>
                                      </p:cBhvr>
                                      <p:to>
                                        <p:strVal val="visible"/>
                                      </p:to>
                                    </p:set>
                                    <p:animEffect transition="in" filter="wipe(up)">
                                      <p:cBhvr>
                                        <p:cTn id="55" dur="1000"/>
                                        <p:tgtEl>
                                          <p:spTgt spid="27"/>
                                        </p:tgtEl>
                                      </p:cBhvr>
                                    </p:animEffect>
                                  </p:childTnLst>
                                </p:cTn>
                              </p:par>
                            </p:childTnLst>
                          </p:cTn>
                        </p:par>
                        <p:par>
                          <p:cTn id="56" fill="hold">
                            <p:stCondLst>
                              <p:cond delay="1000"/>
                            </p:stCondLst>
                            <p:childTnLst>
                              <p:par>
                                <p:cTn id="57" presetID="22" presetClass="entr" presetSubtype="1" fill="hold" grpId="0" nodeType="afterEffect">
                                  <p:stCondLst>
                                    <p:cond delay="0"/>
                                  </p:stCondLst>
                                  <p:iterate>
                                    <p:tmAbs val="0"/>
                                  </p:iterate>
                                  <p:childTnLst>
                                    <p:set>
                                      <p:cBhvr>
                                        <p:cTn id="58" fill="hold"/>
                                        <p:tgtEl>
                                          <p:spTgt spid="26"/>
                                        </p:tgtEl>
                                        <p:attrNameLst>
                                          <p:attrName>style.visibility</p:attrName>
                                        </p:attrNameLst>
                                      </p:cBhvr>
                                      <p:to>
                                        <p:strVal val="visible"/>
                                      </p:to>
                                    </p:set>
                                    <p:animEffect transition="in" filter="wipe(up)">
                                      <p:cBhvr>
                                        <p:cTn id="59" dur="1000"/>
                                        <p:tgtEl>
                                          <p:spTgt spid="26"/>
                                        </p:tgtEl>
                                      </p:cBhvr>
                                    </p:animEffect>
                                  </p:childTnLst>
                                </p:cTn>
                              </p:par>
                            </p:childTnLst>
                          </p:cTn>
                        </p:par>
                        <p:par>
                          <p:cTn id="60" fill="hold">
                            <p:stCondLst>
                              <p:cond delay="2000"/>
                            </p:stCondLst>
                            <p:childTnLst>
                              <p:par>
                                <p:cTn id="61" presetID="22" presetClass="entr" presetSubtype="1" fill="hold" grpId="0" nodeType="afterEffect">
                                  <p:stCondLst>
                                    <p:cond delay="0"/>
                                  </p:stCondLst>
                                  <p:iterate>
                                    <p:tmAbs val="0"/>
                                  </p:iterate>
                                  <p:childTnLst>
                                    <p:set>
                                      <p:cBhvr>
                                        <p:cTn id="62" fill="hold"/>
                                        <p:tgtEl>
                                          <p:spTgt spid="21"/>
                                        </p:tgtEl>
                                        <p:attrNameLst>
                                          <p:attrName>style.visibility</p:attrName>
                                        </p:attrNameLst>
                                      </p:cBhvr>
                                      <p:to>
                                        <p:strVal val="visible"/>
                                      </p:to>
                                    </p:set>
                                    <p:animEffect transition="in" filter="wipe(up)">
                                      <p:cBhvr>
                                        <p:cTn id="63" dur="1000"/>
                                        <p:tgtEl>
                                          <p:spTgt spid="21"/>
                                        </p:tgtEl>
                                      </p:cBhvr>
                                    </p:animEffect>
                                  </p:childTnLst>
                                </p:cTn>
                              </p:par>
                            </p:childTnLst>
                          </p:cTn>
                        </p:par>
                        <p:par>
                          <p:cTn id="64" fill="hold">
                            <p:stCondLst>
                              <p:cond delay="3000"/>
                            </p:stCondLst>
                            <p:childTnLst>
                              <p:par>
                                <p:cTn id="65" presetID="22" presetClass="entr" presetSubtype="4" fill="hold" grpId="0" nodeType="afterEffect">
                                  <p:stCondLst>
                                    <p:cond delay="0"/>
                                  </p:stCondLst>
                                  <p:iterate>
                                    <p:tmAbs val="0"/>
                                  </p:iterate>
                                  <p:childTnLst>
                                    <p:set>
                                      <p:cBhvr>
                                        <p:cTn id="66" fill="hold"/>
                                        <p:tgtEl>
                                          <p:spTgt spid="28"/>
                                        </p:tgtEl>
                                        <p:attrNameLst>
                                          <p:attrName>style.visibility</p:attrName>
                                        </p:attrNameLst>
                                      </p:cBhvr>
                                      <p:to>
                                        <p:strVal val="visible"/>
                                      </p:to>
                                    </p:set>
                                    <p:animEffect transition="in" filter="wipe(down)">
                                      <p:cBhvr>
                                        <p:cTn id="67" dur="2500"/>
                                        <p:tgtEl>
                                          <p:spTgt spid="28"/>
                                        </p:tgtEl>
                                      </p:cBhvr>
                                    </p:animEffect>
                                  </p:childTnLst>
                                </p:cTn>
                              </p:par>
                            </p:childTnLst>
                          </p:cTn>
                        </p:par>
                        <p:par>
                          <p:cTn id="68" fill="hold">
                            <p:stCondLst>
                              <p:cond delay="5500"/>
                            </p:stCondLst>
                            <p:childTnLst>
                              <p:par>
                                <p:cTn id="69" presetID="22" presetClass="entr" presetSubtype="1" fill="hold" grpId="0" nodeType="afterEffect">
                                  <p:stCondLst>
                                    <p:cond delay="0"/>
                                  </p:stCondLst>
                                  <p:iterate>
                                    <p:tmAbs val="0"/>
                                  </p:iterate>
                                  <p:childTnLst>
                                    <p:set>
                                      <p:cBhvr>
                                        <p:cTn id="70" fill="hold"/>
                                        <p:tgtEl>
                                          <p:spTgt spid="29"/>
                                        </p:tgtEl>
                                        <p:attrNameLst>
                                          <p:attrName>style.visibility</p:attrName>
                                        </p:attrNameLst>
                                      </p:cBhvr>
                                      <p:to>
                                        <p:strVal val="visible"/>
                                      </p:to>
                                    </p:set>
                                    <p:animEffect transition="in" filter="wipe(up)">
                                      <p:cBhvr>
                                        <p:cTn id="71" dur="1000"/>
                                        <p:tgtEl>
                                          <p:spTgt spid="29"/>
                                        </p:tgtEl>
                                      </p:cBhvr>
                                    </p:animEffect>
                                  </p:childTnLst>
                                </p:cTn>
                              </p:par>
                            </p:childTnLst>
                          </p:cTn>
                        </p:par>
                        <p:par>
                          <p:cTn id="72" fill="hold">
                            <p:stCondLst>
                              <p:cond delay="6500"/>
                            </p:stCondLst>
                            <p:childTnLst>
                              <p:par>
                                <p:cTn id="73" presetID="1" presetClass="entr" presetSubtype="0" fill="hold" grpId="0" nodeType="afterEffect">
                                  <p:stCondLst>
                                    <p:cond delay="0"/>
                                  </p:stCondLst>
                                  <p:childTnLst>
                                    <p:set>
                                      <p:cBhvr>
                                        <p:cTn id="7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18" grpId="0" animBg="1" advAuto="0"/>
      <p:bldP spid="21" grpId="0" animBg="1" advAuto="0"/>
      <p:bldP spid="25" grpId="0" animBg="1" advAuto="0"/>
      <p:bldP spid="26" grpId="0" animBg="1" advAuto="0"/>
      <p:bldP spid="27" grpId="0" animBg="1" advAuto="0"/>
      <p:bldP spid="28" grpId="0" animBg="1" advAuto="0"/>
      <p:bldP spid="29" grpId="0" animBg="1" advAuto="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67" y="37999"/>
            <a:ext cx="10515600" cy="1325563"/>
          </a:xfrm>
        </p:spPr>
        <p:txBody>
          <a:bodyPr/>
          <a:lstStyle/>
          <a:p>
            <a:r>
              <a:rPr lang="en-GB" dirty="0"/>
              <a:t>Introduction</a:t>
            </a:r>
            <a:endParaRPr lang="en-US" dirty="0"/>
          </a:p>
        </p:txBody>
      </p:sp>
      <p:sp>
        <p:nvSpPr>
          <p:cNvPr id="3" name="Content Placeholder 2"/>
          <p:cNvSpPr>
            <a:spLocks noGrp="1"/>
          </p:cNvSpPr>
          <p:nvPr>
            <p:ph idx="1"/>
          </p:nvPr>
        </p:nvSpPr>
        <p:spPr>
          <a:xfrm>
            <a:off x="151248" y="1133217"/>
            <a:ext cx="7697587" cy="5616591"/>
          </a:xfrm>
        </p:spPr>
        <p:txBody>
          <a:bodyPr>
            <a:noAutofit/>
          </a:bodyPr>
          <a:lstStyle/>
          <a:p>
            <a:pPr algn="just">
              <a:lnSpc>
                <a:spcPts val="2160"/>
              </a:lnSpc>
              <a:spcBef>
                <a:spcPts val="600"/>
              </a:spcBef>
              <a:spcAft>
                <a:spcPts val="600"/>
              </a:spcAft>
            </a:pPr>
            <a:r>
              <a:rPr lang="en-US" sz="1800" dirty="0"/>
              <a:t>Despite good progress in some areas, there are large gaps between the current deployment of energy transition technologies and the levels needed to achieve the 1.5°C Paris climate goal. </a:t>
            </a:r>
          </a:p>
          <a:p>
            <a:pPr algn="just">
              <a:lnSpc>
                <a:spcPts val="2160"/>
              </a:lnSpc>
              <a:spcBef>
                <a:spcPts val="600"/>
              </a:spcBef>
              <a:spcAft>
                <a:spcPts val="600"/>
              </a:spcAft>
            </a:pPr>
            <a:r>
              <a:rPr lang="en-US" sz="1800" dirty="0"/>
              <a:t>A 1.5°C compatible pathway requires a massive transformation in consuming and producing energy. </a:t>
            </a:r>
          </a:p>
          <a:p>
            <a:pPr algn="just">
              <a:lnSpc>
                <a:spcPts val="2160"/>
              </a:lnSpc>
              <a:spcBef>
                <a:spcPts val="600"/>
              </a:spcBef>
              <a:spcAft>
                <a:spcPts val="600"/>
              </a:spcAft>
            </a:pPr>
            <a:r>
              <a:rPr lang="en-US" sz="1800" dirty="0"/>
              <a:t>By 2050, the world would need to have net zero emissions, requiring a cut of nearly 37 </a:t>
            </a:r>
            <a:r>
              <a:rPr lang="en-US" sz="1800" dirty="0" err="1"/>
              <a:t>gigatonnes</a:t>
            </a:r>
            <a:r>
              <a:rPr lang="en-US" sz="1800" dirty="0"/>
              <a:t> (Gt) of annual CO</a:t>
            </a:r>
            <a:r>
              <a:rPr lang="en-US" sz="1800" baseline="-25000" dirty="0"/>
              <a:t>2</a:t>
            </a:r>
            <a:r>
              <a:rPr lang="en-US" sz="1800" dirty="0"/>
              <a:t> emissions. </a:t>
            </a:r>
          </a:p>
          <a:p>
            <a:pPr algn="just">
              <a:lnSpc>
                <a:spcPts val="2160"/>
              </a:lnSpc>
              <a:spcBef>
                <a:spcPts val="600"/>
              </a:spcBef>
              <a:spcAft>
                <a:spcPts val="600"/>
              </a:spcAft>
            </a:pPr>
            <a:r>
              <a:rPr lang="en-US" sz="1800" dirty="0"/>
              <a:t>Global energy consumption would need to decrease by 11% from 2019 levels through ambitious energy efficiency improvements, with a simultaneous increase in the share of renewables in the global energy mix – to 79% by 2050, from 19% in 2019. </a:t>
            </a:r>
          </a:p>
          <a:p>
            <a:pPr algn="just">
              <a:lnSpc>
                <a:spcPts val="2160"/>
              </a:lnSpc>
              <a:spcBef>
                <a:spcPts val="600"/>
              </a:spcBef>
              <a:spcAft>
                <a:spcPts val="600"/>
              </a:spcAft>
            </a:pPr>
            <a:r>
              <a:rPr lang="en-US" sz="1800" dirty="0"/>
              <a:t>Renewables would have to increase across all end-use sectors, while a high rate of electrification in sectors such as transport or buildings would require a ten-fold increase in renewable electricity capacity by 2050. </a:t>
            </a:r>
          </a:p>
        </p:txBody>
      </p:sp>
      <p:sp>
        <p:nvSpPr>
          <p:cNvPr id="4" name="TextBox 3"/>
          <p:cNvSpPr txBox="1"/>
          <p:nvPr/>
        </p:nvSpPr>
        <p:spPr>
          <a:xfrm>
            <a:off x="8055034" y="4952725"/>
            <a:ext cx="3914508" cy="430887"/>
          </a:xfrm>
          <a:prstGeom prst="rect">
            <a:avLst/>
          </a:prstGeom>
          <a:noFill/>
        </p:spPr>
        <p:txBody>
          <a:bodyPr wrap="square" rtlCol="0">
            <a:spAutoFit/>
          </a:bodyPr>
          <a:lstStyle/>
          <a:p>
            <a:r>
              <a:rPr lang="en-US" sz="1100" dirty="0">
                <a:solidFill>
                  <a:schemeClr val="bg1"/>
                </a:solidFill>
              </a:rPr>
              <a:t>IRENA (2022), World Energy Transitions Outlook 2022: 1.5°C Pathway, International Renewable Energy Agency, Abu Dhabi</a:t>
            </a:r>
          </a:p>
        </p:txBody>
      </p:sp>
      <p:pic>
        <p:nvPicPr>
          <p:cNvPr id="5" name="Content Placeholder 4" descr="Diagram&#10;&#10;Description automatically generated">
            <a:extLst>
              <a:ext uri="{FF2B5EF4-FFF2-40B4-BE49-F238E27FC236}">
                <a16:creationId xmlns:a16="http://schemas.microsoft.com/office/drawing/2014/main" id="{DB5B5D7C-2735-DCE7-EA5E-35E45842C3AA}"/>
              </a:ext>
            </a:extLst>
          </p:cNvPr>
          <p:cNvPicPr>
            <a:picLocks noChangeAspect="1"/>
          </p:cNvPicPr>
          <p:nvPr/>
        </p:nvPicPr>
        <p:blipFill>
          <a:blip r:embed="rId2"/>
          <a:stretch>
            <a:fillRect/>
          </a:stretch>
        </p:blipFill>
        <p:spPr>
          <a:xfrm>
            <a:off x="8055034" y="1837790"/>
            <a:ext cx="3914508" cy="2356922"/>
          </a:xfrm>
          <a:prstGeom prst="rect">
            <a:avLst/>
          </a:prstGeom>
        </p:spPr>
      </p:pic>
      <p:sp>
        <p:nvSpPr>
          <p:cNvPr id="6" name="TextBox 5"/>
          <p:cNvSpPr txBox="1"/>
          <p:nvPr/>
        </p:nvSpPr>
        <p:spPr>
          <a:xfrm>
            <a:off x="7996843" y="4250553"/>
            <a:ext cx="3972699" cy="646331"/>
          </a:xfrm>
          <a:prstGeom prst="rect">
            <a:avLst/>
          </a:prstGeom>
          <a:noFill/>
        </p:spPr>
        <p:txBody>
          <a:bodyPr wrap="square" rtlCol="0">
            <a:spAutoFit/>
          </a:bodyPr>
          <a:lstStyle/>
          <a:p>
            <a:r>
              <a:rPr lang="en-GB" dirty="0">
                <a:solidFill>
                  <a:schemeClr val="bg1"/>
                </a:solidFill>
              </a:rPr>
              <a:t>Reducing emissions by 2050 through six technological avenues </a:t>
            </a:r>
            <a:endParaRPr lang="en-US" dirty="0">
              <a:solidFill>
                <a:schemeClr val="bg1"/>
              </a:solidFill>
            </a:endParaRPr>
          </a:p>
        </p:txBody>
      </p:sp>
    </p:spTree>
    <p:extLst>
      <p:ext uri="{BB962C8B-B14F-4D97-AF65-F5344CB8AC3E}">
        <p14:creationId xmlns:p14="http://schemas.microsoft.com/office/powerpoint/2010/main" val="3606009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95" y="-22414"/>
            <a:ext cx="10515600" cy="1325563"/>
          </a:xfrm>
        </p:spPr>
        <p:txBody>
          <a:bodyPr>
            <a:normAutofit/>
          </a:bodyPr>
          <a:lstStyle/>
          <a:p>
            <a:r>
              <a:rPr lang="en-GB" sz="3600" dirty="0"/>
              <a:t>Underground Sun Storage (Austria)</a:t>
            </a:r>
            <a:endParaRPr lang="en-US" sz="3600" dirty="0"/>
          </a:p>
        </p:txBody>
      </p:sp>
      <p:pic>
        <p:nvPicPr>
          <p:cNvPr id="4" name="Content Placeholder 3"/>
          <p:cNvPicPr>
            <a:picLocks noGrp="1" noChangeAspect="1"/>
          </p:cNvPicPr>
          <p:nvPr>
            <p:ph idx="1"/>
          </p:nvPr>
        </p:nvPicPr>
        <p:blipFill>
          <a:blip r:embed="rId2"/>
          <a:stretch>
            <a:fillRect/>
          </a:stretch>
        </p:blipFill>
        <p:spPr>
          <a:xfrm>
            <a:off x="3920149" y="1620570"/>
            <a:ext cx="4888872" cy="3934281"/>
          </a:xfrm>
          <a:prstGeom prst="rect">
            <a:avLst/>
          </a:prstGeom>
        </p:spPr>
      </p:pic>
      <p:sp>
        <p:nvSpPr>
          <p:cNvPr id="5" name="TextBox 4"/>
          <p:cNvSpPr txBox="1"/>
          <p:nvPr/>
        </p:nvSpPr>
        <p:spPr>
          <a:xfrm>
            <a:off x="57393" y="934033"/>
            <a:ext cx="3862756" cy="5863144"/>
          </a:xfrm>
          <a:prstGeom prst="rect">
            <a:avLst/>
          </a:prstGeom>
          <a:noFill/>
        </p:spPr>
        <p:txBody>
          <a:bodyPr wrap="square" rtlCol="0">
            <a:spAutoFit/>
          </a:bodyPr>
          <a:lstStyle/>
          <a:p>
            <a:pPr marL="285750" indent="-285750" algn="just">
              <a:lnSpc>
                <a:spcPts val="1340"/>
              </a:lnSpc>
              <a:spcBef>
                <a:spcPts val="600"/>
              </a:spcBef>
              <a:spcAft>
                <a:spcPts val="600"/>
              </a:spcAft>
              <a:buFont typeface="Arial" panose="020B0604020202020204" pitchFamily="34" charset="0"/>
              <a:buChar char="•"/>
            </a:pPr>
            <a:r>
              <a:rPr lang="en-US" sz="1200" dirty="0">
                <a:solidFill>
                  <a:schemeClr val="bg1"/>
                </a:solidFill>
                <a:latin typeface="Square721 BT Roman" panose="020B0504020202060204" pitchFamily="34" charset="0"/>
              </a:rPr>
              <a:t>First, hydrogen is produced from solar or wind power and water, in an above-ground facility, and then injected with carbon dioxide into an existing (porous) natural gas reservoir. </a:t>
            </a:r>
          </a:p>
          <a:p>
            <a:pPr marL="285750" indent="-285750" algn="just">
              <a:lnSpc>
                <a:spcPts val="1340"/>
              </a:lnSpc>
              <a:spcBef>
                <a:spcPts val="600"/>
              </a:spcBef>
              <a:spcAft>
                <a:spcPts val="600"/>
              </a:spcAft>
              <a:buFont typeface="Arial" panose="020B0604020202020204" pitchFamily="34" charset="0"/>
              <a:buChar char="•"/>
            </a:pPr>
            <a:r>
              <a:rPr lang="en-US" sz="1200" dirty="0">
                <a:solidFill>
                  <a:schemeClr val="bg1"/>
                </a:solidFill>
                <a:latin typeface="Square721 BT Roman" panose="020B0504020202060204" pitchFamily="34" charset="0"/>
              </a:rPr>
              <a:t>At a depth of over 1 km, in a relatively short time naturally occurring microorganisms convert these substances into renewable gas which can be stored in the same reservoir, withdrawn as needed at any time, and transported to consumers via the existing pipeline network.</a:t>
            </a:r>
          </a:p>
          <a:p>
            <a:pPr marL="285750" indent="-285750" algn="just">
              <a:lnSpc>
                <a:spcPts val="1340"/>
              </a:lnSpc>
              <a:spcBef>
                <a:spcPts val="600"/>
              </a:spcBef>
              <a:spcAft>
                <a:spcPts val="600"/>
              </a:spcAft>
              <a:buFont typeface="Arial" panose="020B0604020202020204" pitchFamily="34" charset="0"/>
              <a:buChar char="•"/>
            </a:pPr>
            <a:r>
              <a:rPr lang="en-US" sz="1200" dirty="0">
                <a:solidFill>
                  <a:schemeClr val="bg1"/>
                </a:solidFill>
                <a:latin typeface="Square721 BT Roman" panose="020B0504020202060204" pitchFamily="34" charset="0"/>
              </a:rPr>
              <a:t>The aim of the research project is to use existing gas (pore) reservoirs as natural bio-reactors. </a:t>
            </a:r>
          </a:p>
          <a:p>
            <a:pPr marL="285750" indent="-285750" algn="just">
              <a:lnSpc>
                <a:spcPts val="1340"/>
              </a:lnSpc>
              <a:spcBef>
                <a:spcPts val="600"/>
              </a:spcBef>
              <a:spcAft>
                <a:spcPts val="600"/>
              </a:spcAft>
              <a:buFont typeface="Arial" panose="020B0604020202020204" pitchFamily="34" charset="0"/>
              <a:buChar char="•"/>
            </a:pPr>
            <a:r>
              <a:rPr lang="en-US" sz="1200" dirty="0">
                <a:solidFill>
                  <a:schemeClr val="bg1"/>
                </a:solidFill>
                <a:latin typeface="Square721 BT Roman" panose="020B0504020202060204" pitchFamily="34" charset="0"/>
              </a:rPr>
              <a:t>The </a:t>
            </a:r>
            <a:r>
              <a:rPr lang="en-US" sz="1200" dirty="0" err="1">
                <a:solidFill>
                  <a:schemeClr val="bg1"/>
                </a:solidFill>
                <a:latin typeface="Square721 BT Roman" panose="020B0504020202060204" pitchFamily="34" charset="0"/>
              </a:rPr>
              <a:t>methanation</a:t>
            </a:r>
            <a:r>
              <a:rPr lang="en-US" sz="1200" dirty="0">
                <a:solidFill>
                  <a:schemeClr val="bg1"/>
                </a:solidFill>
                <a:latin typeface="Square721 BT Roman" panose="020B0504020202060204" pitchFamily="34" charset="0"/>
              </a:rPr>
              <a:t> process and storage take place naturally in underground pore reservoirs. This represents a huge source by potentially providing the urgently needed flexibility which renewable energy sources currently lack. </a:t>
            </a:r>
          </a:p>
          <a:p>
            <a:pPr marL="285750" indent="-285750" algn="just">
              <a:lnSpc>
                <a:spcPts val="1340"/>
              </a:lnSpc>
              <a:spcBef>
                <a:spcPts val="600"/>
              </a:spcBef>
              <a:spcAft>
                <a:spcPts val="600"/>
              </a:spcAft>
              <a:buFont typeface="Arial" panose="020B0604020202020204" pitchFamily="34" charset="0"/>
              <a:buChar char="•"/>
            </a:pPr>
            <a:r>
              <a:rPr lang="en-US" sz="1200" dirty="0">
                <a:solidFill>
                  <a:schemeClr val="bg1"/>
                </a:solidFill>
                <a:latin typeface="Square721 BT Roman" panose="020B0504020202060204" pitchFamily="34" charset="0"/>
              </a:rPr>
              <a:t>Initial laboratory tests conducted as part of the forerunner project, Underground Sun Storage – which is also supported by the Austrian Climate and Energy Fund – show that hydrogen and carbon dioxide injected into the reservoir are converted into methane by microbiological processes. </a:t>
            </a:r>
          </a:p>
          <a:p>
            <a:pPr marL="285750" indent="-285750" algn="just">
              <a:lnSpc>
                <a:spcPts val="1340"/>
              </a:lnSpc>
              <a:spcBef>
                <a:spcPts val="600"/>
              </a:spcBef>
              <a:spcAft>
                <a:spcPts val="600"/>
              </a:spcAft>
              <a:buFont typeface="Arial" panose="020B0604020202020204" pitchFamily="34" charset="0"/>
              <a:buChar char="•"/>
            </a:pPr>
            <a:r>
              <a:rPr lang="en-US" sz="1200" dirty="0">
                <a:solidFill>
                  <a:schemeClr val="bg1"/>
                </a:solidFill>
                <a:latin typeface="Square721 BT Roman" panose="020B0504020202060204" pitchFamily="34" charset="0"/>
              </a:rPr>
              <a:t>This enables the creation of a sustainable carbon cycle.</a:t>
            </a:r>
          </a:p>
        </p:txBody>
      </p:sp>
      <p:sp>
        <p:nvSpPr>
          <p:cNvPr id="6" name="TextBox 5"/>
          <p:cNvSpPr txBox="1"/>
          <p:nvPr/>
        </p:nvSpPr>
        <p:spPr>
          <a:xfrm>
            <a:off x="8869988" y="813380"/>
            <a:ext cx="3264619" cy="5286062"/>
          </a:xfrm>
          <a:prstGeom prst="rect">
            <a:avLst/>
          </a:prstGeom>
          <a:noFill/>
        </p:spPr>
        <p:txBody>
          <a:bodyPr wrap="square" rtlCol="0">
            <a:spAutoFit/>
          </a:bodyPr>
          <a:lstStyle/>
          <a:p>
            <a:r>
              <a:rPr lang="en-US" sz="2000" b="1" dirty="0">
                <a:solidFill>
                  <a:schemeClr val="bg1"/>
                </a:solidFill>
                <a:latin typeface="SQUARE721 BT ROMAN" panose="020B0504020202060204" pitchFamily="34" charset="0"/>
              </a:rPr>
              <a:t>Advantages:</a:t>
            </a:r>
            <a:endParaRPr lang="en-US" sz="2000" dirty="0">
              <a:solidFill>
                <a:schemeClr val="bg1"/>
              </a:solidFill>
              <a:latin typeface="Square721 BT Roman" panose="020B0504020202060204" pitchFamily="34" charset="0"/>
            </a:endParaRPr>
          </a:p>
          <a:p>
            <a:pPr>
              <a:lnSpc>
                <a:spcPts val="1640"/>
              </a:lnSpc>
              <a:spcBef>
                <a:spcPts val="600"/>
              </a:spcBef>
              <a:spcAft>
                <a:spcPts val="600"/>
              </a:spcAft>
            </a:pPr>
            <a:r>
              <a:rPr lang="en-US" sz="1300" b="1" dirty="0">
                <a:solidFill>
                  <a:schemeClr val="bg1"/>
                </a:solidFill>
                <a:latin typeface="SQUARE721 BT ROMAN" panose="020B0504020202060204" pitchFamily="34" charset="0"/>
              </a:rPr>
              <a:t>Carbon neutral</a:t>
            </a:r>
            <a:br>
              <a:rPr lang="en-US" sz="1300" dirty="0">
                <a:solidFill>
                  <a:schemeClr val="bg1"/>
                </a:solidFill>
                <a:latin typeface="Square721 BT Roman" panose="020B0504020202060204" pitchFamily="34" charset="0"/>
              </a:rPr>
            </a:br>
            <a:r>
              <a:rPr lang="en-US" sz="1300" dirty="0">
                <a:solidFill>
                  <a:schemeClr val="bg1"/>
                </a:solidFill>
                <a:latin typeface="Square721 BT Roman" panose="020B0504020202060204" pitchFamily="34" charset="0"/>
              </a:rPr>
              <a:t>Renewable natural gas is carbon neutral if CO</a:t>
            </a:r>
            <a:r>
              <a:rPr lang="en-US" sz="1300" baseline="-25000" dirty="0">
                <a:solidFill>
                  <a:schemeClr val="bg1"/>
                </a:solidFill>
                <a:latin typeface="Square721 BT Roman" panose="020B0504020202060204" pitchFamily="34" charset="0"/>
              </a:rPr>
              <a:t>2</a:t>
            </a:r>
            <a:r>
              <a:rPr lang="en-US" sz="1300" dirty="0">
                <a:solidFill>
                  <a:schemeClr val="bg1"/>
                </a:solidFill>
                <a:latin typeface="Square721 BT Roman" panose="020B0504020202060204" pitchFamily="34" charset="0"/>
              </a:rPr>
              <a:t> that is already present – for example, from burning biomass – is </a:t>
            </a:r>
            <a:r>
              <a:rPr lang="en-US" sz="1300" dirty="0" err="1">
                <a:solidFill>
                  <a:schemeClr val="bg1"/>
                </a:solidFill>
                <a:latin typeface="Square721 BT Roman" panose="020B0504020202060204" pitchFamily="34" charset="0"/>
              </a:rPr>
              <a:t>utilised</a:t>
            </a:r>
            <a:r>
              <a:rPr lang="en-US" sz="1300" dirty="0">
                <a:solidFill>
                  <a:schemeClr val="bg1"/>
                </a:solidFill>
                <a:latin typeface="Square721 BT Roman" panose="020B0504020202060204" pitchFamily="34" charset="0"/>
              </a:rPr>
              <a:t> and absorbed by the production process. This creates a sustainable carbon cycle.</a:t>
            </a:r>
            <a:endParaRPr lang="en-US" sz="1300" b="1" dirty="0">
              <a:solidFill>
                <a:schemeClr val="bg1"/>
              </a:solidFill>
              <a:latin typeface="SQUARE721 BT ROMAN" panose="020B0504020202060204" pitchFamily="34" charset="0"/>
            </a:endParaRPr>
          </a:p>
          <a:p>
            <a:pPr>
              <a:lnSpc>
                <a:spcPts val="1640"/>
              </a:lnSpc>
              <a:spcBef>
                <a:spcPts val="600"/>
              </a:spcBef>
              <a:spcAft>
                <a:spcPts val="600"/>
              </a:spcAft>
            </a:pPr>
            <a:r>
              <a:rPr lang="en-US" sz="1300" b="1" dirty="0">
                <a:solidFill>
                  <a:schemeClr val="bg1"/>
                </a:solidFill>
                <a:latin typeface="SQUARE721 BT ROMAN" panose="020B0504020202060204" pitchFamily="34" charset="0"/>
              </a:rPr>
              <a:t>Renewable energy becomes storable</a:t>
            </a:r>
            <a:br>
              <a:rPr lang="en-US" sz="1300" dirty="0">
                <a:solidFill>
                  <a:schemeClr val="bg1"/>
                </a:solidFill>
                <a:latin typeface="Square721 BT Roman" panose="020B0504020202060204" pitchFamily="34" charset="0"/>
              </a:rPr>
            </a:br>
            <a:r>
              <a:rPr lang="en-US" sz="1300" dirty="0">
                <a:solidFill>
                  <a:schemeClr val="bg1"/>
                </a:solidFill>
                <a:latin typeface="Square721 BT Roman" panose="020B0504020202060204" pitchFamily="34" charset="0"/>
              </a:rPr>
              <a:t>Solar and wind power output fluctuates due to changing weather conditions, meaning that production cannot be adjusted to demand. The problem of storing renewable energy is solved by converting it into renewable natural gas.</a:t>
            </a:r>
            <a:endParaRPr lang="en-US" sz="1300" b="1" dirty="0">
              <a:solidFill>
                <a:schemeClr val="bg1"/>
              </a:solidFill>
              <a:latin typeface="SQUARE721 BT ROMAN" panose="020B0504020202060204" pitchFamily="34" charset="0"/>
            </a:endParaRPr>
          </a:p>
          <a:p>
            <a:pPr>
              <a:lnSpc>
                <a:spcPts val="1640"/>
              </a:lnSpc>
              <a:spcBef>
                <a:spcPts val="600"/>
              </a:spcBef>
              <a:spcAft>
                <a:spcPts val="600"/>
              </a:spcAft>
            </a:pPr>
            <a:r>
              <a:rPr lang="en-US" sz="1300" b="1" dirty="0">
                <a:solidFill>
                  <a:schemeClr val="bg1"/>
                </a:solidFill>
                <a:latin typeface="SQUARE721 BT ROMAN" panose="020B0504020202060204" pitchFamily="34" charset="0"/>
              </a:rPr>
              <a:t>Use of existing infrastructure</a:t>
            </a:r>
            <a:br>
              <a:rPr lang="en-US" sz="1300" dirty="0">
                <a:solidFill>
                  <a:schemeClr val="bg1"/>
                </a:solidFill>
                <a:latin typeface="Square721 BT Roman" panose="020B0504020202060204" pitchFamily="34" charset="0"/>
              </a:rPr>
            </a:br>
            <a:r>
              <a:rPr lang="en-US" sz="1300" dirty="0">
                <a:solidFill>
                  <a:schemeClr val="bg1"/>
                </a:solidFill>
                <a:latin typeface="Square721 BT Roman" panose="020B0504020202060204" pitchFamily="34" charset="0"/>
              </a:rPr>
              <a:t>Infrastructure already in place can be used for the natural production process, as well as for underground storage in natural gas reservoirs, and environmentally friendly transportation to consumers.</a:t>
            </a:r>
          </a:p>
        </p:txBody>
      </p:sp>
    </p:spTree>
    <p:extLst>
      <p:ext uri="{BB962C8B-B14F-4D97-AF65-F5344CB8AC3E}">
        <p14:creationId xmlns:p14="http://schemas.microsoft.com/office/powerpoint/2010/main" val="221270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79" y="153472"/>
            <a:ext cx="10515600" cy="1325563"/>
          </a:xfrm>
        </p:spPr>
        <p:txBody>
          <a:bodyPr>
            <a:normAutofit/>
          </a:bodyPr>
          <a:lstStyle/>
          <a:p>
            <a:r>
              <a:rPr lang="en-GB" sz="3200" dirty="0"/>
              <a:t>Comparison of the conventional H</a:t>
            </a:r>
            <a:r>
              <a:rPr lang="en-GB" sz="3200" baseline="-25000" dirty="0"/>
              <a:t>2</a:t>
            </a:r>
            <a:r>
              <a:rPr lang="en-GB" sz="3200" dirty="0"/>
              <a:t> storage options</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1519889748"/>
              </p:ext>
            </p:extLst>
          </p:nvPr>
        </p:nvGraphicFramePr>
        <p:xfrm>
          <a:off x="580505" y="1872327"/>
          <a:ext cx="11173690" cy="3048000"/>
        </p:xfrm>
        <a:graphic>
          <a:graphicData uri="http://schemas.openxmlformats.org/drawingml/2006/table">
            <a:tbl>
              <a:tblPr firstRow="1" bandRow="1">
                <a:tableStyleId>{5C22544A-7EE6-4342-B048-85BDC9FD1C3A}</a:tableStyleId>
              </a:tblPr>
              <a:tblGrid>
                <a:gridCol w="1117369">
                  <a:extLst>
                    <a:ext uri="{9D8B030D-6E8A-4147-A177-3AD203B41FA5}">
                      <a16:colId xmlns:a16="http://schemas.microsoft.com/office/drawing/2014/main" val="757262579"/>
                    </a:ext>
                  </a:extLst>
                </a:gridCol>
                <a:gridCol w="986974">
                  <a:extLst>
                    <a:ext uri="{9D8B030D-6E8A-4147-A177-3AD203B41FA5}">
                      <a16:colId xmlns:a16="http://schemas.microsoft.com/office/drawing/2014/main" val="1675920586"/>
                    </a:ext>
                  </a:extLst>
                </a:gridCol>
                <a:gridCol w="1247764">
                  <a:extLst>
                    <a:ext uri="{9D8B030D-6E8A-4147-A177-3AD203B41FA5}">
                      <a16:colId xmlns:a16="http://schemas.microsoft.com/office/drawing/2014/main" val="742599304"/>
                    </a:ext>
                  </a:extLst>
                </a:gridCol>
                <a:gridCol w="1117369">
                  <a:extLst>
                    <a:ext uri="{9D8B030D-6E8A-4147-A177-3AD203B41FA5}">
                      <a16:colId xmlns:a16="http://schemas.microsoft.com/office/drawing/2014/main" val="2436027178"/>
                    </a:ext>
                  </a:extLst>
                </a:gridCol>
                <a:gridCol w="1117369">
                  <a:extLst>
                    <a:ext uri="{9D8B030D-6E8A-4147-A177-3AD203B41FA5}">
                      <a16:colId xmlns:a16="http://schemas.microsoft.com/office/drawing/2014/main" val="1921013089"/>
                    </a:ext>
                  </a:extLst>
                </a:gridCol>
                <a:gridCol w="863606">
                  <a:extLst>
                    <a:ext uri="{9D8B030D-6E8A-4147-A177-3AD203B41FA5}">
                      <a16:colId xmlns:a16="http://schemas.microsoft.com/office/drawing/2014/main" val="1530331832"/>
                    </a:ext>
                  </a:extLst>
                </a:gridCol>
                <a:gridCol w="1577767">
                  <a:extLst>
                    <a:ext uri="{9D8B030D-6E8A-4147-A177-3AD203B41FA5}">
                      <a16:colId xmlns:a16="http://schemas.microsoft.com/office/drawing/2014/main" val="540628335"/>
                    </a:ext>
                  </a:extLst>
                </a:gridCol>
                <a:gridCol w="1250172">
                  <a:extLst>
                    <a:ext uri="{9D8B030D-6E8A-4147-A177-3AD203B41FA5}">
                      <a16:colId xmlns:a16="http://schemas.microsoft.com/office/drawing/2014/main" val="4146807121"/>
                    </a:ext>
                  </a:extLst>
                </a:gridCol>
                <a:gridCol w="947650">
                  <a:extLst>
                    <a:ext uri="{9D8B030D-6E8A-4147-A177-3AD203B41FA5}">
                      <a16:colId xmlns:a16="http://schemas.microsoft.com/office/drawing/2014/main" val="2600766390"/>
                    </a:ext>
                  </a:extLst>
                </a:gridCol>
                <a:gridCol w="947650">
                  <a:extLst>
                    <a:ext uri="{9D8B030D-6E8A-4147-A177-3AD203B41FA5}">
                      <a16:colId xmlns:a16="http://schemas.microsoft.com/office/drawing/2014/main" val="3242465821"/>
                    </a:ext>
                  </a:extLst>
                </a:gridCol>
              </a:tblGrid>
              <a:tr h="456007">
                <a:tc>
                  <a:txBody>
                    <a:bodyPr/>
                    <a:lstStyle/>
                    <a:p>
                      <a:r>
                        <a:rPr lang="en-GB" sz="1600" dirty="0"/>
                        <a:t>Storage option</a:t>
                      </a:r>
                      <a:endParaRPr lang="en-US" sz="1600" dirty="0"/>
                    </a:p>
                  </a:txBody>
                  <a:tcPr/>
                </a:tc>
                <a:tc>
                  <a:txBody>
                    <a:bodyPr/>
                    <a:lstStyle/>
                    <a:p>
                      <a:r>
                        <a:rPr lang="en-GB" sz="1600" dirty="0"/>
                        <a:t>Storage capacity</a:t>
                      </a:r>
                      <a:endParaRPr lang="en-US" sz="1600" dirty="0"/>
                    </a:p>
                  </a:txBody>
                  <a:tcPr/>
                </a:tc>
                <a:tc>
                  <a:txBody>
                    <a:bodyPr/>
                    <a:lstStyle/>
                    <a:p>
                      <a:r>
                        <a:rPr lang="en-GB" sz="1600" dirty="0"/>
                        <a:t>Discharge rate</a:t>
                      </a:r>
                      <a:endParaRPr lang="en-US" sz="1600" dirty="0"/>
                    </a:p>
                  </a:txBody>
                  <a:tcPr/>
                </a:tc>
                <a:tc>
                  <a:txBody>
                    <a:bodyPr/>
                    <a:lstStyle/>
                    <a:p>
                      <a:r>
                        <a:rPr lang="en-GB" sz="1600" dirty="0"/>
                        <a:t>Initial cost</a:t>
                      </a:r>
                      <a:endParaRPr lang="en-US" sz="1600" dirty="0"/>
                    </a:p>
                  </a:txBody>
                  <a:tcPr/>
                </a:tc>
                <a:tc>
                  <a:txBody>
                    <a:bodyPr/>
                    <a:lstStyle/>
                    <a:p>
                      <a:r>
                        <a:rPr lang="en-GB" sz="1600" dirty="0"/>
                        <a:t>Cyclic cost</a:t>
                      </a:r>
                      <a:endParaRPr lang="en-US" sz="1600" dirty="0"/>
                    </a:p>
                  </a:txBody>
                  <a:tcPr/>
                </a:tc>
                <a:tc>
                  <a:txBody>
                    <a:bodyPr/>
                    <a:lstStyle/>
                    <a:p>
                      <a:r>
                        <a:rPr lang="en-GB" sz="1600" dirty="0"/>
                        <a:t>Seismic risk</a:t>
                      </a:r>
                      <a:endParaRPr lang="en-US" sz="1600" dirty="0"/>
                    </a:p>
                  </a:txBody>
                  <a:tcPr/>
                </a:tc>
                <a:tc>
                  <a:txBody>
                    <a:bodyPr/>
                    <a:lstStyle/>
                    <a:p>
                      <a:r>
                        <a:rPr lang="en-GB" sz="1600" dirty="0"/>
                        <a:t>Chemical conversion rate</a:t>
                      </a:r>
                      <a:endParaRPr lang="en-US" sz="1600" dirty="0"/>
                    </a:p>
                  </a:txBody>
                  <a:tcPr/>
                </a:tc>
                <a:tc>
                  <a:txBody>
                    <a:bodyPr/>
                    <a:lstStyle/>
                    <a:p>
                      <a:r>
                        <a:rPr lang="en-GB" sz="1600" dirty="0"/>
                        <a:t>Cushion gas requirement</a:t>
                      </a:r>
                      <a:endParaRPr lang="en-US" sz="1600" dirty="0"/>
                    </a:p>
                  </a:txBody>
                  <a:tcPr/>
                </a:tc>
                <a:tc>
                  <a:txBody>
                    <a:bodyPr/>
                    <a:lstStyle/>
                    <a:p>
                      <a:r>
                        <a:rPr lang="en-GB" sz="1600" dirty="0"/>
                        <a:t>Leakage risk</a:t>
                      </a:r>
                      <a:endParaRPr lang="en-US" sz="1600" dirty="0"/>
                    </a:p>
                  </a:txBody>
                  <a:tcPr/>
                </a:tc>
                <a:tc>
                  <a:txBody>
                    <a:bodyPr/>
                    <a:lstStyle/>
                    <a:p>
                      <a:r>
                        <a:rPr lang="en-GB" sz="1600" dirty="0"/>
                        <a:t>Usability</a:t>
                      </a:r>
                      <a:endParaRPr lang="en-US" sz="1600" dirty="0"/>
                    </a:p>
                  </a:txBody>
                  <a:tcPr/>
                </a:tc>
                <a:extLst>
                  <a:ext uri="{0D108BD9-81ED-4DB2-BD59-A6C34878D82A}">
                    <a16:rowId xmlns:a16="http://schemas.microsoft.com/office/drawing/2014/main" val="2566921678"/>
                  </a:ext>
                </a:extLst>
              </a:tr>
              <a:tr h="456007">
                <a:tc>
                  <a:txBody>
                    <a:bodyPr/>
                    <a:lstStyle/>
                    <a:p>
                      <a:r>
                        <a:rPr lang="en-GB" sz="1600" dirty="0"/>
                        <a:t>Caverns</a:t>
                      </a:r>
                      <a:endParaRPr lang="en-US" sz="1600" dirty="0"/>
                    </a:p>
                  </a:txBody>
                  <a:tcPr/>
                </a:tc>
                <a:tc>
                  <a:txBody>
                    <a:bodyPr/>
                    <a:lstStyle/>
                    <a:p>
                      <a:r>
                        <a:rPr lang="en-GB" sz="1600" dirty="0" err="1"/>
                        <a:t>Dependson</a:t>
                      </a:r>
                      <a:r>
                        <a:rPr lang="en-GB" sz="1600" dirty="0"/>
                        <a:t> cavern size</a:t>
                      </a:r>
                      <a:endParaRPr lang="en-US" sz="1600" dirty="0"/>
                    </a:p>
                  </a:txBody>
                  <a:tcPr/>
                </a:tc>
                <a:tc>
                  <a:txBody>
                    <a:bodyPr/>
                    <a:lstStyle/>
                    <a:p>
                      <a:r>
                        <a:rPr lang="en-GB" sz="1600" dirty="0"/>
                        <a:t>High</a:t>
                      </a:r>
                      <a:endParaRPr lang="en-US" sz="1600" dirty="0"/>
                    </a:p>
                  </a:txBody>
                  <a:tcPr/>
                </a:tc>
                <a:tc>
                  <a:txBody>
                    <a:bodyPr/>
                    <a:lstStyle/>
                    <a:p>
                      <a:r>
                        <a:rPr lang="en-GB" sz="1600" dirty="0"/>
                        <a:t>High</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Low</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Low</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Low</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(22-33%)</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Low</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GB" sz="1600" dirty="0"/>
                        <a:t>Frequent</a:t>
                      </a:r>
                      <a:endParaRPr lang="en-US" sz="1600" dirty="0"/>
                    </a:p>
                  </a:txBody>
                  <a:tcPr/>
                </a:tc>
                <a:extLst>
                  <a:ext uri="{0D108BD9-81ED-4DB2-BD59-A6C34878D82A}">
                    <a16:rowId xmlns:a16="http://schemas.microsoft.com/office/drawing/2014/main" val="3109652083"/>
                  </a:ext>
                </a:extLst>
              </a:tr>
              <a:tr h="456007">
                <a:tc>
                  <a:txBody>
                    <a:bodyPr/>
                    <a:lstStyle/>
                    <a:p>
                      <a:r>
                        <a:rPr lang="en-GB" sz="1600" dirty="0"/>
                        <a:t>Aquifer</a:t>
                      </a:r>
                      <a:endParaRPr lang="en-US" sz="1600" dirty="0"/>
                    </a:p>
                  </a:txBody>
                  <a:tcPr/>
                </a:tc>
                <a:tc>
                  <a:txBody>
                    <a:bodyPr/>
                    <a:lstStyle/>
                    <a:p>
                      <a:r>
                        <a:rPr lang="en-GB" sz="1600" dirty="0"/>
                        <a:t>High</a:t>
                      </a:r>
                      <a:endParaRPr lang="en-US" sz="1600" dirty="0"/>
                    </a:p>
                  </a:txBody>
                  <a:tcPr/>
                </a:tc>
                <a:tc>
                  <a:txBody>
                    <a:bodyPr/>
                    <a:lstStyle/>
                    <a:p>
                      <a:r>
                        <a:rPr lang="en-GB" sz="1600" dirty="0"/>
                        <a:t>Low</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Average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Average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GB" sz="1600" dirty="0"/>
                        <a:t>High</a:t>
                      </a:r>
                      <a:endParaRPr lang="en-US" sz="1600" dirty="0"/>
                    </a:p>
                  </a:txBody>
                  <a:tcPr/>
                </a:tc>
                <a:tc>
                  <a:txBody>
                    <a:bodyPr/>
                    <a:lstStyle/>
                    <a:p>
                      <a:r>
                        <a:rPr lang="en-GB" sz="1600" dirty="0"/>
                        <a:t>High</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High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(up to 80%)</a:t>
                      </a:r>
                      <a:endParaRPr lang="en-US" sz="1600" dirty="0"/>
                    </a:p>
                    <a:p>
                      <a:endParaRPr lang="en-US" sz="1600" dirty="0"/>
                    </a:p>
                  </a:txBody>
                  <a:tcPr/>
                </a:tc>
                <a:tc>
                  <a:txBody>
                    <a:bodyPr/>
                    <a:lstStyle/>
                    <a:p>
                      <a:r>
                        <a:rPr lang="en-GB" sz="1600" dirty="0"/>
                        <a:t>High</a:t>
                      </a:r>
                      <a:endParaRPr lang="en-US" sz="1600" dirty="0"/>
                    </a:p>
                  </a:txBody>
                  <a:tcPr/>
                </a:tc>
                <a:tc>
                  <a:txBody>
                    <a:bodyPr/>
                    <a:lstStyle/>
                    <a:p>
                      <a:r>
                        <a:rPr lang="en-GB" sz="1600" dirty="0"/>
                        <a:t>Seasonal</a:t>
                      </a:r>
                      <a:endParaRPr lang="en-US" sz="1600" dirty="0"/>
                    </a:p>
                  </a:txBody>
                  <a:tcPr/>
                </a:tc>
                <a:extLst>
                  <a:ext uri="{0D108BD9-81ED-4DB2-BD59-A6C34878D82A}">
                    <a16:rowId xmlns:a16="http://schemas.microsoft.com/office/drawing/2014/main" val="2505240174"/>
                  </a:ext>
                </a:extLst>
              </a:tr>
              <a:tr h="456007">
                <a:tc>
                  <a:txBody>
                    <a:bodyPr/>
                    <a:lstStyle/>
                    <a:p>
                      <a:r>
                        <a:rPr lang="en-GB" sz="1600" dirty="0"/>
                        <a:t>Depleted reservoirs</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High</a:t>
                      </a:r>
                      <a:endParaRPr lang="en-US" sz="1600" dirty="0"/>
                    </a:p>
                    <a:p>
                      <a:endParaRPr lang="en-US" sz="1600" dirty="0"/>
                    </a:p>
                  </a:txBody>
                  <a:tcPr/>
                </a:tc>
                <a:tc>
                  <a:txBody>
                    <a:bodyPr/>
                    <a:lstStyle/>
                    <a:p>
                      <a:r>
                        <a:rPr lang="en-GB" sz="1600" dirty="0"/>
                        <a:t>Average</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Average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Average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Average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Average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Average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(50-60%)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GB" sz="1600" dirty="0"/>
                        <a:t>High</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Seasonal</a:t>
                      </a:r>
                      <a:endParaRPr lang="en-US" sz="1600" dirty="0"/>
                    </a:p>
                    <a:p>
                      <a:endParaRPr lang="en-US" sz="1600" dirty="0"/>
                    </a:p>
                  </a:txBody>
                  <a:tcPr/>
                </a:tc>
                <a:extLst>
                  <a:ext uri="{0D108BD9-81ED-4DB2-BD59-A6C34878D82A}">
                    <a16:rowId xmlns:a16="http://schemas.microsoft.com/office/drawing/2014/main" val="710469067"/>
                  </a:ext>
                </a:extLst>
              </a:tr>
            </a:tbl>
          </a:graphicData>
        </a:graphic>
      </p:graphicFrame>
      <p:sp>
        <p:nvSpPr>
          <p:cNvPr id="6" name="TextBox 5"/>
          <p:cNvSpPr txBox="1"/>
          <p:nvPr/>
        </p:nvSpPr>
        <p:spPr>
          <a:xfrm>
            <a:off x="497379" y="5101966"/>
            <a:ext cx="4292446" cy="276999"/>
          </a:xfrm>
          <a:prstGeom prst="rect">
            <a:avLst/>
          </a:prstGeom>
          <a:noFill/>
        </p:spPr>
        <p:txBody>
          <a:bodyPr wrap="square" rtlCol="0">
            <a:spAutoFit/>
          </a:bodyPr>
          <a:lstStyle/>
          <a:p>
            <a:r>
              <a:rPr lang="en-GB" sz="1200" dirty="0">
                <a:solidFill>
                  <a:schemeClr val="bg1"/>
                </a:solidFill>
              </a:rPr>
              <a:t>Modified after </a:t>
            </a:r>
            <a:r>
              <a:rPr lang="en-GB" sz="1200" dirty="0" err="1">
                <a:solidFill>
                  <a:schemeClr val="bg1"/>
                </a:solidFill>
              </a:rPr>
              <a:t>Visser</a:t>
            </a:r>
            <a:r>
              <a:rPr lang="en-GB" sz="1200" dirty="0">
                <a:solidFill>
                  <a:schemeClr val="bg1"/>
                </a:solidFill>
              </a:rPr>
              <a:t>, 2020 and Mohammed et al, 2022 </a:t>
            </a:r>
            <a:endParaRPr lang="en-US" sz="1200" dirty="0">
              <a:solidFill>
                <a:schemeClr val="bg1"/>
              </a:solidFill>
            </a:endParaRPr>
          </a:p>
        </p:txBody>
      </p:sp>
    </p:spTree>
    <p:extLst>
      <p:ext uri="{BB962C8B-B14F-4D97-AF65-F5344CB8AC3E}">
        <p14:creationId xmlns:p14="http://schemas.microsoft.com/office/powerpoint/2010/main" val="2294855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08" y="129280"/>
            <a:ext cx="10760648" cy="815281"/>
          </a:xfrm>
        </p:spPr>
        <p:txBody>
          <a:bodyPr>
            <a:noAutofit/>
          </a:bodyPr>
          <a:lstStyle/>
          <a:p>
            <a:r>
              <a:rPr lang="en-GB" sz="3600" dirty="0"/>
              <a:t>Future prospects for underground H</a:t>
            </a:r>
            <a:r>
              <a:rPr lang="en-GB" sz="3600" baseline="-25000" dirty="0"/>
              <a:t>2</a:t>
            </a:r>
            <a:r>
              <a:rPr lang="en-GB" sz="3600" dirty="0"/>
              <a:t> storage </a:t>
            </a:r>
            <a:endParaRPr lang="en-US" sz="3600" dirty="0"/>
          </a:p>
        </p:txBody>
      </p:sp>
      <p:sp>
        <p:nvSpPr>
          <p:cNvPr id="3" name="Content Placeholder 2"/>
          <p:cNvSpPr>
            <a:spLocks noGrp="1"/>
          </p:cNvSpPr>
          <p:nvPr>
            <p:ph idx="1"/>
          </p:nvPr>
        </p:nvSpPr>
        <p:spPr>
          <a:xfrm>
            <a:off x="6170815" y="1117313"/>
            <a:ext cx="5817523" cy="5682498"/>
          </a:xfrm>
        </p:spPr>
        <p:txBody>
          <a:bodyPr>
            <a:noAutofit/>
          </a:bodyPr>
          <a:lstStyle/>
          <a:p>
            <a:pPr algn="just">
              <a:lnSpc>
                <a:spcPts val="1780"/>
              </a:lnSpc>
              <a:spcBef>
                <a:spcPts val="400"/>
              </a:spcBef>
              <a:spcAft>
                <a:spcPts val="600"/>
              </a:spcAft>
            </a:pPr>
            <a:r>
              <a:rPr lang="en-GB" sz="1600" b="1" dirty="0"/>
              <a:t>Monitoring requirements should be also established and described in ISO standards.</a:t>
            </a:r>
          </a:p>
          <a:p>
            <a:pPr algn="just">
              <a:lnSpc>
                <a:spcPts val="1780"/>
              </a:lnSpc>
              <a:spcBef>
                <a:spcPts val="400"/>
              </a:spcBef>
              <a:spcAft>
                <a:spcPts val="600"/>
              </a:spcAft>
            </a:pPr>
            <a:r>
              <a:rPr lang="en-US" sz="1600" b="1" dirty="0"/>
              <a:t>ISO/TC 197 Hydrogen technologies are under development now. </a:t>
            </a:r>
            <a:endParaRPr lang="en-GB" sz="1600" b="1" dirty="0"/>
          </a:p>
          <a:p>
            <a:pPr algn="just">
              <a:lnSpc>
                <a:spcPts val="1780"/>
              </a:lnSpc>
              <a:spcBef>
                <a:spcPts val="400"/>
              </a:spcBef>
              <a:spcAft>
                <a:spcPts val="600"/>
              </a:spcAft>
            </a:pPr>
            <a:r>
              <a:rPr lang="en-GB" sz="1600" b="1" dirty="0"/>
              <a:t>Still, a lot of research is needed about possible risks for storage in sandstone and carbonate reservoirs: possible reaction of H</a:t>
            </a:r>
            <a:r>
              <a:rPr lang="en-GB" sz="1600" b="1" baseline="-25000" dirty="0"/>
              <a:t>2</a:t>
            </a:r>
            <a:r>
              <a:rPr lang="en-GB" sz="1600" b="1" dirty="0"/>
              <a:t> with sulphide minerals, and biological reaction, both can lead to loss of H</a:t>
            </a:r>
            <a:r>
              <a:rPr lang="en-GB" sz="1600" b="1" baseline="-25000" dirty="0"/>
              <a:t>2</a:t>
            </a:r>
            <a:r>
              <a:rPr lang="en-GB" sz="1600" b="1" dirty="0"/>
              <a:t>.</a:t>
            </a:r>
          </a:p>
          <a:p>
            <a:pPr algn="just">
              <a:lnSpc>
                <a:spcPts val="1780"/>
              </a:lnSpc>
              <a:spcBef>
                <a:spcPts val="400"/>
              </a:spcBef>
              <a:spcAft>
                <a:spcPts val="600"/>
              </a:spcAft>
            </a:pPr>
            <a:r>
              <a:rPr lang="en-GB" sz="1600" b="1" dirty="0"/>
              <a:t>The cost of energy and availability of excess green energy are critical issues for H</a:t>
            </a:r>
            <a:r>
              <a:rPr lang="en-GB" sz="1600" b="1" baseline="-25000" dirty="0"/>
              <a:t>2</a:t>
            </a:r>
            <a:r>
              <a:rPr lang="en-GB" sz="1600" b="1" dirty="0"/>
              <a:t> production and use. </a:t>
            </a:r>
          </a:p>
          <a:p>
            <a:pPr algn="just">
              <a:lnSpc>
                <a:spcPts val="1780"/>
              </a:lnSpc>
              <a:spcBef>
                <a:spcPts val="400"/>
              </a:spcBef>
              <a:spcAft>
                <a:spcPts val="600"/>
              </a:spcAft>
            </a:pPr>
            <a:r>
              <a:rPr lang="en-GB" sz="1600" b="1" dirty="0"/>
              <a:t>The efficiency of H</a:t>
            </a:r>
            <a:r>
              <a:rPr lang="en-GB" sz="1600" b="1" baseline="-25000" dirty="0"/>
              <a:t>2</a:t>
            </a:r>
            <a:r>
              <a:rPr lang="en-GB" sz="1600" b="1" dirty="0"/>
              <a:t> production is still a great issue for researchers.  </a:t>
            </a:r>
          </a:p>
          <a:p>
            <a:pPr algn="just">
              <a:lnSpc>
                <a:spcPts val="1780"/>
              </a:lnSpc>
              <a:spcBef>
                <a:spcPts val="400"/>
              </a:spcBef>
              <a:spcAft>
                <a:spcPts val="600"/>
              </a:spcAft>
            </a:pPr>
            <a:r>
              <a:rPr lang="en-GB" sz="1600" b="1" dirty="0"/>
              <a:t>After the energy transition period in 2050-2070 many working UGS will be available for storage of CO</a:t>
            </a:r>
            <a:r>
              <a:rPr lang="en-GB" sz="1600" b="1" baseline="-25000" dirty="0"/>
              <a:t>2</a:t>
            </a:r>
            <a:r>
              <a:rPr lang="en-GB" sz="1600" b="1" dirty="0"/>
              <a:t>, and/or H</a:t>
            </a:r>
            <a:r>
              <a:rPr lang="en-GB" sz="1600" b="1" baseline="-25000" dirty="0"/>
              <a:t>2</a:t>
            </a:r>
            <a:r>
              <a:rPr lang="en-GB" sz="1600" b="1" dirty="0"/>
              <a:t>. The large available expertise is a promising issue for switching from CH</a:t>
            </a:r>
            <a:r>
              <a:rPr lang="en-GB" sz="1600" b="1" baseline="-25000" dirty="0"/>
              <a:t>4</a:t>
            </a:r>
            <a:r>
              <a:rPr lang="en-GB" sz="1600" b="1" dirty="0"/>
              <a:t> storage to H</a:t>
            </a:r>
            <a:r>
              <a:rPr lang="en-GB" sz="1600" b="1" baseline="-25000" dirty="0"/>
              <a:t>2</a:t>
            </a:r>
            <a:r>
              <a:rPr lang="en-GB" sz="1600" b="1" dirty="0"/>
              <a:t> storage, and to CO</a:t>
            </a:r>
            <a:r>
              <a:rPr lang="en-GB" sz="1600" b="1" baseline="-25000" dirty="0"/>
              <a:t>2</a:t>
            </a:r>
            <a:r>
              <a:rPr lang="en-GB" sz="1600" b="1" dirty="0"/>
              <a:t> storage, which still will be needed for industry. </a:t>
            </a:r>
          </a:p>
          <a:p>
            <a:pPr algn="just">
              <a:lnSpc>
                <a:spcPts val="1780"/>
              </a:lnSpc>
              <a:spcBef>
                <a:spcPts val="400"/>
              </a:spcBef>
              <a:spcAft>
                <a:spcPts val="600"/>
              </a:spcAft>
            </a:pPr>
            <a:r>
              <a:rPr lang="en-GB" sz="1600" b="1" dirty="0"/>
              <a:t>Bio-CCS and DACCS are needed to implement negative emission scenarios. </a:t>
            </a:r>
            <a:endParaRPr lang="en-US" sz="1600" b="1" dirty="0"/>
          </a:p>
        </p:txBody>
      </p:sp>
      <p:sp>
        <p:nvSpPr>
          <p:cNvPr id="4" name="Content Placeholder 2"/>
          <p:cNvSpPr txBox="1">
            <a:spLocks/>
          </p:cNvSpPr>
          <p:nvPr/>
        </p:nvSpPr>
        <p:spPr>
          <a:xfrm>
            <a:off x="422564" y="1117312"/>
            <a:ext cx="5598622" cy="5740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Square721 BT Roman" panose="020B0504020202060204" pitchFamily="34" charset="0"/>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Square721 BT Roman" panose="020B0504020202060204" pitchFamily="34" charset="0"/>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Square721 BT Roman" panose="020B0504020202060204" pitchFamily="34" charset="0"/>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Square721 BT Roman" panose="020B0504020202060204" pitchFamily="34" charset="0"/>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Square721 BT Roman" panose="020B050402020206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1780"/>
              </a:lnSpc>
              <a:spcBef>
                <a:spcPts val="400"/>
              </a:spcBef>
              <a:spcAft>
                <a:spcPts val="600"/>
              </a:spcAft>
            </a:pPr>
            <a:r>
              <a:rPr lang="en-GB" sz="1600" b="1" dirty="0"/>
              <a:t>Hydrogen underground storage technology and cross-cutting issues are yet in their early development stages.</a:t>
            </a:r>
          </a:p>
          <a:p>
            <a:pPr algn="just">
              <a:lnSpc>
                <a:spcPts val="1780"/>
              </a:lnSpc>
              <a:spcBef>
                <a:spcPts val="400"/>
              </a:spcBef>
              <a:spcAft>
                <a:spcPts val="600"/>
              </a:spcAft>
            </a:pPr>
            <a:r>
              <a:rPr lang="en-GB" sz="1600" b="1" dirty="0"/>
              <a:t>There are no unified and agreed requirements for storage site selection, storage capacity estimation and ISO standards for H</a:t>
            </a:r>
            <a:r>
              <a:rPr lang="en-GB" sz="1600" b="1" baseline="-25000" dirty="0"/>
              <a:t>2</a:t>
            </a:r>
            <a:r>
              <a:rPr lang="en-GB" sz="1600" b="1" dirty="0"/>
              <a:t> production and storage</a:t>
            </a:r>
          </a:p>
          <a:p>
            <a:pPr algn="just">
              <a:lnSpc>
                <a:spcPts val="1780"/>
              </a:lnSpc>
              <a:spcBef>
                <a:spcPts val="400"/>
              </a:spcBef>
              <a:spcAft>
                <a:spcPts val="600"/>
              </a:spcAft>
            </a:pPr>
            <a:r>
              <a:rPr lang="en-GB" sz="1600" b="1" dirty="0"/>
              <a:t>Regulations for UHS are mostly not available</a:t>
            </a:r>
          </a:p>
          <a:p>
            <a:pPr algn="just">
              <a:lnSpc>
                <a:spcPts val="1780"/>
              </a:lnSpc>
              <a:spcBef>
                <a:spcPts val="400"/>
              </a:spcBef>
              <a:spcAft>
                <a:spcPts val="600"/>
              </a:spcAft>
            </a:pPr>
            <a:r>
              <a:rPr lang="en-GB" sz="1600" b="1" dirty="0"/>
              <a:t>Social perception is not known (as very limited projects in the world)</a:t>
            </a:r>
          </a:p>
          <a:p>
            <a:pPr algn="just">
              <a:lnSpc>
                <a:spcPts val="1780"/>
              </a:lnSpc>
              <a:spcBef>
                <a:spcPts val="400"/>
              </a:spcBef>
              <a:spcAft>
                <a:spcPts val="600"/>
              </a:spcAft>
            </a:pPr>
            <a:r>
              <a:rPr lang="en-GB" sz="1600" b="1" dirty="0"/>
              <a:t>Storage in Depleted Hydrocarbon Fields are not yet demonstrated</a:t>
            </a:r>
          </a:p>
          <a:p>
            <a:pPr algn="just">
              <a:lnSpc>
                <a:spcPts val="1780"/>
              </a:lnSpc>
              <a:spcBef>
                <a:spcPts val="400"/>
              </a:spcBef>
              <a:spcAft>
                <a:spcPts val="600"/>
              </a:spcAft>
            </a:pPr>
            <a:r>
              <a:rPr lang="en-GB" sz="1600" b="1" dirty="0"/>
              <a:t>Storage in saline aquifers is known only for H</a:t>
            </a:r>
            <a:r>
              <a:rPr lang="en-GB" sz="1600" b="1" baseline="-25000" dirty="0"/>
              <a:t>2</a:t>
            </a:r>
            <a:r>
              <a:rPr lang="en-GB" sz="1600" b="1" dirty="0"/>
              <a:t> mixtures</a:t>
            </a:r>
          </a:p>
          <a:p>
            <a:pPr algn="just">
              <a:lnSpc>
                <a:spcPts val="1780"/>
              </a:lnSpc>
              <a:spcBef>
                <a:spcPts val="400"/>
              </a:spcBef>
              <a:spcAft>
                <a:spcPts val="600"/>
              </a:spcAft>
            </a:pPr>
            <a:r>
              <a:rPr lang="en-GB" sz="1600" b="1" dirty="0"/>
              <a:t>A lot of experience could be gained from natural gas and CO</a:t>
            </a:r>
            <a:r>
              <a:rPr lang="en-GB" sz="1600" b="1" baseline="-25000" dirty="0"/>
              <a:t>2</a:t>
            </a:r>
            <a:r>
              <a:rPr lang="en-GB" sz="1600" b="1" dirty="0"/>
              <a:t> storage </a:t>
            </a:r>
          </a:p>
          <a:p>
            <a:pPr algn="just">
              <a:lnSpc>
                <a:spcPts val="1780"/>
              </a:lnSpc>
              <a:spcBef>
                <a:spcPts val="400"/>
              </a:spcBef>
              <a:spcAft>
                <a:spcPts val="600"/>
              </a:spcAft>
            </a:pPr>
            <a:r>
              <a:rPr lang="en-GB" sz="1600" b="1" dirty="0"/>
              <a:t>For example, storage should be made only in saline aquifers (not in fresh aquifers). As CO</a:t>
            </a:r>
            <a:r>
              <a:rPr lang="en-GB" sz="1600" b="1" baseline="-25000" dirty="0"/>
              <a:t>2</a:t>
            </a:r>
            <a:r>
              <a:rPr lang="en-GB" sz="1600" b="1" dirty="0"/>
              <a:t> storage in Europe is not permitted in potable water columns and aquifers, similar regulations could be expected for H</a:t>
            </a:r>
            <a:r>
              <a:rPr lang="en-GB" sz="1600" b="1" baseline="-25000" dirty="0"/>
              <a:t>2</a:t>
            </a:r>
            <a:r>
              <a:rPr lang="en-GB" sz="1600" b="1" dirty="0"/>
              <a:t> storage.</a:t>
            </a:r>
          </a:p>
        </p:txBody>
      </p:sp>
    </p:spTree>
    <p:extLst>
      <p:ext uri="{BB962C8B-B14F-4D97-AF65-F5344CB8AC3E}">
        <p14:creationId xmlns:p14="http://schemas.microsoft.com/office/powerpoint/2010/main" val="3102000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7"/>
          <p:cNvSpPr txBox="1"/>
          <p:nvPr/>
        </p:nvSpPr>
        <p:spPr>
          <a:xfrm>
            <a:off x="393871" y="686906"/>
            <a:ext cx="5331344" cy="2922712"/>
          </a:xfrm>
          <a:prstGeom prst="rect">
            <a:avLst/>
          </a:prstGeom>
          <a:noFill/>
        </p:spPr>
        <p:txBody>
          <a:bodyPr wrap="square" lIns="0" tIns="0" rIns="0" bIns="0" rtlCol="0">
            <a:noAutofit/>
          </a:bodyPr>
          <a:lstStyle/>
          <a:p>
            <a:pPr fontAlgn="t"/>
            <a:r>
              <a:rPr lang="en-US" sz="3000" dirty="0">
                <a:solidFill>
                  <a:schemeClr val="bg1"/>
                </a:solidFill>
                <a:latin typeface="Square721 BT Roman" panose="020B0504020202060204" pitchFamily="34" charset="0"/>
              </a:rPr>
              <a:t>Advantages renewables</a:t>
            </a:r>
          </a:p>
          <a:p>
            <a:pPr marL="342900" indent="-342900" fontAlgn="t">
              <a:buFont typeface="Wingdings" panose="05000000000000000000" pitchFamily="2" charset="2"/>
              <a:buChar char="§"/>
            </a:pPr>
            <a:endParaRPr lang="en-US" sz="2000" dirty="0">
              <a:latin typeface="Square721 BT Roman" panose="020B0504020202060204" pitchFamily="34" charset="0"/>
            </a:endParaRP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Diversifying energy carriers</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Reducing dependence on imported fuels</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Reducing pollution from conventional energy systems</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Suited to small and large-scale applications</a:t>
            </a:r>
            <a:endParaRPr lang="en-GB" sz="2000" dirty="0">
              <a:solidFill>
                <a:schemeClr val="bg1"/>
              </a:solidFill>
              <a:latin typeface="Square721 BT Roman" panose="020B0504020202060204" pitchFamily="34" charset="0"/>
            </a:endParaRPr>
          </a:p>
        </p:txBody>
      </p:sp>
      <p:sp>
        <p:nvSpPr>
          <p:cNvPr id="8" name="Ellipse 12">
            <a:hlinkClick r:id="rId3"/>
          </p:cNvPr>
          <p:cNvSpPr/>
          <p:nvPr/>
        </p:nvSpPr>
        <p:spPr>
          <a:xfrm>
            <a:off x="393871" y="6162619"/>
            <a:ext cx="514800" cy="5147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Square721 BT Roman" panose="020B0504020202060204" pitchFamily="34" charset="0"/>
            </a:endParaRPr>
          </a:p>
        </p:txBody>
      </p:sp>
      <p:sp>
        <p:nvSpPr>
          <p:cNvPr id="17" name="Textfeld 7"/>
          <p:cNvSpPr txBox="1"/>
          <p:nvPr/>
        </p:nvSpPr>
        <p:spPr>
          <a:xfrm>
            <a:off x="5725214" y="643996"/>
            <a:ext cx="6309408" cy="3128797"/>
          </a:xfrm>
          <a:prstGeom prst="rect">
            <a:avLst/>
          </a:prstGeom>
          <a:noFill/>
        </p:spPr>
        <p:txBody>
          <a:bodyPr wrap="square" lIns="0" tIns="0" rIns="0" bIns="0" rtlCol="0">
            <a:noAutofit/>
          </a:bodyPr>
          <a:lstStyle/>
          <a:p>
            <a:pPr fontAlgn="t"/>
            <a:r>
              <a:rPr lang="en-US" sz="3000" dirty="0">
                <a:solidFill>
                  <a:schemeClr val="bg1"/>
                </a:solidFill>
                <a:latin typeface="Square721 BT Roman" panose="020B0504020202060204" pitchFamily="34" charset="0"/>
              </a:rPr>
              <a:t>Disadvantages renewables</a:t>
            </a:r>
          </a:p>
          <a:p>
            <a:pPr fontAlgn="t"/>
            <a:endParaRPr lang="en-US" sz="2000" dirty="0">
              <a:solidFill>
                <a:schemeClr val="bg1"/>
              </a:solidFill>
              <a:latin typeface="Square721 BT Roman" panose="020B0504020202060204" pitchFamily="34" charset="0"/>
            </a:endParaRP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Technologies often capital intense</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Costs are often not (yet) competitive</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Diffuse energy source: spatial requirements</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Environmental and social concerns (hydro, wind, biomass)</a:t>
            </a:r>
          </a:p>
          <a:p>
            <a:pPr marL="342900" indent="-342900">
              <a:buFont typeface="Wingdings" panose="05000000000000000000" pitchFamily="2" charset="2"/>
              <a:buChar char="§"/>
              <a:defRPr/>
            </a:pPr>
            <a:r>
              <a:rPr lang="en-US" sz="2000" dirty="0">
                <a:solidFill>
                  <a:schemeClr val="bg1"/>
                </a:solidFill>
                <a:latin typeface="Square721 BT Roman" panose="020B0504020202060204" pitchFamily="34" charset="0"/>
              </a:rPr>
              <a:t>Intermittent character (wind, solar)</a:t>
            </a:r>
            <a:endParaRPr lang="en-GB" sz="2000" dirty="0">
              <a:solidFill>
                <a:schemeClr val="bg1"/>
              </a:solidFill>
              <a:latin typeface="Square721 BT Roman" panose="020B0504020202060204" pitchFamily="34" charset="0"/>
            </a:endParaRPr>
          </a:p>
        </p:txBody>
      </p:sp>
      <p:pic>
        <p:nvPicPr>
          <p:cNvPr id="18" name="Picture 4" descr="Co2Re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378" y="226987"/>
            <a:ext cx="582355" cy="48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18">
            <a:hlinkClick r:id="rId5"/>
          </p:cNvPr>
          <p:cNvSpPr/>
          <p:nvPr/>
        </p:nvSpPr>
        <p:spPr>
          <a:xfrm>
            <a:off x="43773" y="203036"/>
            <a:ext cx="864898" cy="786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latin typeface="Square721 BT Roman" panose="020B0504020202060204" pitchFamily="34" charset="0"/>
            </a:endParaRPr>
          </a:p>
        </p:txBody>
      </p:sp>
      <p:sp>
        <p:nvSpPr>
          <p:cNvPr id="2" name="TextBox 1">
            <a:extLst>
              <a:ext uri="{FF2B5EF4-FFF2-40B4-BE49-F238E27FC236}">
                <a16:creationId xmlns:a16="http://schemas.microsoft.com/office/drawing/2014/main" id="{9EA93978-4410-46F8-28D4-D6B6AA0D843C}"/>
              </a:ext>
            </a:extLst>
          </p:cNvPr>
          <p:cNvSpPr txBox="1"/>
          <p:nvPr/>
        </p:nvSpPr>
        <p:spPr>
          <a:xfrm>
            <a:off x="43773" y="3792642"/>
            <a:ext cx="4390897" cy="2862322"/>
          </a:xfrm>
          <a:prstGeom prst="rect">
            <a:avLst/>
          </a:prstGeom>
          <a:noFill/>
        </p:spPr>
        <p:txBody>
          <a:bodyPr wrap="square" rtlCol="0">
            <a:spAutoFit/>
          </a:bodyPr>
          <a:lstStyle/>
          <a:p>
            <a:r>
              <a:rPr lang="en-GB" sz="1500" dirty="0">
                <a:solidFill>
                  <a:schemeClr val="bg1"/>
                </a:solidFill>
                <a:latin typeface="Square721 BT Roman" panose="020B0504020202060204" pitchFamily="34" charset="0"/>
              </a:rPr>
              <a:t>Latest Developments: </a:t>
            </a:r>
          </a:p>
          <a:p>
            <a:r>
              <a:rPr lang="en-GB" sz="1500" dirty="0">
                <a:solidFill>
                  <a:schemeClr val="bg1"/>
                </a:solidFill>
                <a:latin typeface="Square721 BT Roman" panose="020B0504020202060204" pitchFamily="34" charset="0"/>
              </a:rPr>
              <a:t>Significant decrease in RE technologies cost during 2010-2020:</a:t>
            </a:r>
          </a:p>
          <a:p>
            <a:pPr marL="285750" indent="-285750">
              <a:buFont typeface="Arial" panose="020B0604020202020204" pitchFamily="34" charset="0"/>
              <a:buChar char="•"/>
            </a:pPr>
            <a:r>
              <a:rPr lang="en-US" sz="1500" dirty="0">
                <a:solidFill>
                  <a:schemeClr val="bg1"/>
                </a:solidFill>
                <a:latin typeface="Square721 BT Roman" panose="020B0504020202060204" pitchFamily="34" charset="0"/>
                <a:ea typeface="Arial"/>
                <a:cs typeface="Calibri" panose="020F0502020204030204" pitchFamily="34" charset="0"/>
                <a:sym typeface="Arial"/>
              </a:rPr>
              <a:t>The global weighted average </a:t>
            </a:r>
            <a:r>
              <a:rPr lang="en-US" sz="1500" dirty="0" err="1">
                <a:solidFill>
                  <a:schemeClr val="bg1"/>
                </a:solidFill>
                <a:latin typeface="Square721 BT Roman" panose="020B0504020202060204" pitchFamily="34" charset="0"/>
                <a:ea typeface="Arial"/>
                <a:cs typeface="Calibri" panose="020F0502020204030204" pitchFamily="34" charset="0"/>
                <a:sym typeface="Arial"/>
              </a:rPr>
              <a:t>levelised</a:t>
            </a:r>
            <a:r>
              <a:rPr lang="en-US" sz="1500" dirty="0">
                <a:solidFill>
                  <a:schemeClr val="bg1"/>
                </a:solidFill>
                <a:latin typeface="Square721 BT Roman" panose="020B0504020202060204" pitchFamily="34" charset="0"/>
                <a:ea typeface="Arial"/>
                <a:cs typeface="Calibri" panose="020F0502020204030204" pitchFamily="34" charset="0"/>
                <a:sym typeface="Arial"/>
              </a:rPr>
              <a:t> cost of electricity from utility-scale solar photovoltaic (PV) projects fell by 85%</a:t>
            </a:r>
          </a:p>
          <a:p>
            <a:pPr marL="285750" indent="-285750">
              <a:buFont typeface="Arial" panose="020B0604020202020204" pitchFamily="34" charset="0"/>
              <a:buChar char="•"/>
            </a:pPr>
            <a:r>
              <a:rPr lang="en-US" sz="1500" dirty="0">
                <a:solidFill>
                  <a:schemeClr val="bg1"/>
                </a:solidFill>
                <a:latin typeface="Square721 BT Roman" panose="020B0504020202060204" pitchFamily="34" charset="0"/>
                <a:ea typeface="Arial"/>
                <a:cs typeface="Calibri" panose="020F0502020204030204" pitchFamily="34" charset="0"/>
                <a:sym typeface="Arial"/>
              </a:rPr>
              <a:t>concentrating solar power (CSP) by 68% </a:t>
            </a:r>
          </a:p>
          <a:p>
            <a:pPr marL="285750" indent="-285750">
              <a:buFont typeface="Arial" panose="020B0604020202020204" pitchFamily="34" charset="0"/>
              <a:buChar char="•"/>
            </a:pPr>
            <a:r>
              <a:rPr lang="en-US" sz="1500" dirty="0">
                <a:solidFill>
                  <a:schemeClr val="bg1"/>
                </a:solidFill>
                <a:latin typeface="Square721 BT Roman" panose="020B0504020202060204" pitchFamily="34" charset="0"/>
                <a:ea typeface="Arial"/>
                <a:cs typeface="Calibri" panose="020F0502020204030204" pitchFamily="34" charset="0"/>
                <a:sym typeface="Arial"/>
              </a:rPr>
              <a:t>on-shore wind by 56%,</a:t>
            </a:r>
          </a:p>
          <a:p>
            <a:pPr marL="285750" indent="-285750">
              <a:buFont typeface="Arial" panose="020B0604020202020204" pitchFamily="34" charset="0"/>
              <a:buChar char="•"/>
            </a:pPr>
            <a:r>
              <a:rPr lang="en-US" sz="1500" dirty="0">
                <a:solidFill>
                  <a:schemeClr val="bg1"/>
                </a:solidFill>
                <a:latin typeface="Square721 BT Roman" panose="020B0504020202060204" pitchFamily="34" charset="0"/>
                <a:ea typeface="Arial"/>
                <a:cs typeface="Calibri" panose="020F0502020204030204" pitchFamily="34" charset="0"/>
                <a:sym typeface="Arial"/>
              </a:rPr>
              <a:t>and off-shore wind by 48%</a:t>
            </a:r>
            <a:endParaRPr lang="en-AE" sz="1500" dirty="0">
              <a:solidFill>
                <a:schemeClr val="bg1"/>
              </a:solidFill>
              <a:latin typeface="Square721 BT Roman" panose="020B0504020202060204" pitchFamily="34" charset="0"/>
              <a:cs typeface="Calibri" panose="020F0502020204030204" pitchFamily="34" charset="0"/>
            </a:endParaRPr>
          </a:p>
          <a:p>
            <a:pPr algn="r"/>
            <a:r>
              <a:rPr lang="en-GB" sz="1500" dirty="0">
                <a:solidFill>
                  <a:schemeClr val="bg1"/>
                </a:solidFill>
                <a:latin typeface="Square721 BT Roman" panose="020B0504020202060204" pitchFamily="34" charset="0"/>
              </a:rPr>
              <a:t> (IRENA 2022)</a:t>
            </a:r>
          </a:p>
          <a:p>
            <a:r>
              <a:rPr lang="en-GB" sz="1500" dirty="0">
                <a:solidFill>
                  <a:schemeClr val="bg1"/>
                </a:solidFill>
                <a:latin typeface="Square721 BT Roman" panose="020B0504020202060204" pitchFamily="34" charset="0"/>
              </a:rPr>
              <a:t>However, the 2021-2022 energy crisis negatively influenced all energy costs!</a:t>
            </a:r>
          </a:p>
        </p:txBody>
      </p:sp>
      <p:pic>
        <p:nvPicPr>
          <p:cNvPr id="3" name="Picture 2" descr="Graphical user interface, chart&#10;&#10;Description automatically generated">
            <a:extLst>
              <a:ext uri="{FF2B5EF4-FFF2-40B4-BE49-F238E27FC236}">
                <a16:creationId xmlns:a16="http://schemas.microsoft.com/office/drawing/2014/main" id="{23450B1E-FF37-498C-3AE1-33A3C940D7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906" y="3609618"/>
            <a:ext cx="7654858" cy="3205472"/>
          </a:xfrm>
          <a:prstGeom prst="rect">
            <a:avLst/>
          </a:prstGeom>
          <a:solidFill>
            <a:srgbClr val="F8FCF6"/>
          </a:solidFill>
        </p:spPr>
      </p:pic>
    </p:spTree>
    <p:extLst>
      <p:ext uri="{BB962C8B-B14F-4D97-AF65-F5344CB8AC3E}">
        <p14:creationId xmlns:p14="http://schemas.microsoft.com/office/powerpoint/2010/main" val="1202486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841" y="-139929"/>
            <a:ext cx="10515600" cy="1325563"/>
          </a:xfrm>
        </p:spPr>
        <p:txBody>
          <a:bodyPr>
            <a:normAutofit/>
          </a:bodyPr>
          <a:lstStyle/>
          <a:p>
            <a:r>
              <a:rPr lang="en-US" sz="3600" dirty="0">
                <a:effectLst/>
              </a:rPr>
              <a:t>Key findings by IEA, 2022</a:t>
            </a:r>
            <a:endParaRPr lang="en-US" sz="3600" dirty="0"/>
          </a:p>
        </p:txBody>
      </p:sp>
      <p:sp>
        <p:nvSpPr>
          <p:cNvPr id="3" name="Text Placeholder 2"/>
          <p:cNvSpPr>
            <a:spLocks noGrp="1"/>
          </p:cNvSpPr>
          <p:nvPr>
            <p:ph type="body" idx="1"/>
          </p:nvPr>
        </p:nvSpPr>
        <p:spPr>
          <a:xfrm>
            <a:off x="556958" y="1185634"/>
            <a:ext cx="5840218" cy="1033722"/>
          </a:xfrm>
        </p:spPr>
        <p:txBody>
          <a:bodyPr>
            <a:normAutofit fontScale="85000" lnSpcReduction="20000"/>
          </a:bodyPr>
          <a:lstStyle/>
          <a:p>
            <a:pPr algn="just">
              <a:lnSpc>
                <a:spcPct val="120000"/>
              </a:lnSpc>
            </a:pPr>
            <a:r>
              <a:rPr lang="en-US" dirty="0"/>
              <a:t>Pumped-storage hydropower is still the most widely deployed storage technology today, but grid-scale batteries are catching up</a:t>
            </a:r>
          </a:p>
          <a:p>
            <a:pPr algn="just"/>
            <a:endParaRPr lang="en-US" dirty="0"/>
          </a:p>
        </p:txBody>
      </p:sp>
      <p:sp>
        <p:nvSpPr>
          <p:cNvPr id="4" name="Content Placeholder 3"/>
          <p:cNvSpPr>
            <a:spLocks noGrp="1"/>
          </p:cNvSpPr>
          <p:nvPr>
            <p:ph sz="half" idx="2"/>
          </p:nvPr>
        </p:nvSpPr>
        <p:spPr>
          <a:xfrm>
            <a:off x="469841" y="2107205"/>
            <a:ext cx="5840218" cy="4670523"/>
          </a:xfrm>
        </p:spPr>
        <p:txBody>
          <a:bodyPr>
            <a:normAutofit/>
          </a:bodyPr>
          <a:lstStyle/>
          <a:p>
            <a:pPr>
              <a:lnSpc>
                <a:spcPts val="1920"/>
              </a:lnSpc>
              <a:spcBef>
                <a:spcPts val="400"/>
              </a:spcBef>
              <a:spcAft>
                <a:spcPts val="600"/>
              </a:spcAft>
            </a:pPr>
            <a:r>
              <a:rPr lang="en-US" sz="1700" dirty="0"/>
              <a:t>Grid-scale storage plays an important role in the Net Zero Emissions by 2050 Scenario, providing important system services that range from short-term balancing and operating reserves to long-term energy storage and restoring grid operations following a blackout.</a:t>
            </a:r>
          </a:p>
          <a:p>
            <a:pPr>
              <a:lnSpc>
                <a:spcPts val="1920"/>
              </a:lnSpc>
              <a:spcBef>
                <a:spcPts val="400"/>
              </a:spcBef>
              <a:spcAft>
                <a:spcPts val="600"/>
              </a:spcAft>
            </a:pPr>
            <a:r>
              <a:rPr lang="en-US" sz="1700" dirty="0"/>
              <a:t>Pumped-storage hydropower is the most widely used storage technology and it has significant additional potential in several regions. </a:t>
            </a:r>
          </a:p>
          <a:p>
            <a:pPr algn="just">
              <a:lnSpc>
                <a:spcPts val="1920"/>
              </a:lnSpc>
              <a:spcBef>
                <a:spcPts val="400"/>
              </a:spcBef>
              <a:spcAft>
                <a:spcPts val="600"/>
              </a:spcAft>
            </a:pPr>
            <a:r>
              <a:rPr lang="en-US" sz="1700" dirty="0"/>
              <a:t>Batteries are the most scalable type of grid-scale storage and the market has seen strong growth in recent years. </a:t>
            </a:r>
          </a:p>
          <a:p>
            <a:pPr algn="just">
              <a:lnSpc>
                <a:spcPts val="1920"/>
              </a:lnSpc>
              <a:spcBef>
                <a:spcPts val="400"/>
              </a:spcBef>
              <a:spcAft>
                <a:spcPts val="600"/>
              </a:spcAft>
            </a:pPr>
            <a:r>
              <a:rPr lang="en-US" sz="1700" b="1" dirty="0"/>
              <a:t>Other storage technologies include compressed air and gravity storage, but they play a comparatively small role in current power systems.</a:t>
            </a:r>
          </a:p>
          <a:p>
            <a:pPr algn="just">
              <a:lnSpc>
                <a:spcPts val="1920"/>
              </a:lnSpc>
              <a:spcBef>
                <a:spcPts val="400"/>
              </a:spcBef>
              <a:spcAft>
                <a:spcPts val="600"/>
              </a:spcAft>
            </a:pPr>
            <a:endParaRPr lang="en-US" sz="1700" dirty="0"/>
          </a:p>
        </p:txBody>
      </p:sp>
      <p:sp>
        <p:nvSpPr>
          <p:cNvPr id="5" name="Text Placeholder 4"/>
          <p:cNvSpPr>
            <a:spLocks noGrp="1"/>
          </p:cNvSpPr>
          <p:nvPr>
            <p:ph type="body" sz="quarter" idx="3"/>
          </p:nvPr>
        </p:nvSpPr>
        <p:spPr>
          <a:xfrm>
            <a:off x="6484293" y="6279727"/>
            <a:ext cx="5397281" cy="498001"/>
          </a:xfrm>
        </p:spPr>
        <p:txBody>
          <a:bodyPr>
            <a:normAutofit fontScale="85000" lnSpcReduction="20000"/>
          </a:bodyPr>
          <a:lstStyle/>
          <a:p>
            <a:r>
              <a:rPr lang="en-US" sz="1200" b="0" dirty="0"/>
              <a:t>IEA, </a:t>
            </a:r>
            <a:r>
              <a:rPr lang="en-US" sz="1200" b="0" i="1" dirty="0"/>
              <a:t>Annual grid-scale battery storage additions, 2016-2021</a:t>
            </a:r>
            <a:r>
              <a:rPr lang="en-US" sz="1200" b="0" dirty="0"/>
              <a:t>, IEA, Paris https://www.iea.org/data-and-statistics/charts/annual-grid-scale-battery-storage-additions-2016-2021, IEA. </a:t>
            </a:r>
            <a:r>
              <a:rPr lang="en-US" sz="1200" b="0" dirty="0" err="1"/>
              <a:t>Licence</a:t>
            </a:r>
            <a:r>
              <a:rPr lang="en-US" sz="1200" b="0" dirty="0"/>
              <a:t>: CC BY 4.0</a:t>
            </a:r>
            <a:endParaRPr lang="en-US" sz="1200" dirty="0"/>
          </a:p>
        </p:txBody>
      </p:sp>
      <p:pic>
        <p:nvPicPr>
          <p:cNvPr id="9" name="Content Placeholder 8"/>
          <p:cNvPicPr>
            <a:picLocks noGrp="1" noChangeAspect="1"/>
          </p:cNvPicPr>
          <p:nvPr>
            <p:ph sz="quarter" idx="4"/>
          </p:nvPr>
        </p:nvPicPr>
        <p:blipFill>
          <a:blip r:embed="rId2"/>
          <a:stretch>
            <a:fillRect/>
          </a:stretch>
        </p:blipFill>
        <p:spPr>
          <a:xfrm>
            <a:off x="6588996" y="1831892"/>
            <a:ext cx="5292579" cy="4447835"/>
          </a:xfrm>
          <a:prstGeom prst="rect">
            <a:avLst/>
          </a:prstGeom>
        </p:spPr>
      </p:pic>
    </p:spTree>
    <p:extLst>
      <p:ext uri="{BB962C8B-B14F-4D97-AF65-F5344CB8AC3E}">
        <p14:creationId xmlns:p14="http://schemas.microsoft.com/office/powerpoint/2010/main" val="350798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5264-F661-1FFB-3890-C9F4C72DF819}"/>
              </a:ext>
            </a:extLst>
          </p:cNvPr>
          <p:cNvSpPr>
            <a:spLocks noGrp="1"/>
          </p:cNvSpPr>
          <p:nvPr>
            <p:ph type="title"/>
          </p:nvPr>
        </p:nvSpPr>
        <p:spPr>
          <a:xfrm>
            <a:off x="187592" y="176660"/>
            <a:ext cx="10737219" cy="1325563"/>
          </a:xfrm>
        </p:spPr>
        <p:txBody>
          <a:bodyPr>
            <a:noAutofit/>
          </a:bodyPr>
          <a:lstStyle/>
          <a:p>
            <a:br>
              <a:rPr lang="en-GB" sz="2800" b="1" dirty="0"/>
            </a:br>
            <a:r>
              <a:rPr lang="en-GB" sz="2800" b="1" dirty="0"/>
              <a:t>Energy transformations for net-zero emissions (IEA, 2020) </a:t>
            </a:r>
            <a:br>
              <a:rPr lang="en-GB" sz="2800" b="1" dirty="0"/>
            </a:br>
            <a:r>
              <a:rPr lang="en-GB" sz="2800" b="1" dirty="0"/>
              <a:t> </a:t>
            </a:r>
            <a:br>
              <a:rPr lang="en-GB" sz="2800" b="1" dirty="0"/>
            </a:br>
            <a:endParaRPr lang="en-GB" sz="2800" dirty="0"/>
          </a:p>
        </p:txBody>
      </p:sp>
      <p:sp>
        <p:nvSpPr>
          <p:cNvPr id="3" name="Content Placeholder 2">
            <a:extLst>
              <a:ext uri="{FF2B5EF4-FFF2-40B4-BE49-F238E27FC236}">
                <a16:creationId xmlns:a16="http://schemas.microsoft.com/office/drawing/2014/main" id="{00B69D6E-330A-305B-10AD-DD661CF2657A}"/>
              </a:ext>
            </a:extLst>
          </p:cNvPr>
          <p:cNvSpPr>
            <a:spLocks noGrp="1"/>
          </p:cNvSpPr>
          <p:nvPr>
            <p:ph idx="1"/>
          </p:nvPr>
        </p:nvSpPr>
        <p:spPr>
          <a:xfrm>
            <a:off x="187593" y="1429789"/>
            <a:ext cx="5368610" cy="5063086"/>
          </a:xfrm>
        </p:spPr>
        <p:txBody>
          <a:bodyPr>
            <a:normAutofit fontScale="62500" lnSpcReduction="20000"/>
          </a:bodyPr>
          <a:lstStyle/>
          <a:p>
            <a:pPr algn="just">
              <a:lnSpc>
                <a:spcPts val="2400"/>
              </a:lnSpc>
              <a:spcBef>
                <a:spcPts val="400"/>
              </a:spcBef>
              <a:spcAft>
                <a:spcPts val="600"/>
              </a:spcAft>
            </a:pPr>
            <a:r>
              <a:rPr lang="en-GB" dirty="0"/>
              <a:t>An energy sector transition to net-zero CO</a:t>
            </a:r>
            <a:r>
              <a:rPr lang="en-GB" baseline="-25000" dirty="0"/>
              <a:t>2</a:t>
            </a:r>
            <a:r>
              <a:rPr lang="en-GB" dirty="0"/>
              <a:t> emissions by 2070 of the kind depicted in the Sustainable Development Scenario requires a radical technological transformation of the energy sector. </a:t>
            </a:r>
          </a:p>
          <a:p>
            <a:pPr algn="just">
              <a:lnSpc>
                <a:spcPts val="2400"/>
              </a:lnSpc>
              <a:spcBef>
                <a:spcPts val="400"/>
              </a:spcBef>
              <a:spcAft>
                <a:spcPts val="600"/>
              </a:spcAft>
            </a:pPr>
            <a:r>
              <a:rPr lang="en-GB" dirty="0"/>
              <a:t>Energy efficiency and renewables are central pillars, but additional technologies are needed to achieve net-zero emissions. </a:t>
            </a:r>
          </a:p>
          <a:p>
            <a:pPr algn="just">
              <a:lnSpc>
                <a:spcPts val="2400"/>
              </a:lnSpc>
              <a:spcBef>
                <a:spcPts val="400"/>
              </a:spcBef>
              <a:spcAft>
                <a:spcPts val="600"/>
              </a:spcAft>
            </a:pPr>
            <a:r>
              <a:rPr lang="en-GB" dirty="0"/>
              <a:t>Four technology value chains contribute about half of the cumulative CO</a:t>
            </a:r>
            <a:r>
              <a:rPr lang="en-GB" baseline="-25000" dirty="0"/>
              <a:t>2</a:t>
            </a:r>
            <a:r>
              <a:rPr lang="en-GB" dirty="0"/>
              <a:t> savings: technologies to widely electrify end-use sectors (such as advanced batteries); carbon capture, utilisation and storage (CCUS); hydrogen and hydrogen-related fuels; and bioenergy.</a:t>
            </a:r>
          </a:p>
        </p:txBody>
      </p:sp>
      <p:sp>
        <p:nvSpPr>
          <p:cNvPr id="6" name="TextBox 5">
            <a:extLst>
              <a:ext uri="{FF2B5EF4-FFF2-40B4-BE49-F238E27FC236}">
                <a16:creationId xmlns:a16="http://schemas.microsoft.com/office/drawing/2014/main" id="{4AA4D004-890C-8598-3A46-64DFE93FA570}"/>
              </a:ext>
            </a:extLst>
          </p:cNvPr>
          <p:cNvSpPr txBox="1"/>
          <p:nvPr/>
        </p:nvSpPr>
        <p:spPr>
          <a:xfrm>
            <a:off x="5679595" y="6055768"/>
            <a:ext cx="5916195" cy="461665"/>
          </a:xfrm>
          <a:prstGeom prst="rect">
            <a:avLst/>
          </a:prstGeom>
          <a:noFill/>
        </p:spPr>
        <p:txBody>
          <a:bodyPr wrap="square">
            <a:spAutoFit/>
          </a:bodyPr>
          <a:lstStyle/>
          <a:p>
            <a:r>
              <a:rPr lang="en-GB" sz="1200" dirty="0">
                <a:solidFill>
                  <a:schemeClr val="bg1"/>
                </a:solidFill>
              </a:rPr>
              <a:t>IEA (2020), </a:t>
            </a:r>
            <a:r>
              <a:rPr lang="en-GB" sz="1200" i="1" dirty="0">
                <a:solidFill>
                  <a:schemeClr val="bg1"/>
                </a:solidFill>
              </a:rPr>
              <a:t>Energy Technology Perspectives 2020</a:t>
            </a:r>
            <a:r>
              <a:rPr lang="en-GB" sz="1200" dirty="0">
                <a:solidFill>
                  <a:schemeClr val="bg1"/>
                </a:solidFill>
              </a:rPr>
              <a:t>, IEA, Paris https://www.iea.org/reports/energy-technology-perspectives-2020, License: CC BY 4.0</a:t>
            </a:r>
          </a:p>
        </p:txBody>
      </p:sp>
      <p:pic>
        <p:nvPicPr>
          <p:cNvPr id="4" name="Picture 3"/>
          <p:cNvPicPr>
            <a:picLocks noChangeAspect="1"/>
          </p:cNvPicPr>
          <p:nvPr/>
        </p:nvPicPr>
        <p:blipFill>
          <a:blip r:embed="rId2"/>
          <a:stretch>
            <a:fillRect/>
          </a:stretch>
        </p:blipFill>
        <p:spPr>
          <a:xfrm>
            <a:off x="5679596" y="1429789"/>
            <a:ext cx="5916196" cy="4406447"/>
          </a:xfrm>
          <a:prstGeom prst="rect">
            <a:avLst/>
          </a:prstGeom>
        </p:spPr>
      </p:pic>
    </p:spTree>
    <p:extLst>
      <p:ext uri="{BB962C8B-B14F-4D97-AF65-F5344CB8AC3E}">
        <p14:creationId xmlns:p14="http://schemas.microsoft.com/office/powerpoint/2010/main" val="313470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69" y="-156110"/>
            <a:ext cx="11701674" cy="1325563"/>
          </a:xfrm>
        </p:spPr>
        <p:txBody>
          <a:bodyPr>
            <a:normAutofit/>
          </a:bodyPr>
          <a:lstStyle/>
          <a:p>
            <a:r>
              <a:rPr lang="en-GB" sz="3200" dirty="0"/>
              <a:t>CCUS in the Sustainable Development Scenario</a:t>
            </a:r>
            <a:endParaRPr lang="en-US" sz="3200" dirty="0"/>
          </a:p>
        </p:txBody>
      </p:sp>
      <p:pic>
        <p:nvPicPr>
          <p:cNvPr id="4" name="Content Placeholder 3">
            <a:extLst>
              <a:ext uri="{FF2B5EF4-FFF2-40B4-BE49-F238E27FC236}">
                <a16:creationId xmlns:a16="http://schemas.microsoft.com/office/drawing/2014/main" id="{25835EC2-535E-4731-B898-83B68C70AD44}"/>
              </a:ext>
            </a:extLst>
          </p:cNvPr>
          <p:cNvPicPr>
            <a:picLocks noGrp="1" noChangeAspect="1"/>
          </p:cNvPicPr>
          <p:nvPr>
            <p:ph idx="1"/>
          </p:nvPr>
        </p:nvPicPr>
        <p:blipFill>
          <a:blip r:embed="rId2"/>
          <a:stretch>
            <a:fillRect/>
          </a:stretch>
        </p:blipFill>
        <p:spPr>
          <a:xfrm>
            <a:off x="3790740" y="1285176"/>
            <a:ext cx="7753673" cy="4424817"/>
          </a:xfrm>
          <a:prstGeom prst="rect">
            <a:avLst/>
          </a:prstGeom>
          <a:noFill/>
          <a:ln w="19050">
            <a:solidFill>
              <a:srgbClr val="0070C0"/>
            </a:solidFill>
          </a:ln>
        </p:spPr>
      </p:pic>
      <p:sp>
        <p:nvSpPr>
          <p:cNvPr id="5" name="Content Placeholder 1">
            <a:extLst>
              <a:ext uri="{FF2B5EF4-FFF2-40B4-BE49-F238E27FC236}">
                <a16:creationId xmlns:a16="http://schemas.microsoft.com/office/drawing/2014/main" id="{AF3F1375-A051-4573-85C9-9E0A79ACE03C}"/>
              </a:ext>
            </a:extLst>
          </p:cNvPr>
          <p:cNvSpPr txBox="1">
            <a:spLocks/>
          </p:cNvSpPr>
          <p:nvPr/>
        </p:nvSpPr>
        <p:spPr>
          <a:xfrm>
            <a:off x="3706978" y="5767854"/>
            <a:ext cx="7837435" cy="563127"/>
          </a:xfrm>
          <a:prstGeom prst="rect">
            <a:avLst/>
          </a:prstGeom>
        </p:spPr>
        <p:txBody>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Square721 BT Roman" panose="020B050402020206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Square721 BT Roman" panose="020B0504020202060204" pitchFamily="34" charset="0"/>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Square721 BT Roman" panose="020B0504020202060204" pitchFamily="34" charset="0"/>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t>The contribution of CCUS to the transition to net-zero emissions grows over time, accounting for nearly one-sixth of cumulative emissions reductions to 2070. </a:t>
            </a:r>
          </a:p>
        </p:txBody>
      </p:sp>
      <p:sp>
        <p:nvSpPr>
          <p:cNvPr id="6" name="TextBox 5">
            <a:extLst>
              <a:ext uri="{FF2B5EF4-FFF2-40B4-BE49-F238E27FC236}">
                <a16:creationId xmlns:a16="http://schemas.microsoft.com/office/drawing/2014/main" id="{B710DC82-9743-419F-B7E4-AE56B5D9CD08}"/>
              </a:ext>
            </a:extLst>
          </p:cNvPr>
          <p:cNvSpPr txBox="1"/>
          <p:nvPr/>
        </p:nvSpPr>
        <p:spPr>
          <a:xfrm>
            <a:off x="3809951" y="6388843"/>
            <a:ext cx="7837435" cy="400110"/>
          </a:xfrm>
          <a:prstGeom prst="rect">
            <a:avLst/>
          </a:prstGeom>
          <a:noFill/>
        </p:spPr>
        <p:txBody>
          <a:bodyPr wrap="square" rtlCol="0">
            <a:spAutoFit/>
          </a:bodyPr>
          <a:lstStyle/>
          <a:p>
            <a:r>
              <a:rPr lang="en-GB" sz="1000" dirty="0">
                <a:solidFill>
                  <a:schemeClr val="bg1"/>
                </a:solidFill>
                <a:latin typeface="Square721 BT Roman" panose="020B0504020202060204" pitchFamily="34" charset="0"/>
              </a:rPr>
              <a:t>Energy Technology Perspectives 2020, Special Report on Carbon Capture, Utilisation and Storage, IEA 2020, https://www.iea.org/reports/ccus-in-clean-energy-transitions</a:t>
            </a:r>
          </a:p>
        </p:txBody>
      </p:sp>
      <p:sp>
        <p:nvSpPr>
          <p:cNvPr id="7" name="TextBox 6">
            <a:extLst>
              <a:ext uri="{FF2B5EF4-FFF2-40B4-BE49-F238E27FC236}">
                <a16:creationId xmlns:a16="http://schemas.microsoft.com/office/drawing/2014/main" id="{A4D511A6-5548-4555-819D-E987774BF901}"/>
              </a:ext>
            </a:extLst>
          </p:cNvPr>
          <p:cNvSpPr txBox="1"/>
          <p:nvPr/>
        </p:nvSpPr>
        <p:spPr>
          <a:xfrm>
            <a:off x="222547" y="2134358"/>
            <a:ext cx="3484431" cy="2726452"/>
          </a:xfrm>
          <a:prstGeom prst="rect">
            <a:avLst/>
          </a:prstGeom>
          <a:noFill/>
        </p:spPr>
        <p:txBody>
          <a:bodyPr wrap="square" rtlCol="0">
            <a:spAutoFit/>
          </a:bodyPr>
          <a:lstStyle/>
          <a:p>
            <a:pPr>
              <a:lnSpc>
                <a:spcPts val="2260"/>
              </a:lnSpc>
              <a:spcBef>
                <a:spcPts val="600"/>
              </a:spcBef>
              <a:spcAft>
                <a:spcPts val="600"/>
              </a:spcAft>
            </a:pPr>
            <a:r>
              <a:rPr lang="en-GB" dirty="0">
                <a:solidFill>
                  <a:schemeClr val="bg1"/>
                </a:solidFill>
                <a:latin typeface="Square721 BT Roman" panose="020B0504020202060204" pitchFamily="34" charset="0"/>
              </a:rPr>
              <a:t>In total, CCUS contributes nearly 15% of the cumulative reduction in CO₂ emissions worldwide compared with the Stated Policies Scenario, which takes into account current national energy- and climate-related policy commitments. </a:t>
            </a:r>
          </a:p>
        </p:txBody>
      </p:sp>
    </p:spTree>
    <p:extLst>
      <p:ext uri="{BB962C8B-B14F-4D97-AF65-F5344CB8AC3E}">
        <p14:creationId xmlns:p14="http://schemas.microsoft.com/office/powerpoint/2010/main" val="127500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BEC-D4FA-7DBC-4CB4-368EFC97A895}"/>
              </a:ext>
            </a:extLst>
          </p:cNvPr>
          <p:cNvSpPr>
            <a:spLocks noGrp="1"/>
          </p:cNvSpPr>
          <p:nvPr>
            <p:ph type="title"/>
          </p:nvPr>
        </p:nvSpPr>
        <p:spPr>
          <a:xfrm>
            <a:off x="227839" y="29106"/>
            <a:ext cx="10598378" cy="1325563"/>
          </a:xfrm>
        </p:spPr>
        <p:txBody>
          <a:bodyPr>
            <a:noAutofit/>
          </a:bodyPr>
          <a:lstStyle/>
          <a:p>
            <a:r>
              <a:rPr lang="en-GB" sz="2700" dirty="0"/>
              <a:t>A roadmap to 2050 – tracking progress of key energy system components to achieve the 1.5°C target (IRENA, 2022)</a:t>
            </a:r>
            <a:br>
              <a:rPr lang="en-GB" sz="2700" b="1" dirty="0"/>
            </a:br>
            <a:endParaRPr lang="en-GB" sz="2700" dirty="0"/>
          </a:p>
        </p:txBody>
      </p:sp>
      <p:pic>
        <p:nvPicPr>
          <p:cNvPr id="3" name="Picture 2"/>
          <p:cNvPicPr>
            <a:picLocks noChangeAspect="1"/>
          </p:cNvPicPr>
          <p:nvPr/>
        </p:nvPicPr>
        <p:blipFill>
          <a:blip r:embed="rId2"/>
          <a:stretch>
            <a:fillRect/>
          </a:stretch>
        </p:blipFill>
        <p:spPr>
          <a:xfrm>
            <a:off x="5723001" y="1175328"/>
            <a:ext cx="5315030" cy="5653566"/>
          </a:xfrm>
          <a:prstGeom prst="rect">
            <a:avLst/>
          </a:prstGeom>
        </p:spPr>
      </p:pic>
      <p:pic>
        <p:nvPicPr>
          <p:cNvPr id="4" name="Picture 3"/>
          <p:cNvPicPr>
            <a:picLocks noChangeAspect="1"/>
          </p:cNvPicPr>
          <p:nvPr/>
        </p:nvPicPr>
        <p:blipFill>
          <a:blip r:embed="rId3"/>
          <a:stretch>
            <a:fillRect/>
          </a:stretch>
        </p:blipFill>
        <p:spPr>
          <a:xfrm>
            <a:off x="558628" y="1175328"/>
            <a:ext cx="4653452" cy="5493756"/>
          </a:xfrm>
          <a:prstGeom prst="rect">
            <a:avLst/>
          </a:prstGeom>
        </p:spPr>
      </p:pic>
    </p:spTree>
    <p:extLst>
      <p:ext uri="{BB962C8B-B14F-4D97-AF65-F5344CB8AC3E}">
        <p14:creationId xmlns:p14="http://schemas.microsoft.com/office/powerpoint/2010/main" val="157346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Conclusions</a:t>
            </a:r>
            <a:endParaRPr lang="en-US" dirty="0"/>
          </a:p>
        </p:txBody>
      </p:sp>
      <p:sp>
        <p:nvSpPr>
          <p:cNvPr id="3" name="Content Placeholder 2"/>
          <p:cNvSpPr>
            <a:spLocks noGrp="1"/>
          </p:cNvSpPr>
          <p:nvPr>
            <p:ph idx="1"/>
          </p:nvPr>
        </p:nvSpPr>
        <p:spPr>
          <a:xfrm>
            <a:off x="578840" y="1825624"/>
            <a:ext cx="10774960" cy="4735719"/>
          </a:xfrm>
        </p:spPr>
        <p:txBody>
          <a:bodyPr>
            <a:normAutofit fontScale="77500" lnSpcReduction="20000"/>
          </a:bodyPr>
          <a:lstStyle/>
          <a:p>
            <a:pPr algn="just">
              <a:lnSpc>
                <a:spcPts val="3360"/>
              </a:lnSpc>
              <a:spcBef>
                <a:spcPts val="500"/>
              </a:spcBef>
              <a:spcAft>
                <a:spcPts val="500"/>
              </a:spcAft>
            </a:pPr>
            <a:r>
              <a:rPr lang="en-GB" dirty="0"/>
              <a:t>Energy efficiency and renewables are key technologies needed to reach climate targets, but additional technologies are needed to achieve net-zero emissions.</a:t>
            </a:r>
          </a:p>
          <a:p>
            <a:pPr algn="just">
              <a:lnSpc>
                <a:spcPts val="3360"/>
              </a:lnSpc>
              <a:spcBef>
                <a:spcPts val="500"/>
              </a:spcBef>
              <a:spcAft>
                <a:spcPts val="500"/>
              </a:spcAft>
            </a:pPr>
            <a:r>
              <a:rPr lang="en-GB" dirty="0"/>
              <a:t>Energy Storage as one of the energy efficiency technology needs to increase investments 5 times and improve 2.5 times intensity rate by 2050 compared to recent years</a:t>
            </a:r>
          </a:p>
          <a:p>
            <a:pPr algn="just">
              <a:lnSpc>
                <a:spcPts val="3360"/>
              </a:lnSpc>
              <a:spcBef>
                <a:spcPts val="500"/>
              </a:spcBef>
              <a:spcAft>
                <a:spcPts val="500"/>
              </a:spcAft>
            </a:pPr>
            <a:r>
              <a:rPr lang="en-GB" dirty="0"/>
              <a:t>Clean hydrogen production should increase from 0.8 Mt to 614 Mt by 2050</a:t>
            </a:r>
          </a:p>
          <a:p>
            <a:pPr algn="just">
              <a:lnSpc>
                <a:spcPts val="3360"/>
              </a:lnSpc>
              <a:spcBef>
                <a:spcPts val="500"/>
              </a:spcBef>
              <a:spcAft>
                <a:spcPts val="500"/>
              </a:spcAft>
            </a:pPr>
            <a:r>
              <a:rPr lang="en-GB" dirty="0"/>
              <a:t>CCS should increase from 0.04 Gt captured/year to 3.4 Gt/year by 2050.</a:t>
            </a:r>
          </a:p>
          <a:p>
            <a:pPr algn="just">
              <a:lnSpc>
                <a:spcPts val="3360"/>
              </a:lnSpc>
              <a:spcBef>
                <a:spcPts val="500"/>
              </a:spcBef>
              <a:spcAft>
                <a:spcPts val="500"/>
              </a:spcAft>
            </a:pPr>
            <a:endParaRPr lang="en-GB" dirty="0"/>
          </a:p>
          <a:p>
            <a:pPr algn="just">
              <a:lnSpc>
                <a:spcPts val="3360"/>
              </a:lnSpc>
              <a:spcBef>
                <a:spcPts val="500"/>
              </a:spcBef>
              <a:spcAft>
                <a:spcPts val="500"/>
              </a:spcAft>
            </a:pPr>
            <a:endParaRPr lang="en-US" dirty="0"/>
          </a:p>
        </p:txBody>
      </p:sp>
    </p:spTree>
    <p:extLst>
      <p:ext uri="{BB962C8B-B14F-4D97-AF65-F5344CB8AC3E}">
        <p14:creationId xmlns:p14="http://schemas.microsoft.com/office/powerpoint/2010/main" val="2512671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8251" y="2766218"/>
            <a:ext cx="10515600" cy="1325563"/>
          </a:xfrm>
        </p:spPr>
        <p:txBody>
          <a:bodyPr/>
          <a:lstStyle/>
          <a:p>
            <a:r>
              <a:rPr lang="en-GB" dirty="0"/>
              <a:t>Thank You!</a:t>
            </a:r>
            <a:endParaRPr lang="en-US" dirty="0"/>
          </a:p>
        </p:txBody>
      </p:sp>
      <p:sp>
        <p:nvSpPr>
          <p:cNvPr id="6" name="TextBox 5">
            <a:extLst>
              <a:ext uri="{FF2B5EF4-FFF2-40B4-BE49-F238E27FC236}">
                <a16:creationId xmlns:a16="http://schemas.microsoft.com/office/drawing/2014/main" id="{98252795-9211-574D-786A-DD966AB874F3}"/>
              </a:ext>
            </a:extLst>
          </p:cNvPr>
          <p:cNvSpPr txBox="1"/>
          <p:nvPr/>
        </p:nvSpPr>
        <p:spPr>
          <a:xfrm>
            <a:off x="5959767" y="4447671"/>
            <a:ext cx="5712568" cy="584775"/>
          </a:xfrm>
          <a:prstGeom prst="rect">
            <a:avLst/>
          </a:prstGeom>
          <a:noFill/>
        </p:spPr>
        <p:txBody>
          <a:bodyPr wrap="square">
            <a:spAutoFit/>
          </a:bodyPr>
          <a:lstStyle/>
          <a:p>
            <a:pPr algn="ctr"/>
            <a:r>
              <a:rPr lang="en-GB" sz="3200" dirty="0" err="1">
                <a:solidFill>
                  <a:srgbClr val="FFFFFF"/>
                </a:solidFill>
                <a:effectLst/>
                <a:latin typeface="Spy Agency Bold" pitchFamily="2" charset="0"/>
              </a:rPr>
              <a:t>www.</a:t>
            </a:r>
            <a:r>
              <a:rPr lang="en-GB" sz="3200" dirty="0" err="1">
                <a:solidFill>
                  <a:srgbClr val="118CFD"/>
                </a:solidFill>
                <a:effectLst/>
                <a:latin typeface="Spy Agency Bold" pitchFamily="2" charset="0"/>
              </a:rPr>
              <a:t>shog</a:t>
            </a:r>
            <a:r>
              <a:rPr lang="en-GB" sz="3200" dirty="0" err="1">
                <a:solidFill>
                  <a:srgbClr val="21A603"/>
                </a:solidFill>
                <a:effectLst/>
                <a:latin typeface="Spy Agency Bold" pitchFamily="2" charset="0"/>
              </a:rPr>
              <a:t>energy</a:t>
            </a:r>
            <a:r>
              <a:rPr lang="en-GB" sz="3200" dirty="0" err="1">
                <a:solidFill>
                  <a:srgbClr val="FFFFFF"/>
                </a:solidFill>
                <a:effectLst/>
                <a:latin typeface="Spy Agency Bold" pitchFamily="2" charset="0"/>
              </a:rPr>
              <a:t>.eu</a:t>
            </a:r>
            <a:endParaRPr lang="en-GB" sz="3200" dirty="0">
              <a:solidFill>
                <a:srgbClr val="FFFFFF"/>
              </a:solidFill>
              <a:effectLst/>
              <a:latin typeface="Spy Agency Bold" pitchFamily="2" charset="0"/>
            </a:endParaRPr>
          </a:p>
        </p:txBody>
      </p:sp>
      <p:grpSp>
        <p:nvGrpSpPr>
          <p:cNvPr id="7" name="Group 6">
            <a:extLst>
              <a:ext uri="{FF2B5EF4-FFF2-40B4-BE49-F238E27FC236}">
                <a16:creationId xmlns:a16="http://schemas.microsoft.com/office/drawing/2014/main" id="{EFCECAB7-F874-CDF1-4BD5-A8E2A85E28F4}"/>
              </a:ext>
            </a:extLst>
          </p:cNvPr>
          <p:cNvGrpSpPr/>
          <p:nvPr/>
        </p:nvGrpSpPr>
        <p:grpSpPr>
          <a:xfrm>
            <a:off x="258704" y="5116207"/>
            <a:ext cx="2095663" cy="1638752"/>
            <a:chOff x="9095645" y="28464627"/>
            <a:chExt cx="2095663" cy="1638752"/>
          </a:xfrm>
        </p:grpSpPr>
        <p:sp>
          <p:nvSpPr>
            <p:cNvPr id="8" name="TextBox 7">
              <a:extLst>
                <a:ext uri="{FF2B5EF4-FFF2-40B4-BE49-F238E27FC236}">
                  <a16:creationId xmlns:a16="http://schemas.microsoft.com/office/drawing/2014/main" id="{06FED079-5A8B-7921-FCD8-2EDD6FA14351}"/>
                </a:ext>
              </a:extLst>
            </p:cNvPr>
            <p:cNvSpPr txBox="1"/>
            <p:nvPr/>
          </p:nvSpPr>
          <p:spPr>
            <a:xfrm>
              <a:off x="9095645" y="28519379"/>
              <a:ext cx="2095663" cy="1584000"/>
            </a:xfrm>
            <a:custGeom>
              <a:avLst/>
              <a:gdLst>
                <a:gd name="connsiteX0" fmla="*/ 0 w 2095663"/>
                <a:gd name="connsiteY0" fmla="*/ 0 h 1584000"/>
                <a:gd name="connsiteX1" fmla="*/ 2095663 w 2095663"/>
                <a:gd name="connsiteY1" fmla="*/ 0 h 1584000"/>
                <a:gd name="connsiteX2" fmla="*/ 2095663 w 2095663"/>
                <a:gd name="connsiteY2" fmla="*/ 1584000 h 1584000"/>
                <a:gd name="connsiteX3" fmla="*/ 0 w 2095663"/>
                <a:gd name="connsiteY3" fmla="*/ 1584000 h 1584000"/>
                <a:gd name="connsiteX4" fmla="*/ 0 w 2095663"/>
                <a:gd name="connsiteY4" fmla="*/ 0 h 158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663" h="1584000" extrusionOk="0">
                  <a:moveTo>
                    <a:pt x="0" y="0"/>
                  </a:moveTo>
                  <a:cubicBezTo>
                    <a:pt x="728022" y="118645"/>
                    <a:pt x="1215442" y="116012"/>
                    <a:pt x="2095663" y="0"/>
                  </a:cubicBezTo>
                  <a:cubicBezTo>
                    <a:pt x="2022061" y="205298"/>
                    <a:pt x="2116214" y="1336892"/>
                    <a:pt x="2095663" y="1584000"/>
                  </a:cubicBezTo>
                  <a:cubicBezTo>
                    <a:pt x="1875503" y="1718600"/>
                    <a:pt x="227254" y="1426804"/>
                    <a:pt x="0" y="1584000"/>
                  </a:cubicBezTo>
                  <a:cubicBezTo>
                    <a:pt x="-2187" y="848864"/>
                    <a:pt x="-64880" y="490693"/>
                    <a:pt x="0" y="0"/>
                  </a:cubicBezTo>
                  <a:close/>
                </a:path>
              </a:pathLst>
            </a:custGeom>
            <a:noFill/>
            <a:ln w="31750" cmpd="tri">
              <a:solidFill>
                <a:schemeClr val="bg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en-EE"/>
            </a:p>
          </p:txBody>
        </p:sp>
        <p:pic>
          <p:nvPicPr>
            <p:cNvPr id="9" name="Picture 8">
              <a:extLst>
                <a:ext uri="{FF2B5EF4-FFF2-40B4-BE49-F238E27FC236}">
                  <a16:creationId xmlns:a16="http://schemas.microsoft.com/office/drawing/2014/main" id="{7AE7B3E3-1A93-D694-7BEC-625E45FCBE83}"/>
                </a:ext>
              </a:extLst>
            </p:cNvPr>
            <p:cNvPicPr>
              <a:picLocks/>
            </p:cNvPicPr>
            <p:nvPr/>
          </p:nvPicPr>
          <p:blipFill>
            <a:blip r:embed="rId2"/>
            <a:stretch>
              <a:fillRect/>
            </a:stretch>
          </p:blipFill>
          <p:spPr>
            <a:xfrm>
              <a:off x="9521815" y="29789232"/>
              <a:ext cx="142957" cy="50800"/>
            </a:xfrm>
            <a:prstGeom prst="rect">
              <a:avLst/>
            </a:prstGeom>
          </p:spPr>
        </p:pic>
        <p:pic>
          <p:nvPicPr>
            <p:cNvPr id="10" name="Picture 9">
              <a:extLst>
                <a:ext uri="{FF2B5EF4-FFF2-40B4-BE49-F238E27FC236}">
                  <a16:creationId xmlns:a16="http://schemas.microsoft.com/office/drawing/2014/main" id="{48B516DF-31B5-FE47-ACED-5F1B463E4F30}"/>
                </a:ext>
              </a:extLst>
            </p:cNvPr>
            <p:cNvPicPr>
              <a:picLocks/>
            </p:cNvPicPr>
            <p:nvPr/>
          </p:nvPicPr>
          <p:blipFill>
            <a:blip r:embed="rId3"/>
            <a:stretch>
              <a:fillRect/>
            </a:stretch>
          </p:blipFill>
          <p:spPr>
            <a:xfrm>
              <a:off x="9519613" y="28923730"/>
              <a:ext cx="140446" cy="50800"/>
            </a:xfrm>
            <a:prstGeom prst="rect">
              <a:avLst/>
            </a:prstGeom>
          </p:spPr>
        </p:pic>
        <p:pic>
          <p:nvPicPr>
            <p:cNvPr id="11" name="Picture 10">
              <a:extLst>
                <a:ext uri="{FF2B5EF4-FFF2-40B4-BE49-F238E27FC236}">
                  <a16:creationId xmlns:a16="http://schemas.microsoft.com/office/drawing/2014/main" id="{D8741BAF-BECB-1C3D-317E-75D672202F4E}"/>
                </a:ext>
              </a:extLst>
            </p:cNvPr>
            <p:cNvPicPr>
              <a:picLocks/>
            </p:cNvPicPr>
            <p:nvPr/>
          </p:nvPicPr>
          <p:blipFill>
            <a:blip r:embed="rId4"/>
            <a:stretch>
              <a:fillRect/>
            </a:stretch>
          </p:blipFill>
          <p:spPr>
            <a:xfrm>
              <a:off x="9480470" y="29368383"/>
              <a:ext cx="257246" cy="50800"/>
            </a:xfrm>
            <a:prstGeom prst="rect">
              <a:avLst/>
            </a:prstGeom>
          </p:spPr>
        </p:pic>
        <p:pic>
          <p:nvPicPr>
            <p:cNvPr id="12" name="Picture 11">
              <a:extLst>
                <a:ext uri="{FF2B5EF4-FFF2-40B4-BE49-F238E27FC236}">
                  <a16:creationId xmlns:a16="http://schemas.microsoft.com/office/drawing/2014/main" id="{C710652B-46B5-6A0B-1D65-5FBCFDBA192A}"/>
                </a:ext>
              </a:extLst>
            </p:cNvPr>
            <p:cNvPicPr>
              <a:picLocks noChangeAspect="1"/>
            </p:cNvPicPr>
            <p:nvPr/>
          </p:nvPicPr>
          <p:blipFill>
            <a:blip r:embed="rId5"/>
            <a:stretch>
              <a:fillRect/>
            </a:stretch>
          </p:blipFill>
          <p:spPr>
            <a:xfrm>
              <a:off x="9742430" y="29328234"/>
              <a:ext cx="1366504" cy="107599"/>
            </a:xfrm>
            <a:prstGeom prst="rect">
              <a:avLst/>
            </a:prstGeom>
          </p:spPr>
        </p:pic>
        <p:pic>
          <p:nvPicPr>
            <p:cNvPr id="13" name="Picture 12">
              <a:extLst>
                <a:ext uri="{FF2B5EF4-FFF2-40B4-BE49-F238E27FC236}">
                  <a16:creationId xmlns:a16="http://schemas.microsoft.com/office/drawing/2014/main" id="{26539BD2-C741-CF5F-971C-A2824F57BE60}"/>
                </a:ext>
              </a:extLst>
            </p:cNvPr>
            <p:cNvPicPr>
              <a:picLocks noChangeAspect="1"/>
            </p:cNvPicPr>
            <p:nvPr/>
          </p:nvPicPr>
          <p:blipFill>
            <a:blip r:embed="rId6"/>
            <a:stretch>
              <a:fillRect/>
            </a:stretch>
          </p:blipFill>
          <p:spPr>
            <a:xfrm>
              <a:off x="9134145" y="28774738"/>
              <a:ext cx="362522" cy="362522"/>
            </a:xfrm>
            <a:prstGeom prst="rect">
              <a:avLst/>
            </a:prstGeom>
          </p:spPr>
        </p:pic>
        <p:pic>
          <p:nvPicPr>
            <p:cNvPr id="14" name="Picture 13">
              <a:extLst>
                <a:ext uri="{FF2B5EF4-FFF2-40B4-BE49-F238E27FC236}">
                  <a16:creationId xmlns:a16="http://schemas.microsoft.com/office/drawing/2014/main" id="{F60804C9-B35A-01DB-0088-444B47F8B00B}"/>
                </a:ext>
              </a:extLst>
            </p:cNvPr>
            <p:cNvPicPr>
              <a:picLocks noChangeAspect="1"/>
            </p:cNvPicPr>
            <p:nvPr/>
          </p:nvPicPr>
          <p:blipFill>
            <a:blip r:embed="rId7"/>
            <a:stretch>
              <a:fillRect/>
            </a:stretch>
          </p:blipFill>
          <p:spPr>
            <a:xfrm>
              <a:off x="9133054" y="29631272"/>
              <a:ext cx="362522" cy="362522"/>
            </a:xfrm>
            <a:prstGeom prst="rect">
              <a:avLst/>
            </a:prstGeom>
          </p:spPr>
        </p:pic>
        <p:pic>
          <p:nvPicPr>
            <p:cNvPr id="15" name="Picture 14">
              <a:extLst>
                <a:ext uri="{FF2B5EF4-FFF2-40B4-BE49-F238E27FC236}">
                  <a16:creationId xmlns:a16="http://schemas.microsoft.com/office/drawing/2014/main" id="{CC99BB12-57B5-08B9-B0EB-DD42DE3F9AAF}"/>
                </a:ext>
              </a:extLst>
            </p:cNvPr>
            <p:cNvPicPr>
              <a:picLocks noChangeAspect="1"/>
            </p:cNvPicPr>
            <p:nvPr/>
          </p:nvPicPr>
          <p:blipFill>
            <a:blip r:embed="rId8"/>
            <a:stretch>
              <a:fillRect/>
            </a:stretch>
          </p:blipFill>
          <p:spPr>
            <a:xfrm>
              <a:off x="9133053" y="29206081"/>
              <a:ext cx="362522" cy="362522"/>
            </a:xfrm>
            <a:prstGeom prst="rect">
              <a:avLst/>
            </a:prstGeom>
          </p:spPr>
        </p:pic>
        <p:pic>
          <p:nvPicPr>
            <p:cNvPr id="16" name="Picture 15">
              <a:extLst>
                <a:ext uri="{FF2B5EF4-FFF2-40B4-BE49-F238E27FC236}">
                  <a16:creationId xmlns:a16="http://schemas.microsoft.com/office/drawing/2014/main" id="{C36BBB91-5AA8-B156-1F61-0F9EF499F344}"/>
                </a:ext>
              </a:extLst>
            </p:cNvPr>
            <p:cNvPicPr>
              <a:picLocks/>
            </p:cNvPicPr>
            <p:nvPr/>
          </p:nvPicPr>
          <p:blipFill>
            <a:blip r:embed="rId9"/>
            <a:stretch>
              <a:fillRect/>
            </a:stretch>
          </p:blipFill>
          <p:spPr>
            <a:xfrm>
              <a:off x="9619429" y="28920812"/>
              <a:ext cx="48609" cy="919220"/>
            </a:xfrm>
            <a:prstGeom prst="rect">
              <a:avLst/>
            </a:prstGeom>
          </p:spPr>
        </p:pic>
        <p:sp>
          <p:nvSpPr>
            <p:cNvPr id="17" name="TextBox 16">
              <a:extLst>
                <a:ext uri="{FF2B5EF4-FFF2-40B4-BE49-F238E27FC236}">
                  <a16:creationId xmlns:a16="http://schemas.microsoft.com/office/drawing/2014/main" id="{0DCAC684-FC54-33BF-93FB-2BD38275C2E5}"/>
                </a:ext>
              </a:extLst>
            </p:cNvPr>
            <p:cNvSpPr txBox="1"/>
            <p:nvPr/>
          </p:nvSpPr>
          <p:spPr>
            <a:xfrm>
              <a:off x="9110885" y="28464627"/>
              <a:ext cx="2026894" cy="338554"/>
            </a:xfrm>
            <a:prstGeom prst="rect">
              <a:avLst/>
            </a:prstGeom>
            <a:noFill/>
          </p:spPr>
          <p:txBody>
            <a:bodyPr wrap="square" rtlCol="0">
              <a:spAutoFit/>
            </a:bodyPr>
            <a:lstStyle/>
            <a:p>
              <a:r>
                <a:rPr lang="en-GB" sz="1600" dirty="0">
                  <a:solidFill>
                    <a:schemeClr val="bg1"/>
                  </a:solidFill>
                  <a:latin typeface="Spy Agency" pitchFamily="2" charset="0"/>
                </a:rPr>
                <a:t>S</a:t>
              </a:r>
              <a:r>
                <a:rPr lang="en-EE" sz="1600" dirty="0">
                  <a:solidFill>
                    <a:schemeClr val="bg1"/>
                  </a:solidFill>
                  <a:latin typeface="Spy Agency" pitchFamily="2" charset="0"/>
                </a:rPr>
                <a:t>ocial MEDIA</a:t>
              </a:r>
            </a:p>
          </p:txBody>
        </p:sp>
      </p:grpSp>
      <p:grpSp>
        <p:nvGrpSpPr>
          <p:cNvPr id="18" name="Group 17">
            <a:extLst>
              <a:ext uri="{FF2B5EF4-FFF2-40B4-BE49-F238E27FC236}">
                <a16:creationId xmlns:a16="http://schemas.microsoft.com/office/drawing/2014/main" id="{36F05DFD-DD3A-36AE-ABAE-3D07740833B9}"/>
              </a:ext>
            </a:extLst>
          </p:cNvPr>
          <p:cNvGrpSpPr/>
          <p:nvPr/>
        </p:nvGrpSpPr>
        <p:grpSpPr>
          <a:xfrm>
            <a:off x="2428759" y="5170959"/>
            <a:ext cx="1633955" cy="1585460"/>
            <a:chOff x="2624831" y="69604"/>
            <a:chExt cx="1052624" cy="1072471"/>
          </a:xfrm>
        </p:grpSpPr>
        <p:pic>
          <p:nvPicPr>
            <p:cNvPr id="19" name="Picture 18">
              <a:extLst>
                <a:ext uri="{FF2B5EF4-FFF2-40B4-BE49-F238E27FC236}">
                  <a16:creationId xmlns:a16="http://schemas.microsoft.com/office/drawing/2014/main" id="{4015FBCB-EE6B-0E59-F377-22E31A26A5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4831" y="77889"/>
              <a:ext cx="865129" cy="1064186"/>
            </a:xfrm>
            <a:prstGeom prst="rect">
              <a:avLst/>
            </a:prstGeom>
          </p:spPr>
        </p:pic>
        <p:sp>
          <p:nvSpPr>
            <p:cNvPr id="20" name="TextBox 19">
              <a:extLst>
                <a:ext uri="{FF2B5EF4-FFF2-40B4-BE49-F238E27FC236}">
                  <a16:creationId xmlns:a16="http://schemas.microsoft.com/office/drawing/2014/main" id="{192215C2-8A31-B7D8-F6F5-6409CC325D63}"/>
                </a:ext>
              </a:extLst>
            </p:cNvPr>
            <p:cNvSpPr txBox="1"/>
            <p:nvPr/>
          </p:nvSpPr>
          <p:spPr>
            <a:xfrm rot="5400000">
              <a:off x="3037640" y="493975"/>
              <a:ext cx="1064186" cy="215444"/>
            </a:xfrm>
            <a:prstGeom prst="rect">
              <a:avLst/>
            </a:prstGeom>
            <a:solidFill>
              <a:schemeClr val="tx1"/>
            </a:solidFill>
            <a:ln>
              <a:noFill/>
            </a:ln>
          </p:spPr>
          <p:txBody>
            <a:bodyPr wrap="square" lIns="0" tIns="0" rIns="0" bIns="0">
              <a:spAutoFit/>
            </a:bodyPr>
            <a:lstStyle/>
            <a:p>
              <a:pPr algn="ctr"/>
              <a:r>
                <a:rPr lang="en-GB" sz="1400" dirty="0">
                  <a:solidFill>
                    <a:srgbClr val="FFFFFF"/>
                  </a:solidFill>
                  <a:effectLst/>
                  <a:latin typeface="Rubik" panose="02000604000000020004" pitchFamily="2" charset="-79"/>
                  <a:cs typeface="Rubik" panose="02000604000000020004" pitchFamily="2" charset="-79"/>
                </a:rPr>
                <a:t>WWW.EU</a:t>
              </a:r>
            </a:p>
          </p:txBody>
        </p:sp>
      </p:grpSp>
    </p:spTree>
    <p:extLst>
      <p:ext uri="{BB962C8B-B14F-4D97-AF65-F5344CB8AC3E}">
        <p14:creationId xmlns:p14="http://schemas.microsoft.com/office/powerpoint/2010/main" val="2735189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7"/>
          <p:cNvSpPr txBox="1"/>
          <p:nvPr/>
        </p:nvSpPr>
        <p:spPr>
          <a:xfrm>
            <a:off x="334392" y="1370879"/>
            <a:ext cx="3972143" cy="5186358"/>
          </a:xfrm>
          <a:prstGeom prst="rect">
            <a:avLst/>
          </a:prstGeom>
          <a:noFill/>
        </p:spPr>
        <p:txBody>
          <a:bodyPr wrap="square" lIns="0" tIns="0" rIns="0" bIns="0" rtlCol="0">
            <a:noAutofit/>
          </a:bodyPr>
          <a:lstStyle/>
          <a:p>
            <a:pPr fontAlgn="t"/>
            <a:r>
              <a:rPr lang="en-GB" dirty="0">
                <a:solidFill>
                  <a:schemeClr val="bg1"/>
                </a:solidFill>
                <a:latin typeface="Square721 BT Roman" panose="020B0504020202060204" pitchFamily="34" charset="0"/>
              </a:rPr>
              <a:t>Arguments for energy policy</a:t>
            </a:r>
          </a:p>
          <a:p>
            <a:pPr fontAlgn="t"/>
            <a:r>
              <a:rPr lang="en-GB" dirty="0">
                <a:solidFill>
                  <a:schemeClr val="bg1"/>
                </a:solidFill>
                <a:latin typeface="Square721 BT Roman" panose="020B0504020202060204" pitchFamily="34" charset="0"/>
              </a:rPr>
              <a:t>  </a:t>
            </a:r>
            <a:endParaRPr lang="et-EE" dirty="0">
              <a:solidFill>
                <a:schemeClr val="bg1"/>
              </a:solidFill>
              <a:latin typeface="Square721 BT Roman" panose="020B0504020202060204" pitchFamily="34" charset="0"/>
            </a:endParaRP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Price of energy</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Diversification (more fuel sources)</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Energy security (independence of other countries) </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Trade balance</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Employment and industry policy (e.g. mines)</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Military</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Next generations</a:t>
            </a:r>
          </a:p>
          <a:p>
            <a:pPr marL="342900" indent="-342900">
              <a:buFont typeface="Wingdings" panose="05000000000000000000" pitchFamily="2" charset="2"/>
              <a:buChar char="§"/>
              <a:defRPr/>
            </a:pPr>
            <a:r>
              <a:rPr lang="en-GB" dirty="0">
                <a:solidFill>
                  <a:schemeClr val="bg1"/>
                </a:solidFill>
                <a:latin typeface="Square721 BT Roman" panose="020B0504020202060204" pitchFamily="34" charset="0"/>
              </a:rPr>
              <a:t>Environment/climate change</a:t>
            </a:r>
          </a:p>
        </p:txBody>
      </p:sp>
      <p:sp>
        <p:nvSpPr>
          <p:cNvPr id="8" name="Ellipse 12">
            <a:hlinkClick r:id="rId3"/>
          </p:cNvPr>
          <p:cNvSpPr/>
          <p:nvPr/>
        </p:nvSpPr>
        <p:spPr>
          <a:xfrm>
            <a:off x="393871" y="6162619"/>
            <a:ext cx="514800" cy="5147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Square721 BT Roman" panose="020B0504020202060204" pitchFamily="34" charset="0"/>
            </a:endParaRPr>
          </a:p>
        </p:txBody>
      </p:sp>
      <p:pic>
        <p:nvPicPr>
          <p:cNvPr id="16" name="Picture 4" descr="Co2Rever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0494" y="6031831"/>
            <a:ext cx="766339" cy="644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feld 7"/>
          <p:cNvSpPr txBox="1"/>
          <p:nvPr/>
        </p:nvSpPr>
        <p:spPr>
          <a:xfrm>
            <a:off x="4306535" y="1370879"/>
            <a:ext cx="3972143" cy="4410408"/>
          </a:xfrm>
          <a:prstGeom prst="rect">
            <a:avLst/>
          </a:prstGeom>
          <a:noFill/>
        </p:spPr>
        <p:txBody>
          <a:bodyPr wrap="square" lIns="0" tIns="0" rIns="0" bIns="0" rtlCol="0">
            <a:noAutofit/>
          </a:bodyPr>
          <a:lstStyle/>
          <a:p>
            <a:pPr fontAlgn="t"/>
            <a:r>
              <a:rPr lang="en-GB" dirty="0">
                <a:solidFill>
                  <a:schemeClr val="bg1"/>
                </a:solidFill>
                <a:latin typeface="Square721 BT Roman" panose="020B0504020202060204" pitchFamily="34" charset="0"/>
              </a:rPr>
              <a:t>Options that can meet demands</a:t>
            </a:r>
          </a:p>
          <a:p>
            <a:pPr fontAlgn="t"/>
            <a:r>
              <a:rPr lang="en-GB" dirty="0">
                <a:solidFill>
                  <a:schemeClr val="bg1"/>
                </a:solidFill>
                <a:latin typeface="Square721 BT Roman" panose="020B0504020202060204" pitchFamily="34" charset="0"/>
              </a:rPr>
              <a:t>  </a:t>
            </a:r>
            <a:endParaRPr lang="et-EE" dirty="0">
              <a:solidFill>
                <a:schemeClr val="bg1"/>
              </a:solidFill>
              <a:latin typeface="Square721 BT Roman" panose="020B0504020202060204" pitchFamily="34" charset="0"/>
            </a:endParaRPr>
          </a:p>
          <a:p>
            <a:pPr marL="533400" indent="-533400">
              <a:buFontTx/>
              <a:buAutoNum type="arabicPeriod"/>
              <a:defRPr/>
            </a:pPr>
            <a:r>
              <a:rPr lang="en-GB" dirty="0">
                <a:solidFill>
                  <a:schemeClr val="bg1"/>
                </a:solidFill>
                <a:latin typeface="Square721 BT Roman" panose="020B0504020202060204" pitchFamily="34" charset="0"/>
              </a:rPr>
              <a:t>Energy storage, energy efficiency </a:t>
            </a:r>
          </a:p>
          <a:p>
            <a:pPr marL="533400" indent="-533400">
              <a:buFontTx/>
              <a:buAutoNum type="arabicPeriod"/>
              <a:defRPr/>
            </a:pPr>
            <a:r>
              <a:rPr lang="en-GB" dirty="0">
                <a:solidFill>
                  <a:schemeClr val="bg1"/>
                </a:solidFill>
                <a:latin typeface="Square721 BT Roman" panose="020B0504020202060204" pitchFamily="34" charset="0"/>
              </a:rPr>
              <a:t>Renewable sources</a:t>
            </a:r>
          </a:p>
          <a:p>
            <a:pPr marL="914400" lvl="1" indent="-457200">
              <a:buFont typeface="Wingdings" panose="05000000000000000000" pitchFamily="2" charset="2"/>
              <a:buChar char="§"/>
              <a:defRPr/>
            </a:pPr>
            <a:r>
              <a:rPr lang="en-GB" dirty="0">
                <a:solidFill>
                  <a:schemeClr val="bg1"/>
                </a:solidFill>
                <a:latin typeface="Square721 BT Roman" panose="020B0504020202060204" pitchFamily="34" charset="0"/>
              </a:rPr>
              <a:t>Wind</a:t>
            </a:r>
          </a:p>
          <a:p>
            <a:pPr marL="914400" lvl="1" indent="-457200">
              <a:buFont typeface="Wingdings" panose="05000000000000000000" pitchFamily="2" charset="2"/>
              <a:buChar char="§"/>
              <a:defRPr/>
            </a:pPr>
            <a:r>
              <a:rPr lang="en-GB" dirty="0">
                <a:solidFill>
                  <a:schemeClr val="bg1"/>
                </a:solidFill>
                <a:latin typeface="Square721 BT Roman" panose="020B0504020202060204" pitchFamily="34" charset="0"/>
              </a:rPr>
              <a:t>Solar</a:t>
            </a:r>
          </a:p>
          <a:p>
            <a:pPr marL="914400" lvl="1" indent="-457200">
              <a:buFont typeface="Wingdings" panose="05000000000000000000" pitchFamily="2" charset="2"/>
              <a:buChar char="§"/>
              <a:defRPr/>
            </a:pPr>
            <a:r>
              <a:rPr lang="en-GB" dirty="0">
                <a:solidFill>
                  <a:schemeClr val="bg1"/>
                </a:solidFill>
                <a:latin typeface="Square721 BT Roman" panose="020B0504020202060204" pitchFamily="34" charset="0"/>
              </a:rPr>
              <a:t>Biomass</a:t>
            </a:r>
          </a:p>
          <a:p>
            <a:pPr marL="914400" lvl="1" indent="-457200">
              <a:buFont typeface="Wingdings" panose="05000000000000000000" pitchFamily="2" charset="2"/>
              <a:buChar char="§"/>
              <a:defRPr/>
            </a:pPr>
            <a:r>
              <a:rPr lang="en-GB" dirty="0">
                <a:solidFill>
                  <a:schemeClr val="bg1"/>
                </a:solidFill>
                <a:latin typeface="Square721 BT Roman" panose="020B0504020202060204" pitchFamily="34" charset="0"/>
              </a:rPr>
              <a:t>Tidal/wave (current)</a:t>
            </a:r>
          </a:p>
          <a:p>
            <a:pPr marL="914400" lvl="1" indent="-457200">
              <a:buFont typeface="Wingdings" panose="05000000000000000000" pitchFamily="2" charset="2"/>
              <a:buChar char="§"/>
              <a:defRPr/>
            </a:pPr>
            <a:r>
              <a:rPr lang="en-GB" dirty="0">
                <a:solidFill>
                  <a:schemeClr val="bg1"/>
                </a:solidFill>
                <a:latin typeface="Square721 BT Roman" panose="020B0504020202060204" pitchFamily="34" charset="0"/>
              </a:rPr>
              <a:t>Geothermal </a:t>
            </a:r>
          </a:p>
          <a:p>
            <a:pPr marL="533400" indent="-533400">
              <a:buFontTx/>
              <a:buAutoNum type="arabicPeriod"/>
              <a:defRPr/>
            </a:pPr>
            <a:r>
              <a:rPr lang="en-GB" dirty="0">
                <a:solidFill>
                  <a:schemeClr val="bg1"/>
                </a:solidFill>
                <a:latin typeface="Square721 BT Roman" panose="020B0504020202060204" pitchFamily="34" charset="0"/>
              </a:rPr>
              <a:t>Fossil fuels with CCUS </a:t>
            </a:r>
          </a:p>
          <a:p>
            <a:pPr marL="533400" indent="-533400">
              <a:buFontTx/>
              <a:buAutoNum type="arabicPeriod"/>
              <a:defRPr/>
            </a:pPr>
            <a:r>
              <a:rPr lang="en-GB" dirty="0">
                <a:solidFill>
                  <a:schemeClr val="bg1"/>
                </a:solidFill>
                <a:latin typeface="Square721 BT Roman" panose="020B0504020202060204" pitchFamily="34" charset="0"/>
              </a:rPr>
              <a:t>Biomass with CCS (Bio-CCS, or BECCS)</a:t>
            </a:r>
          </a:p>
          <a:p>
            <a:pPr marL="533400" indent="-533400">
              <a:buFontTx/>
              <a:buAutoNum type="arabicPeriod"/>
              <a:defRPr/>
            </a:pPr>
            <a:r>
              <a:rPr lang="en-GB" dirty="0">
                <a:solidFill>
                  <a:schemeClr val="bg1"/>
                </a:solidFill>
                <a:latin typeface="Square721 BT Roman" panose="020B0504020202060204" pitchFamily="34" charset="0"/>
              </a:rPr>
              <a:t>DACCS</a:t>
            </a:r>
          </a:p>
          <a:p>
            <a:pPr marL="533400" indent="-533400">
              <a:buFontTx/>
              <a:buAutoNum type="arabicPeriod"/>
              <a:defRPr/>
            </a:pPr>
            <a:r>
              <a:rPr lang="en-GB" dirty="0">
                <a:solidFill>
                  <a:schemeClr val="bg1"/>
                </a:solidFill>
                <a:latin typeface="Square721 BT Roman" panose="020B0504020202060204" pitchFamily="34" charset="0"/>
              </a:rPr>
              <a:t>Nuclear</a:t>
            </a:r>
          </a:p>
          <a:p>
            <a:pPr marL="533400" indent="-533400">
              <a:buFontTx/>
              <a:buAutoNum type="arabicPeriod"/>
              <a:defRPr/>
            </a:pPr>
            <a:endParaRPr lang="en-GB" dirty="0">
              <a:solidFill>
                <a:schemeClr val="bg1"/>
              </a:solidFill>
              <a:latin typeface="Square721 BT Roman" panose="020B0504020202060204" pitchFamily="34" charset="0"/>
            </a:endParaRPr>
          </a:p>
        </p:txBody>
      </p:sp>
      <p:sp>
        <p:nvSpPr>
          <p:cNvPr id="18" name="Textfeld 7"/>
          <p:cNvSpPr txBox="1"/>
          <p:nvPr/>
        </p:nvSpPr>
        <p:spPr>
          <a:xfrm>
            <a:off x="334392" y="300763"/>
            <a:ext cx="9545259" cy="521774"/>
          </a:xfrm>
          <a:prstGeom prst="rect">
            <a:avLst/>
          </a:prstGeom>
          <a:noFill/>
        </p:spPr>
        <p:txBody>
          <a:bodyPr wrap="square" lIns="0" tIns="0" rIns="0" bIns="0" rtlCol="0">
            <a:noAutofit/>
          </a:bodyPr>
          <a:lstStyle/>
          <a:p>
            <a:r>
              <a:rPr lang="en-GB" sz="4000" dirty="0">
                <a:solidFill>
                  <a:schemeClr val="bg1"/>
                </a:solidFill>
                <a:latin typeface="Square721 BT Roman" panose="020B0504020202060204" pitchFamily="34" charset="0"/>
              </a:rPr>
              <a:t>Options for climate change mitigation</a:t>
            </a:r>
          </a:p>
          <a:p>
            <a:endParaRPr lang="en-GB" sz="4000" dirty="0">
              <a:solidFill>
                <a:srgbClr val="2B699A"/>
              </a:solidFill>
              <a:latin typeface="Square721 BT Roman" panose="020B0504020202060204" pitchFamily="34" charset="0"/>
            </a:endParaRPr>
          </a:p>
        </p:txBody>
      </p:sp>
      <p:sp>
        <p:nvSpPr>
          <p:cNvPr id="26" name="Rectangle 25">
            <a:hlinkClick r:id="rId5"/>
          </p:cNvPr>
          <p:cNvSpPr/>
          <p:nvPr/>
        </p:nvSpPr>
        <p:spPr>
          <a:xfrm>
            <a:off x="11230495" y="6137639"/>
            <a:ext cx="675086" cy="495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latin typeface="Square721 BT Roman" panose="020B0504020202060204" pitchFamily="34" charset="0"/>
            </a:endParaRPr>
          </a:p>
        </p:txBody>
      </p:sp>
      <p:sp>
        <p:nvSpPr>
          <p:cNvPr id="2" name="TextBox 1"/>
          <p:cNvSpPr txBox="1"/>
          <p:nvPr/>
        </p:nvSpPr>
        <p:spPr>
          <a:xfrm>
            <a:off x="7355210" y="6322731"/>
            <a:ext cx="4575173" cy="323165"/>
          </a:xfrm>
          <a:prstGeom prst="rect">
            <a:avLst/>
          </a:prstGeom>
          <a:noFill/>
        </p:spPr>
        <p:txBody>
          <a:bodyPr wrap="square" rtlCol="0">
            <a:spAutoFit/>
          </a:bodyPr>
          <a:lstStyle/>
          <a:p>
            <a:r>
              <a:rPr lang="en-US" sz="1500" dirty="0">
                <a:solidFill>
                  <a:schemeClr val="bg1"/>
                </a:solidFill>
                <a:latin typeface="Square721 BT Roman" panose="020B0504020202060204" pitchFamily="34" charset="0"/>
              </a:rPr>
              <a:t>Updated after van </a:t>
            </a:r>
            <a:r>
              <a:rPr lang="en-US" sz="1500" dirty="0" err="1">
                <a:solidFill>
                  <a:schemeClr val="bg1"/>
                </a:solidFill>
                <a:latin typeface="Square721 BT Roman" panose="020B0504020202060204" pitchFamily="34" charset="0"/>
              </a:rPr>
              <a:t>Egmond</a:t>
            </a:r>
            <a:r>
              <a:rPr lang="en-US" sz="1500" dirty="0">
                <a:solidFill>
                  <a:schemeClr val="bg1"/>
                </a:solidFill>
                <a:latin typeface="Square721 BT Roman" panose="020B0504020202060204" pitchFamily="34" charset="0"/>
              </a:rPr>
              <a:t> et al, 2004</a:t>
            </a:r>
            <a:endParaRPr lang="en-GB" sz="1500" dirty="0">
              <a:solidFill>
                <a:schemeClr val="bg1"/>
              </a:solidFill>
              <a:latin typeface="Square721 BT Roman" panose="020B0504020202060204" pitchFamily="34" charset="0"/>
            </a:endParaRPr>
          </a:p>
        </p:txBody>
      </p:sp>
      <p:pic>
        <p:nvPicPr>
          <p:cNvPr id="3" name="Picture 2"/>
          <p:cNvPicPr>
            <a:picLocks noChangeAspect="1"/>
          </p:cNvPicPr>
          <p:nvPr/>
        </p:nvPicPr>
        <p:blipFill>
          <a:blip r:embed="rId6"/>
          <a:stretch>
            <a:fillRect/>
          </a:stretch>
        </p:blipFill>
        <p:spPr>
          <a:xfrm>
            <a:off x="8388626" y="1955021"/>
            <a:ext cx="3803374" cy="2530344"/>
          </a:xfrm>
          <a:prstGeom prst="rect">
            <a:avLst/>
          </a:prstGeom>
        </p:spPr>
      </p:pic>
      <p:sp>
        <p:nvSpPr>
          <p:cNvPr id="4" name="Rectangle 3"/>
          <p:cNvSpPr/>
          <p:nvPr/>
        </p:nvSpPr>
        <p:spPr>
          <a:xfrm>
            <a:off x="9693348" y="4485365"/>
            <a:ext cx="2526972" cy="246221"/>
          </a:xfrm>
          <a:prstGeom prst="rect">
            <a:avLst/>
          </a:prstGeom>
        </p:spPr>
        <p:txBody>
          <a:bodyPr wrap="square">
            <a:spAutoFit/>
          </a:bodyPr>
          <a:lstStyle/>
          <a:p>
            <a:pPr algn="r"/>
            <a:r>
              <a:rPr lang="en-US" sz="1000" dirty="0">
                <a:solidFill>
                  <a:schemeClr val="bg1"/>
                </a:solidFill>
                <a:latin typeface="Square721 BT Roman" panose="020B0504020202060204" pitchFamily="34" charset="0"/>
              </a:rPr>
              <a:t>©Getty Images | Andriy </a:t>
            </a:r>
            <a:r>
              <a:rPr lang="en-US" sz="1000" dirty="0" err="1">
                <a:solidFill>
                  <a:schemeClr val="bg1"/>
                </a:solidFill>
                <a:latin typeface="Square721 BT Roman" panose="020B0504020202060204" pitchFamily="34" charset="0"/>
              </a:rPr>
              <a:t>Onufriyenko</a:t>
            </a:r>
            <a:endParaRPr lang="en-US" sz="2400" dirty="0">
              <a:solidFill>
                <a:schemeClr val="bg1"/>
              </a:solidFill>
              <a:latin typeface="Square721 BT Roman" panose="020B0504020202060204" pitchFamily="34" charset="0"/>
            </a:endParaRPr>
          </a:p>
        </p:txBody>
      </p:sp>
    </p:spTree>
    <p:extLst>
      <p:ext uri="{BB962C8B-B14F-4D97-AF65-F5344CB8AC3E}">
        <p14:creationId xmlns:p14="http://schemas.microsoft.com/office/powerpoint/2010/main" val="1632503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12">
            <a:hlinkClick r:id="rId3"/>
          </p:cNvPr>
          <p:cNvSpPr/>
          <p:nvPr/>
        </p:nvSpPr>
        <p:spPr>
          <a:xfrm>
            <a:off x="393871" y="6162619"/>
            <a:ext cx="514800" cy="5147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Picture 19"/>
          <p:cNvPicPr>
            <a:picLocks noChangeAspect="1"/>
          </p:cNvPicPr>
          <p:nvPr/>
        </p:nvPicPr>
        <p:blipFill>
          <a:blip r:embed="rId4"/>
          <a:stretch>
            <a:fillRect/>
          </a:stretch>
        </p:blipFill>
        <p:spPr>
          <a:xfrm>
            <a:off x="1058739" y="1162519"/>
            <a:ext cx="9568830" cy="5372316"/>
          </a:xfrm>
          <a:prstGeom prst="rect">
            <a:avLst/>
          </a:prstGeom>
        </p:spPr>
      </p:pic>
      <p:sp>
        <p:nvSpPr>
          <p:cNvPr id="17" name="Title 1"/>
          <p:cNvSpPr>
            <a:spLocks noGrp="1"/>
          </p:cNvSpPr>
          <p:nvPr>
            <p:ph type="title"/>
          </p:nvPr>
        </p:nvSpPr>
        <p:spPr>
          <a:xfrm>
            <a:off x="838200" y="365126"/>
            <a:ext cx="10009909" cy="1131166"/>
          </a:xfrm>
        </p:spPr>
        <p:txBody>
          <a:bodyPr>
            <a:normAutofit fontScale="90000"/>
          </a:bodyPr>
          <a:lstStyle/>
          <a:p>
            <a:r>
              <a:rPr lang="en-GB" dirty="0">
                <a:latin typeface="Square721 BT Roman" panose="020B0504020202060204"/>
              </a:rPr>
              <a:t>Options for climate change mitigation</a:t>
            </a:r>
            <a:br>
              <a:rPr lang="en-GB" dirty="0"/>
            </a:br>
            <a:endParaRPr lang="en-US" dirty="0"/>
          </a:p>
        </p:txBody>
      </p:sp>
    </p:spTree>
    <p:extLst>
      <p:ext uri="{BB962C8B-B14F-4D97-AF65-F5344CB8AC3E}">
        <p14:creationId xmlns:p14="http://schemas.microsoft.com/office/powerpoint/2010/main" val="301189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71" y="50291"/>
            <a:ext cx="10515600" cy="1325563"/>
          </a:xfrm>
        </p:spPr>
        <p:txBody>
          <a:bodyPr>
            <a:normAutofit/>
          </a:bodyPr>
          <a:lstStyle/>
          <a:p>
            <a:r>
              <a:rPr lang="en-GB" sz="3600" dirty="0"/>
              <a:t>World energy transition targets by 2030</a:t>
            </a:r>
            <a:endParaRPr lang="en-US" sz="3600" dirty="0"/>
          </a:p>
        </p:txBody>
      </p:sp>
      <p:pic>
        <p:nvPicPr>
          <p:cNvPr id="1026" name="Picture 2" descr="https://www.irena.org/publications/2022/Mar/-/media/Files/IRENA/Agency/Publication/2022/Mar/Impact-of-emissions.jpg?la=en&amp;hash=762C0EEC912493B191F57994806EBF7C584CC97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7359" y="1375854"/>
            <a:ext cx="6306200" cy="48126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7359" y="6301278"/>
            <a:ext cx="6306200" cy="430887"/>
          </a:xfrm>
          <a:prstGeom prst="rect">
            <a:avLst/>
          </a:prstGeom>
          <a:noFill/>
        </p:spPr>
        <p:txBody>
          <a:bodyPr wrap="square" rtlCol="0">
            <a:spAutoFit/>
          </a:bodyPr>
          <a:lstStyle/>
          <a:p>
            <a:r>
              <a:rPr lang="en-US" sz="1100" dirty="0">
                <a:solidFill>
                  <a:schemeClr val="bg1"/>
                </a:solidFill>
              </a:rPr>
              <a:t>IRENA (2022), World Energy Transitions Outlook 2022: 1.5°C Pathway, International Renewable Energy Agency, Abu Dhabi</a:t>
            </a:r>
          </a:p>
        </p:txBody>
      </p:sp>
      <p:sp>
        <p:nvSpPr>
          <p:cNvPr id="6" name="Content Placeholder 3"/>
          <p:cNvSpPr txBox="1">
            <a:spLocks/>
          </p:cNvSpPr>
          <p:nvPr/>
        </p:nvSpPr>
        <p:spPr>
          <a:xfrm>
            <a:off x="6944393" y="1375854"/>
            <a:ext cx="5118976" cy="4812627"/>
          </a:xfrm>
          <a:prstGeom prst="rect">
            <a:avLst/>
          </a:prstGeom>
        </p:spPr>
        <p:txBody>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Square721 BT Roman" panose="020B0504020202060204" pitchFamily="34" charset="0"/>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Square721 BT Roman" panose="020B0504020202060204" pitchFamily="34" charset="0"/>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Square721 BT Roman" panose="020B0504020202060204" pitchFamily="34" charset="0"/>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Square721 BT Roman" panose="020B050402020206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spcBef>
                <a:spcPts val="400"/>
              </a:spcBef>
              <a:spcAft>
                <a:spcPts val="600"/>
              </a:spcAft>
            </a:pPr>
            <a:r>
              <a:rPr lang="en-US" sz="2000" dirty="0"/>
              <a:t>Renewable energy share in electricity generation must increase to 65% by 2030</a:t>
            </a:r>
          </a:p>
          <a:p>
            <a:pPr>
              <a:lnSpc>
                <a:spcPts val="2960"/>
              </a:lnSpc>
              <a:spcBef>
                <a:spcPts val="400"/>
              </a:spcBef>
              <a:spcAft>
                <a:spcPts val="600"/>
              </a:spcAft>
            </a:pPr>
            <a:r>
              <a:rPr lang="en-US" sz="2000" dirty="0"/>
              <a:t>The share of direct electricity in total final energy consumption (TFEC) must rise from 21% to 30%;</a:t>
            </a:r>
          </a:p>
          <a:p>
            <a:pPr>
              <a:lnSpc>
                <a:spcPts val="2960"/>
              </a:lnSpc>
              <a:spcBef>
                <a:spcPts val="400"/>
              </a:spcBef>
              <a:spcAft>
                <a:spcPts val="600"/>
              </a:spcAft>
            </a:pPr>
            <a:r>
              <a:rPr lang="en-US" sz="2000" dirty="0"/>
              <a:t>Deployment of energy effi­ciency measures must increase 2.5 times</a:t>
            </a:r>
          </a:p>
          <a:p>
            <a:pPr>
              <a:lnSpc>
                <a:spcPts val="2960"/>
              </a:lnSpc>
              <a:spcBef>
                <a:spcPts val="400"/>
              </a:spcBef>
              <a:spcAft>
                <a:spcPts val="600"/>
              </a:spcAft>
            </a:pPr>
            <a:r>
              <a:rPr lang="en-US" sz="2000" dirty="0"/>
              <a:t>Direct renewables in end use sectors must grow from 12% in 2019 to 19% by 2030.</a:t>
            </a:r>
          </a:p>
        </p:txBody>
      </p:sp>
    </p:spTree>
    <p:extLst>
      <p:ext uri="{BB962C8B-B14F-4D97-AF65-F5344CB8AC3E}">
        <p14:creationId xmlns:p14="http://schemas.microsoft.com/office/powerpoint/2010/main" val="2789546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1AB2-3773-7B50-1A8A-0F41986C72A2}"/>
              </a:ext>
            </a:extLst>
          </p:cNvPr>
          <p:cNvSpPr>
            <a:spLocks noGrp="1"/>
          </p:cNvSpPr>
          <p:nvPr>
            <p:ph type="title"/>
          </p:nvPr>
        </p:nvSpPr>
        <p:spPr>
          <a:xfrm>
            <a:off x="126043" y="214954"/>
            <a:ext cx="10515600" cy="1325563"/>
          </a:xfrm>
        </p:spPr>
        <p:txBody>
          <a:bodyPr>
            <a:normAutofit fontScale="90000"/>
          </a:bodyPr>
          <a:lstStyle/>
          <a:p>
            <a:r>
              <a:rPr lang="en-GB" b="1" dirty="0"/>
              <a:t>Reducing emissions by 2050 through six technological avenues </a:t>
            </a:r>
            <a:br>
              <a:rPr lang="en-GB" b="1" dirty="0"/>
            </a:br>
            <a:endParaRPr lang="en-GB" dirty="0"/>
          </a:p>
        </p:txBody>
      </p:sp>
      <p:pic>
        <p:nvPicPr>
          <p:cNvPr id="5" name="Content Placeholder 4" descr="Diagram&#10;&#10;Description automatically generated">
            <a:extLst>
              <a:ext uri="{FF2B5EF4-FFF2-40B4-BE49-F238E27FC236}">
                <a16:creationId xmlns:a16="http://schemas.microsoft.com/office/drawing/2014/main" id="{DB5B5D7C-2735-DCE7-EA5E-35E45842C3AA}"/>
              </a:ext>
            </a:extLst>
          </p:cNvPr>
          <p:cNvPicPr>
            <a:picLocks noGrp="1" noChangeAspect="1"/>
          </p:cNvPicPr>
          <p:nvPr>
            <p:ph idx="1"/>
          </p:nvPr>
        </p:nvPicPr>
        <p:blipFill>
          <a:blip r:embed="rId2"/>
          <a:stretch>
            <a:fillRect/>
          </a:stretch>
        </p:blipFill>
        <p:spPr>
          <a:xfrm>
            <a:off x="99391" y="1645920"/>
            <a:ext cx="6477529" cy="3900115"/>
          </a:xfrm>
        </p:spPr>
      </p:pic>
      <p:sp>
        <p:nvSpPr>
          <p:cNvPr id="6" name="TextBox 5">
            <a:extLst>
              <a:ext uri="{FF2B5EF4-FFF2-40B4-BE49-F238E27FC236}">
                <a16:creationId xmlns:a16="http://schemas.microsoft.com/office/drawing/2014/main" id="{92FFCC1F-F970-DA5E-2CFA-7878AAA049FA}"/>
              </a:ext>
            </a:extLst>
          </p:cNvPr>
          <p:cNvSpPr txBox="1"/>
          <p:nvPr/>
        </p:nvSpPr>
        <p:spPr>
          <a:xfrm>
            <a:off x="6716684" y="1151305"/>
            <a:ext cx="5349273" cy="5632311"/>
          </a:xfrm>
          <a:prstGeom prst="rect">
            <a:avLst/>
          </a:prstGeom>
          <a:noFill/>
        </p:spPr>
        <p:txBody>
          <a:bodyPr wrap="square" rtlCol="0">
            <a:spAutoFit/>
          </a:bodyPr>
          <a:lstStyle/>
          <a:p>
            <a:pPr>
              <a:lnSpc>
                <a:spcPts val="2100"/>
              </a:lnSpc>
              <a:spcBef>
                <a:spcPts val="600"/>
              </a:spcBef>
              <a:spcAft>
                <a:spcPts val="600"/>
              </a:spcAft>
            </a:pPr>
            <a:r>
              <a:rPr lang="en-US" sz="1900" dirty="0">
                <a:solidFill>
                  <a:schemeClr val="bg1"/>
                </a:solidFill>
              </a:rPr>
              <a:t>IRENA’s 1.5°C pathway positions electrification and efficiency as key drivers of the energy transition, enabled by renewables, hydrogen, and sustainable biomass. </a:t>
            </a:r>
          </a:p>
          <a:p>
            <a:pPr>
              <a:lnSpc>
                <a:spcPts val="2100"/>
              </a:lnSpc>
              <a:spcBef>
                <a:spcPts val="600"/>
              </a:spcBef>
              <a:spcAft>
                <a:spcPts val="600"/>
              </a:spcAft>
            </a:pPr>
            <a:r>
              <a:rPr lang="en-US" sz="1900" dirty="0">
                <a:solidFill>
                  <a:schemeClr val="bg1"/>
                </a:solidFill>
              </a:rPr>
              <a:t>This pathway would result in a cut of nearly 37 Gt of annual CO</a:t>
            </a:r>
            <a:r>
              <a:rPr lang="en-US" sz="1900" baseline="-25000" dirty="0">
                <a:solidFill>
                  <a:schemeClr val="bg1"/>
                </a:solidFill>
              </a:rPr>
              <a:t>2</a:t>
            </a:r>
            <a:r>
              <a:rPr lang="en-US" sz="1900" dirty="0">
                <a:solidFill>
                  <a:schemeClr val="bg1"/>
                </a:solidFill>
              </a:rPr>
              <a:t> emissions by 2050. </a:t>
            </a:r>
          </a:p>
          <a:p>
            <a:pPr>
              <a:lnSpc>
                <a:spcPts val="2100"/>
              </a:lnSpc>
              <a:spcBef>
                <a:spcPts val="600"/>
              </a:spcBef>
              <a:spcAft>
                <a:spcPts val="600"/>
              </a:spcAft>
            </a:pPr>
            <a:r>
              <a:rPr lang="en-US" sz="1900" dirty="0">
                <a:solidFill>
                  <a:schemeClr val="bg1"/>
                </a:solidFill>
              </a:rPr>
              <a:t>These reductions can be achieved through </a:t>
            </a:r>
          </a:p>
          <a:p>
            <a:pPr marL="457200" indent="-457200">
              <a:lnSpc>
                <a:spcPts val="2100"/>
              </a:lnSpc>
              <a:spcBef>
                <a:spcPts val="600"/>
              </a:spcBef>
              <a:spcAft>
                <a:spcPts val="600"/>
              </a:spcAft>
              <a:buAutoNum type="arabicParenR"/>
            </a:pPr>
            <a:r>
              <a:rPr lang="en-US" sz="1900" dirty="0">
                <a:solidFill>
                  <a:schemeClr val="bg1"/>
                </a:solidFill>
              </a:rPr>
              <a:t>significant increases in generation and direct uses of renewables-based electricity; </a:t>
            </a:r>
          </a:p>
          <a:p>
            <a:pPr marL="457200" indent="-457200">
              <a:lnSpc>
                <a:spcPts val="2100"/>
              </a:lnSpc>
              <a:spcBef>
                <a:spcPts val="600"/>
              </a:spcBef>
              <a:spcAft>
                <a:spcPts val="600"/>
              </a:spcAft>
              <a:buAutoNum type="arabicParenR"/>
            </a:pPr>
            <a:r>
              <a:rPr lang="en-US" sz="1900" dirty="0">
                <a:solidFill>
                  <a:schemeClr val="bg1"/>
                </a:solidFill>
              </a:rPr>
              <a:t>substantial improvements in energy efficiency; </a:t>
            </a:r>
          </a:p>
          <a:p>
            <a:pPr marL="457200" indent="-457200">
              <a:lnSpc>
                <a:spcPts val="2100"/>
              </a:lnSpc>
              <a:spcBef>
                <a:spcPts val="600"/>
              </a:spcBef>
              <a:spcAft>
                <a:spcPts val="600"/>
              </a:spcAft>
              <a:buAutoNum type="arabicParenR"/>
            </a:pPr>
            <a:r>
              <a:rPr lang="en-US" sz="1900" dirty="0">
                <a:solidFill>
                  <a:schemeClr val="bg1"/>
                </a:solidFill>
              </a:rPr>
              <a:t>the electrification of end-use sectors (e.g. electric vehicles and heat pumps); </a:t>
            </a:r>
          </a:p>
          <a:p>
            <a:pPr marL="457200" indent="-457200">
              <a:lnSpc>
                <a:spcPts val="2100"/>
              </a:lnSpc>
              <a:spcBef>
                <a:spcPts val="600"/>
              </a:spcBef>
              <a:spcAft>
                <a:spcPts val="600"/>
              </a:spcAft>
              <a:buAutoNum type="arabicParenR"/>
            </a:pPr>
            <a:r>
              <a:rPr lang="en-US" sz="1900" dirty="0">
                <a:solidFill>
                  <a:schemeClr val="bg1"/>
                </a:solidFill>
              </a:rPr>
              <a:t>clean hydrogen and its derivatives; </a:t>
            </a:r>
          </a:p>
          <a:p>
            <a:pPr marL="457200" indent="-457200">
              <a:lnSpc>
                <a:spcPts val="2100"/>
              </a:lnSpc>
              <a:spcBef>
                <a:spcPts val="600"/>
              </a:spcBef>
              <a:spcAft>
                <a:spcPts val="600"/>
              </a:spcAft>
              <a:buAutoNum type="arabicParenR"/>
            </a:pPr>
            <a:r>
              <a:rPr lang="en-US" sz="1900" dirty="0">
                <a:solidFill>
                  <a:schemeClr val="bg1"/>
                </a:solidFill>
              </a:rPr>
              <a:t>bioenergy coupled with carbon capture and storage;  </a:t>
            </a:r>
          </a:p>
          <a:p>
            <a:pPr marL="457200" indent="-457200">
              <a:lnSpc>
                <a:spcPts val="2100"/>
              </a:lnSpc>
              <a:spcBef>
                <a:spcPts val="600"/>
              </a:spcBef>
              <a:spcAft>
                <a:spcPts val="600"/>
              </a:spcAft>
              <a:buAutoNum type="arabicParenR"/>
            </a:pPr>
            <a:r>
              <a:rPr lang="en-US" sz="1900" dirty="0">
                <a:solidFill>
                  <a:schemeClr val="bg1"/>
                </a:solidFill>
              </a:rPr>
              <a:t>last-mile use of carbon capture and storage</a:t>
            </a:r>
            <a:endParaRPr lang="en-GB" sz="1900" dirty="0">
              <a:solidFill>
                <a:schemeClr val="bg1"/>
              </a:solidFill>
              <a:latin typeface="Square721 BT Roman" panose="020B0504020202060204" pitchFamily="34" charset="0"/>
            </a:endParaRPr>
          </a:p>
        </p:txBody>
      </p:sp>
      <p:sp>
        <p:nvSpPr>
          <p:cNvPr id="8" name="TextBox 7">
            <a:extLst>
              <a:ext uri="{FF2B5EF4-FFF2-40B4-BE49-F238E27FC236}">
                <a16:creationId xmlns:a16="http://schemas.microsoft.com/office/drawing/2014/main" id="{70CB77BB-48FB-EA82-95A0-24D93CBB4854}"/>
              </a:ext>
            </a:extLst>
          </p:cNvPr>
          <p:cNvSpPr txBox="1"/>
          <p:nvPr/>
        </p:nvSpPr>
        <p:spPr>
          <a:xfrm>
            <a:off x="0" y="5595438"/>
            <a:ext cx="6576920" cy="738664"/>
          </a:xfrm>
          <a:prstGeom prst="rect">
            <a:avLst/>
          </a:prstGeom>
          <a:noFill/>
        </p:spPr>
        <p:txBody>
          <a:bodyPr wrap="square" rtlCol="0">
            <a:spAutoFit/>
          </a:bodyPr>
          <a:lstStyle/>
          <a:p>
            <a:pPr algn="just"/>
            <a:r>
              <a:rPr lang="en-GB" sz="1400" dirty="0">
                <a:solidFill>
                  <a:schemeClr val="bg1"/>
                </a:solidFill>
                <a:latin typeface="Square721 BT Roman" panose="020B0504020202060204" pitchFamily="34" charset="0"/>
              </a:rPr>
              <a:t>CCS = carbon capture and storage; BECCS = bioenergy with carbon capture and storage; GtCO</a:t>
            </a:r>
            <a:r>
              <a:rPr lang="en-GB" sz="1400" baseline="-25000" dirty="0">
                <a:solidFill>
                  <a:schemeClr val="bg1"/>
                </a:solidFill>
                <a:latin typeface="Square721 BT Roman" panose="020B0504020202060204" pitchFamily="34" charset="0"/>
              </a:rPr>
              <a:t>2</a:t>
            </a:r>
            <a:r>
              <a:rPr lang="en-GB" sz="1400" dirty="0">
                <a:solidFill>
                  <a:schemeClr val="bg1"/>
                </a:solidFill>
                <a:latin typeface="Square721 BT Roman" panose="020B0504020202060204" pitchFamily="34" charset="0"/>
              </a:rPr>
              <a:t> = gigatonnes of carbon dioxide; RE = renewable energy; FF = fossil fuel.</a:t>
            </a:r>
          </a:p>
        </p:txBody>
      </p:sp>
      <p:sp>
        <p:nvSpPr>
          <p:cNvPr id="4" name="TextBox 3">
            <a:extLst>
              <a:ext uri="{FF2B5EF4-FFF2-40B4-BE49-F238E27FC236}">
                <a16:creationId xmlns:a16="http://schemas.microsoft.com/office/drawing/2014/main" id="{C9D85A7E-A8C1-B288-C314-1BCDC9CFF26E}"/>
              </a:ext>
            </a:extLst>
          </p:cNvPr>
          <p:cNvSpPr txBox="1"/>
          <p:nvPr/>
        </p:nvSpPr>
        <p:spPr>
          <a:xfrm>
            <a:off x="1711354" y="6383506"/>
            <a:ext cx="4705282" cy="400110"/>
          </a:xfrm>
          <a:prstGeom prst="rect">
            <a:avLst/>
          </a:prstGeom>
          <a:noFill/>
        </p:spPr>
        <p:txBody>
          <a:bodyPr wrap="square">
            <a:spAutoFit/>
          </a:bodyPr>
          <a:lstStyle/>
          <a:p>
            <a:pPr algn="r"/>
            <a:r>
              <a:rPr lang="en-GB" sz="1000" dirty="0">
                <a:solidFill>
                  <a:schemeClr val="bg1"/>
                </a:solidFill>
                <a:latin typeface="Square721 BT Roman" panose="020B0504020202060204" pitchFamily="34" charset="0"/>
              </a:rPr>
              <a:t>Source: </a:t>
            </a:r>
            <a:r>
              <a:rPr lang="en-GB" sz="1000" b="1" dirty="0">
                <a:solidFill>
                  <a:schemeClr val="bg1"/>
                </a:solidFill>
                <a:latin typeface="SQUARE721 BT ROMAN" panose="020B0504020202060204" pitchFamily="34" charset="0"/>
              </a:rPr>
              <a:t>World Energy Transitions</a:t>
            </a:r>
            <a:br>
              <a:rPr lang="en-GB" sz="1000" b="1" dirty="0">
                <a:solidFill>
                  <a:schemeClr val="bg1"/>
                </a:solidFill>
                <a:latin typeface="SQUARE721 BT ROMAN" panose="020B0504020202060204" pitchFamily="34" charset="0"/>
              </a:rPr>
            </a:br>
            <a:r>
              <a:rPr lang="en-GB" sz="1000" b="1" dirty="0">
                <a:solidFill>
                  <a:schemeClr val="bg1"/>
                </a:solidFill>
                <a:effectLst/>
                <a:latin typeface="SQUARE721 BT ROMAN" panose="020B0504020202060204" pitchFamily="34" charset="0"/>
              </a:rPr>
              <a:t>Outlook 2022, IRENA</a:t>
            </a:r>
            <a:endParaRPr lang="en-GB" sz="1000" dirty="0">
              <a:latin typeface="Square721 BT Roman" panose="020B0504020202060204" pitchFamily="34" charset="0"/>
            </a:endParaRPr>
          </a:p>
        </p:txBody>
      </p:sp>
    </p:spTree>
    <p:extLst>
      <p:ext uri="{BB962C8B-B14F-4D97-AF65-F5344CB8AC3E}">
        <p14:creationId xmlns:p14="http://schemas.microsoft.com/office/powerpoint/2010/main" val="288983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73" y="36098"/>
            <a:ext cx="10009909" cy="1325563"/>
          </a:xfrm>
        </p:spPr>
        <p:txBody>
          <a:bodyPr>
            <a:normAutofit/>
          </a:bodyPr>
          <a:lstStyle/>
          <a:p>
            <a:r>
              <a:rPr lang="en-GB" sz="3600" dirty="0"/>
              <a:t>Options for climate change  mitigation</a:t>
            </a:r>
            <a:br>
              <a:rPr lang="en-GB" sz="3600" dirty="0"/>
            </a:br>
            <a:endParaRPr lang="en-US" sz="3600" dirty="0"/>
          </a:p>
        </p:txBody>
      </p:sp>
      <p:pic>
        <p:nvPicPr>
          <p:cNvPr id="2050" name="Picture 2" descr="https://ars.els-cdn.com/content/image/1-s2.0-S2666675821001053-gr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1045" y="1361661"/>
            <a:ext cx="7036947" cy="41658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2815" y="5527534"/>
            <a:ext cx="7361281" cy="338554"/>
          </a:xfrm>
          <a:prstGeom prst="rect">
            <a:avLst/>
          </a:prstGeom>
          <a:noFill/>
        </p:spPr>
        <p:txBody>
          <a:bodyPr wrap="square" rtlCol="0">
            <a:spAutoFit/>
          </a:bodyPr>
          <a:lstStyle/>
          <a:p>
            <a:r>
              <a:rPr lang="fr-FR" sz="1600" dirty="0" err="1">
                <a:solidFill>
                  <a:schemeClr val="bg1"/>
                </a:solidFill>
                <a:latin typeface="Square721 BT Roman" panose="020B0504020202060204" pitchFamily="34" charset="0"/>
              </a:rPr>
              <a:t>Core</a:t>
            </a:r>
            <a:r>
              <a:rPr lang="fr-FR" sz="1600" dirty="0">
                <a:solidFill>
                  <a:schemeClr val="bg1"/>
                </a:solidFill>
                <a:latin typeface="Square721 BT Roman" panose="020B0504020202060204" pitchFamily="34" charset="0"/>
              </a:rPr>
              <a:t> technologies for </a:t>
            </a:r>
            <a:r>
              <a:rPr lang="fr-FR" sz="1600" dirty="0" err="1">
                <a:solidFill>
                  <a:schemeClr val="bg1"/>
                </a:solidFill>
                <a:latin typeface="Square721 BT Roman" panose="020B0504020202060204" pitchFamily="34" charset="0"/>
              </a:rPr>
              <a:t>renewable</a:t>
            </a:r>
            <a:r>
              <a:rPr lang="fr-FR" sz="1600" dirty="0">
                <a:solidFill>
                  <a:schemeClr val="bg1"/>
                </a:solidFill>
                <a:latin typeface="Square721 BT Roman" panose="020B0504020202060204" pitchFamily="34" charset="0"/>
              </a:rPr>
              <a:t> </a:t>
            </a:r>
            <a:r>
              <a:rPr lang="fr-FR" sz="1600" dirty="0" err="1">
                <a:solidFill>
                  <a:schemeClr val="bg1"/>
                </a:solidFill>
                <a:latin typeface="Square721 BT Roman" panose="020B0504020202060204" pitchFamily="34" charset="0"/>
              </a:rPr>
              <a:t>energy</a:t>
            </a:r>
            <a:r>
              <a:rPr lang="fr-FR" sz="1600" dirty="0">
                <a:solidFill>
                  <a:schemeClr val="bg1"/>
                </a:solidFill>
                <a:latin typeface="Square721 BT Roman" panose="020B0504020202060204" pitchFamily="34" charset="0"/>
              </a:rPr>
              <a:t> production (Wang et al, 2021)</a:t>
            </a:r>
            <a:endParaRPr lang="en-US" sz="1600" dirty="0">
              <a:solidFill>
                <a:schemeClr val="bg1"/>
              </a:solidFill>
              <a:latin typeface="Square721 BT Roman" panose="020B0504020202060204" pitchFamily="34" charset="0"/>
            </a:endParaRPr>
          </a:p>
        </p:txBody>
      </p:sp>
      <p:sp>
        <p:nvSpPr>
          <p:cNvPr id="6" name="TextBox 5"/>
          <p:cNvSpPr txBox="1"/>
          <p:nvPr/>
        </p:nvSpPr>
        <p:spPr>
          <a:xfrm>
            <a:off x="119270" y="873066"/>
            <a:ext cx="4913545" cy="5324535"/>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solidFill>
                  <a:schemeClr val="bg1"/>
                </a:solidFill>
                <a:latin typeface="Square721 BT Roman" panose="020B0504020202060204" pitchFamily="34" charset="0"/>
              </a:rPr>
              <a:t>Renewable energy is energy derived from natural sources, that are replenished at a higher rate than they are consumed. </a:t>
            </a:r>
          </a:p>
          <a:p>
            <a:pPr marL="285750" indent="-285750" algn="just">
              <a:buFont typeface="Arial" panose="020B0604020202020204" pitchFamily="34" charset="0"/>
              <a:buChar char="•"/>
            </a:pPr>
            <a:r>
              <a:rPr lang="en-US" sz="2000" dirty="0">
                <a:solidFill>
                  <a:schemeClr val="bg1"/>
                </a:solidFill>
                <a:latin typeface="Square721 BT Roman" panose="020B0504020202060204" pitchFamily="34" charset="0"/>
              </a:rPr>
              <a:t>Sunlight and wind, for example, are such sources that are constantly being replenished. </a:t>
            </a:r>
          </a:p>
          <a:p>
            <a:pPr marL="285750" indent="-285750" algn="just">
              <a:buFont typeface="Arial" panose="020B0604020202020204" pitchFamily="34" charset="0"/>
              <a:buChar char="•"/>
            </a:pPr>
            <a:r>
              <a:rPr lang="en-US" sz="2000" dirty="0">
                <a:solidFill>
                  <a:schemeClr val="bg1"/>
                </a:solidFill>
                <a:latin typeface="Square721 BT Roman" panose="020B0504020202060204" pitchFamily="34" charset="0"/>
              </a:rPr>
              <a:t>Renewable energy sources are plentiful and all around us.</a:t>
            </a:r>
          </a:p>
          <a:p>
            <a:pPr marL="285750" indent="-285750" algn="just">
              <a:buFont typeface="Arial" panose="020B0604020202020204" pitchFamily="34" charset="0"/>
              <a:buChar char="•"/>
            </a:pPr>
            <a:r>
              <a:rPr lang="en-US" sz="2000" dirty="0">
                <a:solidFill>
                  <a:schemeClr val="bg1"/>
                </a:solidFill>
                <a:latin typeface="Square721 BT Roman" panose="020B0504020202060204" pitchFamily="34" charset="0"/>
              </a:rPr>
              <a:t>Fossil fuels - coal, oil and gas - on the other hand, are non-renewable resources that take hundreds of millions of years to form. </a:t>
            </a:r>
          </a:p>
          <a:p>
            <a:pPr marL="285750" indent="-285750" algn="just">
              <a:buFont typeface="Arial" panose="020B0604020202020204" pitchFamily="34" charset="0"/>
              <a:buChar char="•"/>
            </a:pPr>
            <a:r>
              <a:rPr lang="en-US" sz="2000" dirty="0">
                <a:solidFill>
                  <a:schemeClr val="bg1"/>
                </a:solidFill>
                <a:latin typeface="Square721 BT Roman" panose="020B0504020202060204" pitchFamily="34" charset="0"/>
              </a:rPr>
              <a:t>Fossil fuels, when burned to produce energy, cause harmful greenhouse gas emissions, such as carbon dioxide.</a:t>
            </a:r>
          </a:p>
        </p:txBody>
      </p:sp>
      <p:sp>
        <p:nvSpPr>
          <p:cNvPr id="5" name="TextBox 4">
            <a:extLst>
              <a:ext uri="{FF2B5EF4-FFF2-40B4-BE49-F238E27FC236}">
                <a16:creationId xmlns:a16="http://schemas.microsoft.com/office/drawing/2014/main" id="{553DA14A-E0E8-CE00-6226-A7D094F6766A}"/>
              </a:ext>
            </a:extLst>
          </p:cNvPr>
          <p:cNvSpPr txBox="1"/>
          <p:nvPr/>
        </p:nvSpPr>
        <p:spPr>
          <a:xfrm>
            <a:off x="302873" y="6400594"/>
            <a:ext cx="6326256" cy="307777"/>
          </a:xfrm>
          <a:prstGeom prst="rect">
            <a:avLst/>
          </a:prstGeom>
          <a:noFill/>
        </p:spPr>
        <p:txBody>
          <a:bodyPr wrap="square">
            <a:spAutoFit/>
          </a:bodyPr>
          <a:lstStyle/>
          <a:p>
            <a:r>
              <a:rPr lang="en-GB" sz="1400" dirty="0">
                <a:solidFill>
                  <a:schemeClr val="bg1"/>
                </a:solidFill>
                <a:latin typeface="Square721 BT Roman" panose="020B0504020202060204" pitchFamily="34" charset="0"/>
              </a:rPr>
              <a:t>Source: </a:t>
            </a:r>
            <a:r>
              <a:rPr lang="en-US" sz="1400" u="sng" dirty="0">
                <a:solidFill>
                  <a:schemeClr val="bg1"/>
                </a:solidFill>
                <a:latin typeface="Square721 BT Roman" panose="020B0504020202060204" pitchFamily="34" charset="0"/>
              </a:rPr>
              <a:t>What is renewable energy? | United Nations</a:t>
            </a:r>
          </a:p>
        </p:txBody>
      </p:sp>
    </p:spTree>
    <p:extLst>
      <p:ext uri="{BB962C8B-B14F-4D97-AF65-F5344CB8AC3E}">
        <p14:creationId xmlns:p14="http://schemas.microsoft.com/office/powerpoint/2010/main" val="364910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630"/>
            <a:ext cx="9385449" cy="853106"/>
          </a:xfrm>
        </p:spPr>
        <p:txBody>
          <a:bodyPr>
            <a:noAutofit/>
          </a:bodyPr>
          <a:lstStyle/>
          <a:p>
            <a:br>
              <a:rPr lang="en-GB" sz="3600" b="1" dirty="0"/>
            </a:br>
            <a:r>
              <a:rPr lang="en-GB" sz="3600" b="1" dirty="0"/>
              <a:t>Underground </a:t>
            </a:r>
            <a:r>
              <a:rPr lang="et-EE" sz="3600" b="1" dirty="0" err="1"/>
              <a:t>Energy</a:t>
            </a:r>
            <a:r>
              <a:rPr lang="et-EE" sz="3600" b="1" dirty="0"/>
              <a:t> </a:t>
            </a:r>
            <a:r>
              <a:rPr lang="en-GB" sz="3600" b="1" dirty="0"/>
              <a:t>Storage</a:t>
            </a:r>
            <a:br>
              <a:rPr lang="en-GB" sz="3600" dirty="0"/>
            </a:br>
            <a:endParaRPr lang="en-GB" sz="3600" dirty="0"/>
          </a:p>
        </p:txBody>
      </p:sp>
      <p:sp>
        <p:nvSpPr>
          <p:cNvPr id="3" name="Content Placeholder 2"/>
          <p:cNvSpPr>
            <a:spLocks noGrp="1"/>
          </p:cNvSpPr>
          <p:nvPr>
            <p:ph idx="1"/>
          </p:nvPr>
        </p:nvSpPr>
        <p:spPr>
          <a:xfrm>
            <a:off x="268357" y="1163781"/>
            <a:ext cx="11658600" cy="2921835"/>
          </a:xfrm>
        </p:spPr>
        <p:txBody>
          <a:bodyPr>
            <a:normAutofit/>
          </a:bodyPr>
          <a:lstStyle/>
          <a:p>
            <a:pPr algn="just"/>
            <a:r>
              <a:rPr lang="en-GB" sz="2400" dirty="0">
                <a:latin typeface="Square721 BT Roman" panose="020B0504020202060204" pitchFamily="34" charset="0"/>
              </a:rPr>
              <a:t>Underground energy storage is another option for combating climate change, permitting to use of produced energy more effectively </a:t>
            </a:r>
            <a:endParaRPr lang="et-EE" sz="2400" dirty="0">
              <a:latin typeface="Square721 BT Roman" panose="020B0504020202060204" pitchFamily="34" charset="0"/>
            </a:endParaRPr>
          </a:p>
          <a:p>
            <a:pPr algn="just"/>
            <a:r>
              <a:rPr lang="en-GB" sz="2400" dirty="0">
                <a:latin typeface="Square721 BT Roman" panose="020B0504020202060204" pitchFamily="34" charset="0"/>
              </a:rPr>
              <a:t>Energy storage is required for balancing intermittent renewable energy like wind and solar </a:t>
            </a:r>
            <a:r>
              <a:rPr lang="et-EE" sz="2400" dirty="0" err="1">
                <a:latin typeface="Square721 BT Roman" panose="020B0504020202060204" pitchFamily="34" charset="0"/>
              </a:rPr>
              <a:t>energy</a:t>
            </a:r>
            <a:endParaRPr lang="et-EE" sz="2400" dirty="0">
              <a:latin typeface="Square721 BT Roman" panose="020B0504020202060204" pitchFamily="34" charset="0"/>
            </a:endParaRPr>
          </a:p>
          <a:p>
            <a:pPr algn="just"/>
            <a:r>
              <a:rPr lang="en-GB" sz="2400" dirty="0">
                <a:latin typeface="Square721 BT Roman" panose="020B0504020202060204" pitchFamily="34" charset="0"/>
              </a:rPr>
              <a:t>Energy could be stored in structural traps in reservoir rocks, man-made cavities in salt and hard rocks and porous basalts located at a suitable depth </a:t>
            </a:r>
            <a:endParaRPr lang="et-EE" sz="2400" dirty="0">
              <a:latin typeface="Square721 BT Roman" panose="020B0504020202060204" pitchFamily="34" charset="0"/>
            </a:endParaRPr>
          </a:p>
          <a:p>
            <a:pPr algn="just"/>
            <a:endParaRPr lang="en-GB" sz="2000" dirty="0">
              <a:latin typeface="Square721 BT Roman" panose="020B050402020206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4705" y="3776310"/>
            <a:ext cx="2625348" cy="295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49" y="3776310"/>
            <a:ext cx="2639821" cy="297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a16="http://schemas.microsoft.com/office/drawing/2014/main" id="{6BBF1DAF-7B08-6FC1-D3C2-FCFC4848B645}"/>
              </a:ext>
            </a:extLst>
          </p:cNvPr>
          <p:cNvGrpSpPr/>
          <p:nvPr/>
        </p:nvGrpSpPr>
        <p:grpSpPr>
          <a:xfrm>
            <a:off x="5546497" y="3776310"/>
            <a:ext cx="3309268" cy="2952493"/>
            <a:chOff x="4963009" y="3488532"/>
            <a:chExt cx="2326815" cy="1811633"/>
          </a:xfrm>
        </p:grpSpPr>
        <p:pic>
          <p:nvPicPr>
            <p:cNvPr id="6"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 b="8892"/>
            <a:stretch/>
          </p:blipFill>
          <p:spPr bwMode="auto">
            <a:xfrm>
              <a:off x="4963009" y="3488532"/>
              <a:ext cx="1951269" cy="18116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6"/>
            <p:cNvSpPr txBox="1"/>
            <p:nvPr/>
          </p:nvSpPr>
          <p:spPr>
            <a:xfrm>
              <a:off x="5679724" y="5053944"/>
              <a:ext cx="1610100" cy="246221"/>
            </a:xfrm>
            <a:prstGeom prst="rect">
              <a:avLst/>
            </a:prstGeom>
            <a:noFill/>
          </p:spPr>
          <p:txBody>
            <a:bodyPr wrap="square" rtlCol="0">
              <a:spAutoFit/>
            </a:bodyPr>
            <a:lstStyle/>
            <a:p>
              <a:r>
                <a:rPr lang="en-US" sz="1000" dirty="0">
                  <a:latin typeface="Square721 BT Roman" panose="020B0504020202060204" pitchFamily="34" charset="0"/>
                </a:rPr>
                <a:t>Abandoned mines</a:t>
              </a:r>
            </a:p>
          </p:txBody>
        </p:sp>
      </p:grpSp>
      <p:grpSp>
        <p:nvGrpSpPr>
          <p:cNvPr id="11" name="Group 10">
            <a:extLst>
              <a:ext uri="{FF2B5EF4-FFF2-40B4-BE49-F238E27FC236}">
                <a16:creationId xmlns:a16="http://schemas.microsoft.com/office/drawing/2014/main" id="{7E6D6357-D1B3-9D05-E808-654555FA9C59}"/>
              </a:ext>
            </a:extLst>
          </p:cNvPr>
          <p:cNvGrpSpPr/>
          <p:nvPr/>
        </p:nvGrpSpPr>
        <p:grpSpPr>
          <a:xfrm>
            <a:off x="8348096" y="3776310"/>
            <a:ext cx="3757765" cy="2952492"/>
            <a:chOff x="7144048" y="3563094"/>
            <a:chExt cx="2502597" cy="1539848"/>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4048" y="3563094"/>
              <a:ext cx="2502597" cy="152385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9216"/>
            <p:cNvSpPr txBox="1"/>
            <p:nvPr/>
          </p:nvSpPr>
          <p:spPr>
            <a:xfrm>
              <a:off x="7435600" y="4856721"/>
              <a:ext cx="1350050" cy="246221"/>
            </a:xfrm>
            <a:prstGeom prst="rect">
              <a:avLst/>
            </a:prstGeom>
            <a:noFill/>
          </p:spPr>
          <p:txBody>
            <a:bodyPr wrap="none" rtlCol="0">
              <a:spAutoFit/>
            </a:bodyPr>
            <a:lstStyle/>
            <a:p>
              <a:r>
                <a:rPr lang="en-US" sz="1000" dirty="0">
                  <a:latin typeface="Square721 BT Roman" panose="020B0504020202060204" pitchFamily="34" charset="0"/>
                </a:rPr>
                <a:t>Lined rock caverns</a:t>
              </a:r>
            </a:p>
          </p:txBody>
        </p:sp>
      </p:grpSp>
      <p:pic>
        <p:nvPicPr>
          <p:cNvPr id="13" name="Picture 2" descr="ENeRG, the European Network for Research in Geo-Ener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2436" y="263566"/>
            <a:ext cx="1580814" cy="60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8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07" y="62284"/>
            <a:ext cx="10515600" cy="973481"/>
          </a:xfrm>
        </p:spPr>
        <p:txBody>
          <a:bodyPr>
            <a:normAutofit/>
          </a:bodyPr>
          <a:lstStyle/>
          <a:p>
            <a:r>
              <a:rPr lang="et-EE" sz="3600" dirty="0" err="1"/>
              <a:t>Electrical</a:t>
            </a:r>
            <a:r>
              <a:rPr lang="et-EE" sz="3600" dirty="0"/>
              <a:t> </a:t>
            </a:r>
            <a:r>
              <a:rPr lang="et-EE" sz="3600" dirty="0" err="1"/>
              <a:t>Storage</a:t>
            </a:r>
            <a:r>
              <a:rPr lang="et-EE" sz="3600" dirty="0"/>
              <a:t> Technologies</a:t>
            </a:r>
            <a:br>
              <a:rPr lang="et-EE" sz="3600" dirty="0"/>
            </a:br>
            <a:endParaRPr lang="en-GB"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28" y="884375"/>
            <a:ext cx="7523307" cy="5642482"/>
          </a:xfrm>
          <a:prstGeom prst="rect">
            <a:avLst/>
          </a:prstGeom>
        </p:spPr>
      </p:pic>
      <p:sp>
        <p:nvSpPr>
          <p:cNvPr id="6" name="TextBox 5"/>
          <p:cNvSpPr txBox="1"/>
          <p:nvPr/>
        </p:nvSpPr>
        <p:spPr>
          <a:xfrm>
            <a:off x="537328" y="6492875"/>
            <a:ext cx="5120640" cy="369332"/>
          </a:xfrm>
          <a:prstGeom prst="rect">
            <a:avLst/>
          </a:prstGeom>
          <a:noFill/>
        </p:spPr>
        <p:txBody>
          <a:bodyPr wrap="square" rtlCol="0">
            <a:spAutoFit/>
          </a:bodyPr>
          <a:lstStyle/>
          <a:p>
            <a:r>
              <a:rPr lang="et-EE" dirty="0">
                <a:solidFill>
                  <a:schemeClr val="bg1"/>
                </a:solidFill>
                <a:latin typeface="Square721 BT Roman" panose="020B0504020202060204" pitchFamily="34" charset="0"/>
              </a:rPr>
              <a:t>P. Audigane, </a:t>
            </a:r>
            <a:r>
              <a:rPr lang="et-EE" dirty="0" err="1">
                <a:solidFill>
                  <a:schemeClr val="bg1"/>
                </a:solidFill>
                <a:latin typeface="Square721 BT Roman" panose="020B0504020202060204" pitchFamily="34" charset="0"/>
              </a:rPr>
              <a:t>ENeRG</a:t>
            </a:r>
            <a:r>
              <a:rPr lang="et-EE" dirty="0">
                <a:solidFill>
                  <a:schemeClr val="bg1"/>
                </a:solidFill>
                <a:latin typeface="Square721 BT Roman" panose="020B0504020202060204" pitchFamily="34" charset="0"/>
              </a:rPr>
              <a:t> NL29, 2014</a:t>
            </a:r>
            <a:endParaRPr lang="en-US" dirty="0">
              <a:solidFill>
                <a:schemeClr val="bg1"/>
              </a:solidFill>
              <a:latin typeface="Square721 BT Roman" panose="020B0504020202060204" pitchFamily="34" charset="0"/>
            </a:endParaRPr>
          </a:p>
        </p:txBody>
      </p:sp>
      <p:pic>
        <p:nvPicPr>
          <p:cNvPr id="7" name="Picture 2" descr="ENeRG, the European Network for Research in Geo-Ener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3709" y="5878080"/>
            <a:ext cx="2081996" cy="79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581946"/>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31A2FDD-6911-5945-9AD8-AB8B064FC589}" vid="{6E8E77F2-7765-9444-B316-1317541BB785}"/>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2074</TotalTime>
  <Words>3317</Words>
  <Application>Microsoft Macintosh PowerPoint</Application>
  <PresentationFormat>Widescreen</PresentationFormat>
  <Paragraphs>280</Paragraphs>
  <Slides>29</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Courier New</vt:lpstr>
      <vt:lpstr>Rubik</vt:lpstr>
      <vt:lpstr>Spy Agency</vt:lpstr>
      <vt:lpstr>Spy Agency Bold</vt:lpstr>
      <vt:lpstr>Square721 BT Roman</vt:lpstr>
      <vt:lpstr>Square721 BT Roman</vt:lpstr>
      <vt:lpstr>t1-gul-regular</vt:lpstr>
      <vt:lpstr>Wingdings</vt:lpstr>
      <vt:lpstr>Office Theme 2013 - 2022</vt:lpstr>
      <vt:lpstr>Comparison of carbon-neutral technologies and need for energy storage </vt:lpstr>
      <vt:lpstr>Introduction</vt:lpstr>
      <vt:lpstr>PowerPoint Presentation</vt:lpstr>
      <vt:lpstr>Options for climate change mitigation </vt:lpstr>
      <vt:lpstr>World energy transition targets by 2030</vt:lpstr>
      <vt:lpstr>Reducing emissions by 2050 through six technological avenues  </vt:lpstr>
      <vt:lpstr>Options for climate change  mitigation </vt:lpstr>
      <vt:lpstr> Underground Energy Storage </vt:lpstr>
      <vt:lpstr>Electrical Storage Technologies </vt:lpstr>
      <vt:lpstr>Subsurface and above-ground                       energy storage technologies  </vt:lpstr>
      <vt:lpstr>Underground Energy Storage</vt:lpstr>
      <vt:lpstr>Compressed Air Energy Storage</vt:lpstr>
      <vt:lpstr>PowerPoint Presentation</vt:lpstr>
      <vt:lpstr>Solar energy      Wind energy     </vt:lpstr>
      <vt:lpstr>Geothermal energy </vt:lpstr>
      <vt:lpstr>Hydropower and Ocean energy</vt:lpstr>
      <vt:lpstr>Introduction to H2 energy production  (energy storage option) </vt:lpstr>
      <vt:lpstr>PowerPoint Presentation</vt:lpstr>
      <vt:lpstr>HYDROGEN STORAGE OPTIONS</vt:lpstr>
      <vt:lpstr>Underground Sun Storage (Austria)</vt:lpstr>
      <vt:lpstr>Comparison of the conventional H2 storage options</vt:lpstr>
      <vt:lpstr>Future prospects for underground H2 storage </vt:lpstr>
      <vt:lpstr>PowerPoint Presentation</vt:lpstr>
      <vt:lpstr>Key findings by IEA, 2022</vt:lpstr>
      <vt:lpstr> Energy transformations for net-zero emissions (IEA, 2020)    </vt:lpstr>
      <vt:lpstr>CCUS in the Sustainable Development Scenario</vt:lpstr>
      <vt:lpstr>A roadmap to 2050 – tracking progress of key energy system components to achieve the 1.5°C target (IRENA, 2022) </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title</dc:title>
  <dc:creator>Microsoft Office User</dc:creator>
  <cp:lastModifiedBy>Microsoft Office User</cp:lastModifiedBy>
  <cp:revision>175</cp:revision>
  <dcterms:created xsi:type="dcterms:W3CDTF">2023-01-08T20:47:55Z</dcterms:created>
  <dcterms:modified xsi:type="dcterms:W3CDTF">2023-05-23T06:07:31Z</dcterms:modified>
</cp:coreProperties>
</file>