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9" r:id="rId3"/>
    <p:sldId id="257" r:id="rId4"/>
    <p:sldId id="268" r:id="rId5"/>
    <p:sldId id="270" r:id="rId6"/>
    <p:sldId id="260" r:id="rId7"/>
    <p:sldId id="290" r:id="rId8"/>
    <p:sldId id="271" r:id="rId9"/>
    <p:sldId id="258" r:id="rId10"/>
    <p:sldId id="262" r:id="rId11"/>
    <p:sldId id="265" r:id="rId12"/>
    <p:sldId id="263" r:id="rId13"/>
    <p:sldId id="264" r:id="rId14"/>
    <p:sldId id="281" r:id="rId15"/>
    <p:sldId id="275" r:id="rId16"/>
    <p:sldId id="261" r:id="rId17"/>
    <p:sldId id="278" r:id="rId18"/>
    <p:sldId id="276" r:id="rId19"/>
    <p:sldId id="273" r:id="rId20"/>
    <p:sldId id="267" r:id="rId21"/>
    <p:sldId id="277" r:id="rId22"/>
    <p:sldId id="287" r:id="rId23"/>
    <p:sldId id="282" r:id="rId24"/>
    <p:sldId id="283" r:id="rId25"/>
    <p:sldId id="279" r:id="rId26"/>
    <p:sldId id="284" r:id="rId27"/>
    <p:sldId id="288" r:id="rId28"/>
    <p:sldId id="272" r:id="rId29"/>
    <p:sldId id="274" r:id="rId30"/>
    <p:sldId id="285" r:id="rId31"/>
    <p:sldId id="286" r:id="rId32"/>
    <p:sldId id="29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6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1966DF-4B30-474C-A186-8EB73D873BD6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3046D-3B00-41AC-A519-024428625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65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21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77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48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731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46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36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20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9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60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24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40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52A3F-FF5D-47F0-9B17-B7D4F7A86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42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1.jpeg"/><Relationship Id="rId5" Type="http://schemas.openxmlformats.org/officeDocument/2006/relationships/image" Target="../media/image66.jpeg"/><Relationship Id="rId10" Type="http://schemas.openxmlformats.org/officeDocument/2006/relationships/image" Target="../media/image7.pn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12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11" Type="http://schemas.openxmlformats.org/officeDocument/2006/relationships/image" Target="../media/image8.jpeg"/><Relationship Id="rId5" Type="http://schemas.openxmlformats.org/officeDocument/2006/relationships/image" Target="../media/image3.jpe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2684" y="3785553"/>
            <a:ext cx="9144000" cy="2295207"/>
          </a:xfrm>
        </p:spPr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workshop is dedicated in the memory of our colleague from the Czech Geological Survey</a:t>
            </a:r>
            <a:endParaRPr lang="ro-R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 smtClean="0"/>
              <a:t>Vit Hladik</a:t>
            </a:r>
            <a:endParaRPr lang="en-US" sz="3600" b="1" dirty="0"/>
          </a:p>
        </p:txBody>
      </p:sp>
      <p:pic>
        <p:nvPicPr>
          <p:cNvPr id="4" name="Picture 2" descr="ENeRG, the European Network for Research in Geo-Ener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0" y="0"/>
            <a:ext cx="32289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905" y="1238250"/>
            <a:ext cx="6055360" cy="2119376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23/05/2023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138" y="0"/>
            <a:ext cx="2340794" cy="1457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1" y="289082"/>
            <a:ext cx="3436910" cy="7210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536" y="1570177"/>
            <a:ext cx="1952928" cy="1952928"/>
          </a:xfrm>
          <a:prstGeom prst="rect">
            <a:avLst/>
          </a:prstGeom>
        </p:spPr>
      </p:pic>
      <p:pic>
        <p:nvPicPr>
          <p:cNvPr id="12" name="Picture 2" descr="co2net-east_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67" y="5515610"/>
            <a:ext cx="14160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Description: CGSEurope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836" y="5321476"/>
            <a:ext cx="1360170" cy="883920"/>
          </a:xfrm>
          <a:prstGeom prst="rect">
            <a:avLst/>
          </a:prstGeom>
          <a:noFill/>
        </p:spPr>
      </p:pic>
      <p:pic>
        <p:nvPicPr>
          <p:cNvPr id="14" name="Grafik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921" y="5233129"/>
            <a:ext cx="2692958" cy="1048989"/>
          </a:xfrm>
          <a:prstGeom prst="rect">
            <a:avLst/>
          </a:prstGeom>
        </p:spPr>
      </p:pic>
      <p:pic>
        <p:nvPicPr>
          <p:cNvPr id="15" name="Picture 14" descr="\\tsn.tno.nl\data\Projects\060\1\11053\Kluis\99-Proposal\@ESTMAP_cover_image_v2014.10.01d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364" y="5312830"/>
            <a:ext cx="838199" cy="84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Brand 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14" y="1596624"/>
            <a:ext cx="1344659" cy="134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Geocapacity 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431" y="5326443"/>
            <a:ext cx="1258887" cy="9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hystories.eu/wp-content/uploads/2021/04/logo-hystories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751" y="5515610"/>
            <a:ext cx="2096902" cy="51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24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39821"/>
            <a:ext cx="10515600" cy="1050867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Project Coordinator</a:t>
            </a:r>
            <a:b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EU Project: CO</a:t>
            </a:r>
            <a:r>
              <a:rPr lang="en-GB" sz="3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NetEast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62076"/>
            <a:ext cx="5157787" cy="823912"/>
          </a:xfrm>
        </p:spPr>
        <p:txBody>
          <a:bodyPr/>
          <a:lstStyle/>
          <a:p>
            <a:r>
              <a:rPr lang="en-GB" dirty="0" smtClean="0"/>
              <a:t>Warsaw - 2008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10</a:t>
            </a:fld>
            <a:endParaRPr lang="en-US"/>
          </a:p>
        </p:txBody>
      </p:sp>
      <p:pic>
        <p:nvPicPr>
          <p:cNvPr id="1026" name="Picture 2" descr="co2net-east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8" y="74671"/>
            <a:ext cx="14160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817" y="989166"/>
            <a:ext cx="5290857" cy="3968143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6311248" y="165254"/>
            <a:ext cx="5183188" cy="823912"/>
          </a:xfrm>
        </p:spPr>
        <p:txBody>
          <a:bodyPr/>
          <a:lstStyle/>
          <a:p>
            <a:r>
              <a:rPr lang="en-GB" dirty="0" smtClean="0"/>
              <a:t>Zagreb - 2007</a:t>
            </a:r>
            <a:endParaRPr lang="en-US" dirty="0"/>
          </a:p>
        </p:txBody>
      </p:sp>
      <p:pic>
        <p:nvPicPr>
          <p:cNvPr id="15" name="Content Placeholder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078" y="3901426"/>
            <a:ext cx="3143649" cy="235773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04" y="2257266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45000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65125"/>
            <a:ext cx="99314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Project Coordinator</a:t>
            </a:r>
            <a:b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EU Project: </a:t>
            </a:r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sz="4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NetEast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11</a:t>
            </a:fld>
            <a:endParaRPr lang="en-US"/>
          </a:p>
        </p:txBody>
      </p:sp>
      <p:pic>
        <p:nvPicPr>
          <p:cNvPr id="3074" name="Picture 2" descr="co2net-east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3175"/>
            <a:ext cx="14160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4612" y="5944394"/>
            <a:ext cx="4593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Lisbon, 2007, CO2netesat at CO2Net Conference </a:t>
            </a:r>
            <a:endParaRPr lang="en-US" dirty="0"/>
          </a:p>
        </p:txBody>
      </p:sp>
      <p:pic>
        <p:nvPicPr>
          <p:cNvPr id="10" name="Picture 2" descr="ENeRG, the European Network for Research in Geo-Energ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131" y="646361"/>
            <a:ext cx="2723284" cy="104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31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417" y="1584596"/>
            <a:ext cx="6893696" cy="308663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49" y="4470949"/>
            <a:ext cx="2522373" cy="18917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387" y="4470949"/>
            <a:ext cx="2513867" cy="1885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7854" y="0"/>
            <a:ext cx="4925378" cy="5130862"/>
          </a:xfrm>
          <a:prstGeom prst="rect">
            <a:avLst/>
          </a:prstGeom>
        </p:spPr>
      </p:pic>
      <p:pic>
        <p:nvPicPr>
          <p:cNvPr id="10" name="Content Placeholder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09" y="4245719"/>
            <a:ext cx="2968250" cy="2226188"/>
          </a:xfrm>
          <a:prstGeom prst="rect">
            <a:avLst/>
          </a:prstGeom>
        </p:spPr>
      </p:pic>
      <p:pic>
        <p:nvPicPr>
          <p:cNvPr id="12" name="Picture 2" descr="co2net-east_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3175"/>
            <a:ext cx="14160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422400" y="359108"/>
            <a:ext cx="9931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Project Coordinator</a:t>
            </a:r>
            <a:b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EU Project: CO</a:t>
            </a:r>
            <a:r>
              <a:rPr lang="en-GB" sz="3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NetEast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26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NetEast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Brno, CGS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72" y="1607922"/>
            <a:ext cx="5181600" cy="388620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607922"/>
            <a:ext cx="5181600" cy="388620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13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301" y="3733224"/>
            <a:ext cx="2983894" cy="2237920"/>
          </a:xfrm>
          <a:prstGeom prst="rect">
            <a:avLst/>
          </a:prstGeom>
        </p:spPr>
      </p:pic>
      <p:pic>
        <p:nvPicPr>
          <p:cNvPr id="11" name="Picture 2" descr="co2net-east_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60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463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Amsterdam 2010 – Last year of CO2NetEast</a:t>
            </a:r>
            <a:endParaRPr lang="en-US" b="1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2" y="1894672"/>
            <a:ext cx="3893425" cy="2920069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14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87879" y="1271197"/>
            <a:ext cx="4524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GHGT10 Conference in Amsterdam, 19-23 September 2010 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87879" y="4944030"/>
            <a:ext cx="3924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Alla, Vit and my colleagues </a:t>
            </a:r>
            <a:r>
              <a:rPr lang="en-GB" sz="1200" smtClean="0"/>
              <a:t>from </a:t>
            </a:r>
            <a:r>
              <a:rPr lang="en-GB" sz="1200" smtClean="0"/>
              <a:t>TalTech</a:t>
            </a:r>
            <a:endParaRPr lang="en-US" sz="1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22" y="2212857"/>
            <a:ext cx="3469178" cy="26018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946" y="2797033"/>
            <a:ext cx="3890356" cy="2917768"/>
          </a:xfrm>
          <a:prstGeom prst="rect">
            <a:avLst/>
          </a:prstGeom>
        </p:spPr>
      </p:pic>
      <p:pic>
        <p:nvPicPr>
          <p:cNvPr id="16" name="Picture 2" descr="co2net-east_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3175"/>
            <a:ext cx="14160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1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86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698" y="89219"/>
            <a:ext cx="10515600" cy="662782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FP6 Project - EU </a:t>
            </a:r>
            <a:r>
              <a:rPr lang="en-GB" b="1" dirty="0" err="1"/>
              <a:t>GeoCapacity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586" y="89219"/>
            <a:ext cx="4227227" cy="61787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89" y="931387"/>
            <a:ext cx="7291723" cy="524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6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440" y="365125"/>
            <a:ext cx="10071360" cy="1325563"/>
          </a:xfrm>
        </p:spPr>
        <p:txBody>
          <a:bodyPr>
            <a:norm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EU </a:t>
            </a:r>
            <a:r>
              <a:rPr lang="en-GB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GeoCapacity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052" y="966270"/>
            <a:ext cx="3493748" cy="465833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16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41184" y="5759458"/>
            <a:ext cx="1788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Spoletto</a:t>
            </a:r>
            <a:r>
              <a:rPr lang="en-GB" dirty="0" smtClean="0"/>
              <a:t>, 2007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6107"/>
            <a:ext cx="5689600" cy="4267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1891" y="1391920"/>
            <a:ext cx="5727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Estonia, 2008, Excursion to the oil shale mining museum</a:t>
            </a:r>
            <a:endParaRPr lang="en-US" dirty="0"/>
          </a:p>
        </p:txBody>
      </p:sp>
      <p:pic>
        <p:nvPicPr>
          <p:cNvPr id="12" name="Picture 5" descr="GEOCAP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8" y="141823"/>
            <a:ext cx="1258887" cy="95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36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36" y="0"/>
            <a:ext cx="3434864" cy="334527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32549" cy="3435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46" y="3435480"/>
            <a:ext cx="3842954" cy="29839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1756" y="3345276"/>
            <a:ext cx="3836863" cy="27907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8619" y="932957"/>
            <a:ext cx="3983381" cy="438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5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170" y="365125"/>
            <a:ext cx="6254287" cy="1613304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CGS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Europe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Awareness-raising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workshop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Vilnius CO2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Capture and Storage - Response to Climate Change"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Vilnius, Lithuania, 13-14 April 2011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670" y="365125"/>
            <a:ext cx="5317276" cy="5767893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1" y="2327563"/>
            <a:ext cx="5664200" cy="3849399"/>
          </a:xfrm>
        </p:spPr>
        <p:txBody>
          <a:bodyPr>
            <a:normAutofit/>
          </a:bodyPr>
          <a:lstStyle/>
          <a:p>
            <a:r>
              <a:rPr lang="en-US" sz="2000" dirty="0"/>
              <a:t>The structure of </a:t>
            </a:r>
            <a:r>
              <a:rPr lang="en-US" sz="2000" dirty="0" smtClean="0"/>
              <a:t>70 represented </a:t>
            </a:r>
            <a:r>
              <a:rPr lang="en-US" sz="2000" dirty="0"/>
              <a:t>stakeholders </a:t>
            </a:r>
            <a:r>
              <a:rPr lang="en-US" sz="2000" dirty="0" smtClean="0"/>
              <a:t>was: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 </a:t>
            </a:r>
            <a:r>
              <a:rPr lang="en-US" sz="2000" dirty="0"/>
              <a:t>industry (19 participants), </a:t>
            </a:r>
            <a:endParaRPr lang="en-US" sz="2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research </a:t>
            </a:r>
            <a:r>
              <a:rPr lang="en-US" sz="2000" dirty="0"/>
              <a:t>institutions (43 participants), </a:t>
            </a:r>
            <a:endParaRPr lang="en-US" sz="2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ministries </a:t>
            </a:r>
            <a:r>
              <a:rPr lang="en-US" sz="2000" dirty="0"/>
              <a:t>(6 participants), </a:t>
            </a:r>
            <a:endParaRPr lang="en-US" sz="2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international </a:t>
            </a:r>
            <a:r>
              <a:rPr lang="en-US" sz="2000" dirty="0"/>
              <a:t>agencies (2 participants) </a:t>
            </a:r>
            <a:endParaRPr lang="en-US" sz="2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 </a:t>
            </a:r>
            <a:r>
              <a:rPr lang="en-US" sz="2000" dirty="0"/>
              <a:t>ZEP platform (1 participant). </a:t>
            </a:r>
            <a:endParaRPr lang="en-US" sz="2000" dirty="0" smtClean="0"/>
          </a:p>
          <a:p>
            <a:r>
              <a:rPr lang="en-US" sz="2000" dirty="0"/>
              <a:t>In addition to the oral presentation, a general poster session was </a:t>
            </a:r>
            <a:r>
              <a:rPr lang="en-US" sz="2000" dirty="0" err="1"/>
              <a:t>organised</a:t>
            </a:r>
            <a:r>
              <a:rPr lang="en-US" sz="2000" dirty="0"/>
              <a:t> as well. Altogether, 29 oral presentations and 16 posters were </a:t>
            </a:r>
            <a:r>
              <a:rPr lang="en-US" sz="2000" dirty="0" smtClean="0"/>
              <a:t>presented during 2 days</a:t>
            </a:r>
            <a:endParaRPr lang="en-US" sz="2000" dirty="0"/>
          </a:p>
        </p:txBody>
      </p:sp>
      <p:pic>
        <p:nvPicPr>
          <p:cNvPr id="8" name="Picture 7" descr="Description: CGSEurop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60170" cy="8839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620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72250"/>
            <a:ext cx="4011497" cy="267433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964" y="548054"/>
            <a:ext cx="4094840" cy="2729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400" y="3337801"/>
            <a:ext cx="4298373" cy="28655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59" y="2265820"/>
            <a:ext cx="3778133" cy="25187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422" y="2456282"/>
            <a:ext cx="3919451" cy="26129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038" y="4380244"/>
            <a:ext cx="3511847" cy="23412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05725"/>
            <a:ext cx="3208739" cy="21391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251" y="611673"/>
            <a:ext cx="36213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r>
              <a:rPr lang="en-US" b="1" dirty="0" smtClean="0"/>
              <a:t>2nd </a:t>
            </a:r>
            <a:r>
              <a:rPr lang="en-US" b="1" dirty="0"/>
              <a:t>CGS Europe Knowledge Sharing Workshop “Natural Analogues” </a:t>
            </a:r>
            <a:endParaRPr lang="en-US" dirty="0"/>
          </a:p>
          <a:p>
            <a:r>
              <a:rPr lang="en-US" b="1" dirty="0"/>
              <a:t>Maria </a:t>
            </a:r>
            <a:r>
              <a:rPr lang="en-US" b="1" dirty="0" err="1"/>
              <a:t>Laach</a:t>
            </a:r>
            <a:r>
              <a:rPr lang="en-US" b="1" dirty="0"/>
              <a:t>, Germany, Monday 17th - Wednesday 19th October 2011 </a:t>
            </a:r>
            <a:r>
              <a:rPr lang="en-US" dirty="0"/>
              <a:t>	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762" y="3762765"/>
            <a:ext cx="4137039" cy="2758026"/>
          </a:xfrm>
          <a:prstGeom prst="rect">
            <a:avLst/>
          </a:prstGeom>
        </p:spPr>
      </p:pic>
      <p:pic>
        <p:nvPicPr>
          <p:cNvPr id="16" name="Picture 15" descr="Description: CGSEurope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75"/>
            <a:ext cx="1360170" cy="883920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173" y="81307"/>
            <a:ext cx="3660926" cy="244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265160" cy="1325563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Great loss in the </a:t>
            </a:r>
            <a:r>
              <a:rPr lang="en-GB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</a:t>
            </a:r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family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7131" y="1750811"/>
            <a:ext cx="4781203" cy="398497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 smtClean="0"/>
              <a:t>On 3rd </a:t>
            </a:r>
            <a:r>
              <a:rPr lang="en-GB" dirty="0"/>
              <a:t>February 2023 we lost Vit </a:t>
            </a:r>
            <a:r>
              <a:rPr lang="en-GB" dirty="0" smtClean="0"/>
              <a:t>Hladik, </a:t>
            </a:r>
            <a:r>
              <a:rPr lang="en-GB" dirty="0"/>
              <a:t>our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 great </a:t>
            </a:r>
            <a:r>
              <a:rPr lang="en-GB" dirty="0"/>
              <a:t>colleague and </a:t>
            </a:r>
            <a:r>
              <a:rPr lang="en-GB" dirty="0" smtClean="0"/>
              <a:t>friend</a:t>
            </a:r>
          </a:p>
          <a:p>
            <a:r>
              <a:rPr lang="en-GB" dirty="0" smtClean="0"/>
              <a:t>We </a:t>
            </a:r>
            <a:r>
              <a:rPr lang="en-GB" dirty="0"/>
              <a:t>cooperated during 20 </a:t>
            </a:r>
            <a:r>
              <a:rPr lang="en-GB" dirty="0" smtClean="0"/>
              <a:t>years:</a:t>
            </a:r>
          </a:p>
          <a:p>
            <a:r>
              <a:rPr lang="en-GB" dirty="0" smtClean="0"/>
              <a:t>in the </a:t>
            </a:r>
            <a:r>
              <a:rPr lang="en-GB" dirty="0" err="1" smtClean="0"/>
              <a:t>ENeRG</a:t>
            </a:r>
            <a:r>
              <a:rPr lang="en-GB" dirty="0" smtClean="0"/>
              <a:t> network</a:t>
            </a:r>
          </a:p>
          <a:p>
            <a:r>
              <a:rPr lang="en-GB" dirty="0" smtClean="0"/>
              <a:t>in </a:t>
            </a:r>
            <a:r>
              <a:rPr lang="en-GB" dirty="0"/>
              <a:t>international </a:t>
            </a:r>
            <a:r>
              <a:rPr lang="en-GB" dirty="0" smtClean="0"/>
              <a:t>projects</a:t>
            </a:r>
          </a:p>
          <a:p>
            <a:r>
              <a:rPr lang="en-GB" dirty="0" smtClean="0"/>
              <a:t>in CO2 </a:t>
            </a:r>
            <a:r>
              <a:rPr lang="en-GB" dirty="0" err="1" smtClean="0"/>
              <a:t>GeoNet</a:t>
            </a:r>
            <a:r>
              <a:rPr lang="en-GB" dirty="0" smtClean="0"/>
              <a:t>, COST Actions, </a:t>
            </a:r>
            <a:r>
              <a:rPr lang="en-GB" dirty="0" err="1" smtClean="0"/>
              <a:t>etc</a:t>
            </a:r>
            <a:r>
              <a:rPr lang="en-GB" dirty="0" smtClean="0"/>
              <a:t>, etc…</a:t>
            </a:r>
          </a:p>
          <a:p>
            <a:r>
              <a:rPr lang="en-GB" dirty="0" smtClean="0"/>
              <a:t>We were co-authors </a:t>
            </a:r>
            <a:r>
              <a:rPr lang="en-GB" dirty="0"/>
              <a:t>of </a:t>
            </a:r>
            <a:r>
              <a:rPr lang="en-GB" dirty="0" smtClean="0"/>
              <a:t>unique publications </a:t>
            </a:r>
            <a:r>
              <a:rPr lang="en-GB" dirty="0"/>
              <a:t>and </a:t>
            </a:r>
            <a:r>
              <a:rPr lang="en-GB" dirty="0" smtClean="0"/>
              <a:t>reports</a:t>
            </a:r>
          </a:p>
          <a:p>
            <a:r>
              <a:rPr lang="en-GB" dirty="0" smtClean="0"/>
              <a:t>We spent together </a:t>
            </a:r>
            <a:r>
              <a:rPr lang="en-GB" dirty="0"/>
              <a:t>nice evenings after the condensed working days at </a:t>
            </a:r>
            <a:r>
              <a:rPr lang="en-GB" dirty="0" smtClean="0"/>
              <a:t>conferences</a:t>
            </a:r>
            <a:r>
              <a:rPr lang="en-GB" dirty="0"/>
              <a:t>, workshops and meetings, at concerts, in small restaurants or just investigating new historical sites and castles during excursions between or after these </a:t>
            </a:r>
            <a:r>
              <a:rPr lang="en-GB" dirty="0" smtClean="0"/>
              <a:t>events</a:t>
            </a:r>
            <a:endParaRPr lang="en-US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2" descr="https://energnet.eu/wp-content/uploads/2023/02/Vit_condolence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003" y="1484002"/>
            <a:ext cx="2073088" cy="225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NeRG, the European Network for Research in Geo-Ener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360" y="207963"/>
            <a:ext cx="2932665" cy="112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760" y="1983925"/>
            <a:ext cx="4611798" cy="419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2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170" y="365125"/>
            <a:ext cx="9995218" cy="1325563"/>
          </a:xfrm>
        </p:spPr>
        <p:txBody>
          <a:bodyPr>
            <a:norm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CGS Europe, 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Venice, Open Forum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7" y="1347074"/>
            <a:ext cx="5157787" cy="823912"/>
          </a:xfrm>
        </p:spPr>
        <p:txBody>
          <a:bodyPr/>
          <a:lstStyle/>
          <a:p>
            <a:r>
              <a:rPr lang="en-GB" dirty="0" smtClean="0"/>
              <a:t>CGS Europe, Venice, April 2012 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209" y="3500933"/>
            <a:ext cx="4283126" cy="2855417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97" y="2187577"/>
            <a:ext cx="2668057" cy="4002086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20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681" y="3129280"/>
            <a:ext cx="4164569" cy="27763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468" y="1203026"/>
            <a:ext cx="4478391" cy="2985594"/>
          </a:xfrm>
          <a:prstGeom prst="rect">
            <a:avLst/>
          </a:prstGeom>
        </p:spPr>
      </p:pic>
      <p:pic>
        <p:nvPicPr>
          <p:cNvPr id="14" name="Picture 13" descr="Description: CGSEurop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60170" cy="8839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473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365125"/>
            <a:ext cx="10447866" cy="1325563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6th CGS Europe Knowledge Sharing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Workshop:</a:t>
            </a:r>
            <a:b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Other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promising options for CO2 storage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Bratislava, Slovakia, 16-17 September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 in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Bartislava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2013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89" y="1834842"/>
            <a:ext cx="5610922" cy="372665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832" y="1400909"/>
            <a:ext cx="5544499" cy="36825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53400" y="1362751"/>
            <a:ext cx="5112327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Excursion to UGS in Slovakia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907" y="4100181"/>
            <a:ext cx="3449911" cy="22913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157" y="4100181"/>
            <a:ext cx="3394932" cy="22548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07947" y="4131733"/>
            <a:ext cx="5746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chemeClr val="bg1"/>
                </a:solidFill>
              </a:rPr>
              <a:t>ENeRG</a:t>
            </a:r>
            <a:r>
              <a:rPr lang="en-GB" sz="2400" dirty="0" smtClean="0">
                <a:solidFill>
                  <a:schemeClr val="bg1"/>
                </a:solidFill>
              </a:rPr>
              <a:t> Social event in the evening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4" name="Picture 13" descr="Description: CGSEurop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60170" cy="8839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654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758354" cy="1325563"/>
          </a:xfrm>
        </p:spPr>
        <p:txBody>
          <a:bodyPr>
            <a:norm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Horizon 2020 project ESTMAP, Prague 2015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199" y="1892363"/>
            <a:ext cx="6452393" cy="3403117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89216" y="146516"/>
            <a:ext cx="4538661" cy="610320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22</a:t>
            </a:fld>
            <a:endParaRPr lang="en-US"/>
          </a:p>
        </p:txBody>
      </p:sp>
      <p:pic>
        <p:nvPicPr>
          <p:cNvPr id="10" name="Picture 9" descr="\\tsn.tno.nl\data\Projects\060\1\11053\Kluis\99-Proposal\@ESTMAP_cover_image_v2014.10.01d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38199" cy="83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85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23</a:t>
            </a:fld>
            <a:endParaRPr lang="en-US"/>
          </a:p>
        </p:txBody>
      </p:sp>
      <p:pic>
        <p:nvPicPr>
          <p:cNvPr id="8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2" y="0"/>
            <a:ext cx="2879449" cy="1121633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34" y="1446413"/>
            <a:ext cx="6500552" cy="4626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9118" y="313087"/>
            <a:ext cx="4052607" cy="575992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345828" y="777800"/>
            <a:ext cx="49359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Horizon 2020 project ENOS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7508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992" y="365126"/>
            <a:ext cx="9333807" cy="842064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REP-CO2 project coordinated by Vit Hladik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6593" y="1554480"/>
            <a:ext cx="4664212" cy="457175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24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20464" y="1070954"/>
            <a:ext cx="2283157" cy="3245027"/>
          </a:xfrm>
          <a:prstGeom prst="rect">
            <a:avLst/>
          </a:prstGeom>
        </p:spPr>
      </p:pic>
      <p:pic>
        <p:nvPicPr>
          <p:cNvPr id="10" name="Content Placeholder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73509" y="2514512"/>
            <a:ext cx="3977529" cy="26516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83805" y="1070954"/>
            <a:ext cx="3796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BASRECCS-ENOS Workshop, Tallinn - 2018</a:t>
            </a:r>
            <a:endParaRPr lang="en-US" sz="2400" dirty="0"/>
          </a:p>
        </p:txBody>
      </p:sp>
      <p:pic>
        <p:nvPicPr>
          <p:cNvPr id="12" name="Content Placeholder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934" y="4283652"/>
            <a:ext cx="3098666" cy="2065777"/>
          </a:xfrm>
          <a:prstGeom prst="rect">
            <a:avLst/>
          </a:prstGeom>
        </p:spPr>
      </p:pic>
      <p:pic>
        <p:nvPicPr>
          <p:cNvPr id="13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2" y="0"/>
            <a:ext cx="1740605" cy="67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3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Horizon 2020 project ENOS – Education activities – WP8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5163" y="1501246"/>
            <a:ext cx="7748375" cy="477897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25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871" y="1617363"/>
            <a:ext cx="6075408" cy="46628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1806805"/>
            <a:ext cx="7386879" cy="417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1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title"/>
          </p:nvPr>
        </p:nvSpPr>
        <p:spPr>
          <a:xfrm>
            <a:off x="7321806" y="10584579"/>
            <a:ext cx="5400000" cy="55526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CO2 SPICER project </a:t>
            </a:r>
            <a:r>
              <a:rPr lang="en-GB" dirty="0"/>
              <a:t>coordinated by Vit Hladik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4014" y="1112190"/>
            <a:ext cx="3781575" cy="521212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26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93530" y="284519"/>
            <a:ext cx="78531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/>
              <a:t>CO2 SPICER project </a:t>
            </a:r>
            <a:r>
              <a:rPr lang="en-GB" sz="3200" b="1" dirty="0"/>
              <a:t>coordinated by Vit Hladik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6704427" y="6153377"/>
            <a:ext cx="4943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Presented in Venice, 2022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6399963" y="856655"/>
            <a:ext cx="4953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Presented in Lyon, 2022, GHGT6</a:t>
            </a:r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633" y="1138897"/>
            <a:ext cx="5102481" cy="30525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418" y="2177054"/>
            <a:ext cx="4086681" cy="2531809"/>
          </a:xfrm>
          <a:prstGeom prst="rect">
            <a:avLst/>
          </a:prstGeom>
        </p:spPr>
      </p:pic>
      <p:pic>
        <p:nvPicPr>
          <p:cNvPr id="16" name="Picture 2" descr="https://energnet.eu/wp-content/uploads/2023/02/image005-scal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980" y="4217542"/>
            <a:ext cx="2967951" cy="198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98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6092" y="365125"/>
            <a:ext cx="10087708" cy="1325563"/>
          </a:xfrm>
        </p:spPr>
        <p:txBody>
          <a:bodyPr>
            <a:norm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GeoNet – </a:t>
            </a:r>
            <a:r>
              <a:rPr lang="en-US" sz="2800" cap="all" dirty="0">
                <a:latin typeface="Arial" panose="020B0604020202020204" pitchFamily="34" charset="0"/>
                <a:cs typeface="Arial" panose="020B0604020202020204" pitchFamily="34" charset="0"/>
              </a:rPr>
              <a:t>STATE-OF-PLAY ON CO2 GEOLOGICAL STORAGE IN 32 EUROPEAN COUNTRIES</a:t>
            </a:r>
            <a:br>
              <a:rPr lang="en-US" sz="2800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27</a:t>
            </a:fld>
            <a:endParaRPr lang="en-US"/>
          </a:p>
        </p:txBody>
      </p:sp>
      <p:pic>
        <p:nvPicPr>
          <p:cNvPr id="11266" name="Picture 2" descr="http://www.co2geonet.com/media/73748/cgs-europe-report-_d2_10_state-of-play-on-co2-storage-in-28-european-countries.jpg?anchor=center&amp;mode=crop&amp;width=210&amp;height=297&amp;rnd=1328330363200000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33" y="1375758"/>
            <a:ext cx="2828360" cy="40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77424" y="1227565"/>
            <a:ext cx="40394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CO2GeoNet (2021): State-of-play on CO2 geological storage in 32 European countries — an update, CO2GeoNet Report, 325 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086" y="1339401"/>
            <a:ext cx="3581276" cy="47414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6056" y="1868905"/>
            <a:ext cx="3780806" cy="4584770"/>
          </a:xfrm>
          <a:prstGeom prst="rect">
            <a:avLst/>
          </a:prstGeom>
        </p:spPr>
      </p:pic>
      <p:pic>
        <p:nvPicPr>
          <p:cNvPr id="11270" name="Picture 6" descr="Brand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60759" cy="116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57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56743"/>
            <a:ext cx="5181600" cy="4351338"/>
          </a:xfrm>
        </p:spPr>
        <p:txBody>
          <a:bodyPr/>
          <a:lstStyle/>
          <a:p>
            <a:r>
              <a:rPr lang="en-US" dirty="0" smtClean="0"/>
              <a:t>Vit </a:t>
            </a:r>
            <a:r>
              <a:rPr lang="en-US" dirty="0"/>
              <a:t>was the </a:t>
            </a:r>
            <a:r>
              <a:rPr lang="en-US" dirty="0" err="1"/>
              <a:t>ENeRG</a:t>
            </a:r>
            <a:r>
              <a:rPr lang="en-US" dirty="0"/>
              <a:t> president for 2018-2019, when he organized, together with BRGM, the First European Underground Energy Storage (UES) Workshop in Paris. 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28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Vit Hladik 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 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ENeRG, the European Network for Research in Geo-Ener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153" y="374916"/>
            <a:ext cx="2932665" cy="112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2-DSC041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049" y="365125"/>
            <a:ext cx="4137291" cy="313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G_84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160" y="3615191"/>
            <a:ext cx="3564346" cy="268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0191108_1145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1" y="3898786"/>
            <a:ext cx="6402295" cy="226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35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5665" y="364067"/>
            <a:ext cx="7588135" cy="1012297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COST Action GEOTHERMAL DHC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59" y="1533526"/>
            <a:ext cx="5273282" cy="39549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23/05/2023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5051612" cy="365125"/>
          </a:xfrm>
        </p:spPr>
        <p:txBody>
          <a:bodyPr/>
          <a:lstStyle/>
          <a:p>
            <a:r>
              <a:rPr lang="en-US" dirty="0" smtClean="0"/>
              <a:t>2nd European Underground Energy Storage Workshop, Paris, 23-24 May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8" y="2068117"/>
            <a:ext cx="4966422" cy="4131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0" y="12914"/>
            <a:ext cx="3297214" cy="20536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73959" y="5723771"/>
            <a:ext cx="5702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Workshop in Torino University, May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33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265160" cy="1325563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Vit Hladik background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2" descr="ENeRG, the European Network for Research in Geo-Ener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360" y="207963"/>
            <a:ext cx="2932665" cy="112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540004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Vit had MSc degree in applied geophysics from Charles University in </a:t>
            </a:r>
            <a:r>
              <a:rPr lang="en-US" dirty="0" smtClean="0"/>
              <a:t>Prague </a:t>
            </a:r>
          </a:p>
          <a:p>
            <a:r>
              <a:rPr lang="en-US" dirty="0" smtClean="0"/>
              <a:t>Master </a:t>
            </a:r>
            <a:r>
              <a:rPr lang="en-US" dirty="0"/>
              <a:t>in Business Administration from Nottingham Trent University / Brno Business </a:t>
            </a:r>
            <a:r>
              <a:rPr lang="en-US" dirty="0" smtClean="0"/>
              <a:t>School </a:t>
            </a:r>
          </a:p>
          <a:p>
            <a:r>
              <a:rPr lang="en-US" dirty="0" smtClean="0"/>
              <a:t>In </a:t>
            </a:r>
            <a:r>
              <a:rPr lang="en-US" dirty="0"/>
              <a:t>1994-2003 he was working as a Division Manager in </a:t>
            </a:r>
            <a:r>
              <a:rPr lang="en-US" dirty="0" err="1"/>
              <a:t>Geofyzika</a:t>
            </a:r>
            <a:r>
              <a:rPr lang="en-US" dirty="0"/>
              <a:t>, Brno and </a:t>
            </a:r>
            <a:endParaRPr lang="en-US" dirty="0" smtClean="0"/>
          </a:p>
          <a:p>
            <a:r>
              <a:rPr lang="en-US" dirty="0" smtClean="0"/>
              <a:t>Since </a:t>
            </a:r>
            <a:r>
              <a:rPr lang="en-US" dirty="0"/>
              <a:t>2003 in Czech Geological Survey (Brno Division) as a Senior project manager. 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624" y="1690688"/>
            <a:ext cx="4219176" cy="316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6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The last social event we have spent together in Venice, October, 2022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30</a:t>
            </a:fld>
            <a:endParaRPr lang="en-US"/>
          </a:p>
        </p:txBody>
      </p:sp>
      <p:pic>
        <p:nvPicPr>
          <p:cNvPr id="9218" name="Picture 2" descr="https://energnet.eu/wp-content/uploads/2023/02/DSF6469-scale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119" y="1947843"/>
            <a:ext cx="5181600" cy="361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energnet.eu/wp-content/uploads/2023/02/image002-scaled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47843"/>
            <a:ext cx="5181600" cy="38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67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Last memories 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October 2022, Venice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929" y="1690688"/>
            <a:ext cx="5432425" cy="4074319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31</a:t>
            </a:fld>
            <a:endParaRPr lang="en-US"/>
          </a:p>
        </p:txBody>
      </p:sp>
      <p:pic>
        <p:nvPicPr>
          <p:cNvPr id="10242" name="Picture 2" descr="https://energnet.eu/wp-content/uploads/2023/02/image001-scaled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64" y="1690688"/>
            <a:ext cx="415586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01290" y="2062835"/>
            <a:ext cx="4547647" cy="341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7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171741"/>
          </a:xfrm>
        </p:spPr>
        <p:txBody>
          <a:bodyPr/>
          <a:lstStyle/>
          <a:p>
            <a:r>
              <a:rPr lang="en-GB" b="1" dirty="0" smtClean="0"/>
              <a:t>    Thank you for attention!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843616"/>
            <a:ext cx="10515600" cy="12460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2" descr="ENeRG, the European Network for Research in Geo-Ener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0" y="0"/>
            <a:ext cx="32289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Brand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14" y="1596624"/>
            <a:ext cx="1344659" cy="134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1" y="264144"/>
            <a:ext cx="3436910" cy="7210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138" y="0"/>
            <a:ext cx="2340794" cy="14579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536" y="1570177"/>
            <a:ext cx="1952928" cy="1952928"/>
          </a:xfrm>
          <a:prstGeom prst="rect">
            <a:avLst/>
          </a:prstGeom>
        </p:spPr>
      </p:pic>
      <p:pic>
        <p:nvPicPr>
          <p:cNvPr id="12" name="Picture 2" descr="co2net-east_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10" y="5426028"/>
            <a:ext cx="14160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Geocapacity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047" y="5119534"/>
            <a:ext cx="1258887" cy="9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Description: CGSEurope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721" y="5107258"/>
            <a:ext cx="1360170" cy="883920"/>
          </a:xfrm>
          <a:prstGeom prst="rect">
            <a:avLst/>
          </a:prstGeom>
          <a:noFill/>
        </p:spPr>
      </p:pic>
      <p:pic>
        <p:nvPicPr>
          <p:cNvPr id="15" name="Picture 14" descr="\\tsn.tno.nl\data\Projects\060\1\11053\Kluis\99-Proposal\@ESTMAP_cover_image_v2014.10.01d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658" y="5107258"/>
            <a:ext cx="879805" cy="85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fik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69" y="5026220"/>
            <a:ext cx="2692958" cy="1048989"/>
          </a:xfrm>
          <a:prstGeom prst="rect">
            <a:avLst/>
          </a:prstGeom>
        </p:spPr>
      </p:pic>
      <p:pic>
        <p:nvPicPr>
          <p:cNvPr id="17" name="Picture 2" descr="https://hystories.eu/wp-content/uploads/2021/04/logo-hystories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714" y="5291812"/>
            <a:ext cx="2096902" cy="51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42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646" y="403412"/>
            <a:ext cx="10502153" cy="1287276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Vit Hladik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in 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17312"/>
            <a:ext cx="5409157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Vit represented the Czech Republic as a Steering Committee member in </a:t>
            </a:r>
            <a:r>
              <a:rPr lang="en-US" dirty="0" err="1" smtClean="0"/>
              <a:t>ENeRG</a:t>
            </a:r>
            <a:r>
              <a:rPr lang="en-US" dirty="0" smtClean="0"/>
              <a:t> </a:t>
            </a:r>
            <a:r>
              <a:rPr lang="en-US" dirty="0"/>
              <a:t>since </a:t>
            </a:r>
            <a:r>
              <a:rPr lang="en-US" dirty="0" smtClean="0"/>
              <a:t>2002 </a:t>
            </a:r>
            <a:endParaRPr lang="en-US" dirty="0"/>
          </a:p>
          <a:p>
            <a:r>
              <a:rPr lang="en-US" dirty="0"/>
              <a:t>He was in charge of the GEO </a:t>
            </a:r>
            <a:r>
              <a:rPr lang="en-US" dirty="0" err="1"/>
              <a:t>ENeRGY</a:t>
            </a:r>
            <a:r>
              <a:rPr lang="en-US" dirty="0"/>
              <a:t> newsletter of </a:t>
            </a:r>
            <a:r>
              <a:rPr lang="en-US" dirty="0" err="1"/>
              <a:t>ENeRG</a:t>
            </a:r>
            <a:r>
              <a:rPr lang="en-US" dirty="0"/>
              <a:t>  from </a:t>
            </a:r>
            <a:r>
              <a:rPr lang="en-US" dirty="0" smtClean="0"/>
              <a:t>2004-2011 </a:t>
            </a:r>
          </a:p>
          <a:p>
            <a:r>
              <a:rPr lang="en-US" dirty="0" smtClean="0"/>
              <a:t>Vit worked </a:t>
            </a:r>
            <a:r>
              <a:rPr lang="en-US" dirty="0"/>
              <a:t>as an editor of the </a:t>
            </a:r>
            <a:r>
              <a:rPr lang="en-US" dirty="0" err="1"/>
              <a:t>ENeRG</a:t>
            </a:r>
            <a:r>
              <a:rPr lang="en-US" dirty="0"/>
              <a:t> website from </a:t>
            </a:r>
            <a:r>
              <a:rPr lang="en-US" dirty="0" smtClean="0"/>
              <a:t>2012-2017 </a:t>
            </a:r>
          </a:p>
          <a:p>
            <a:r>
              <a:rPr lang="en-GB" dirty="0" smtClean="0"/>
              <a:t>First Newsletter produced by Vit</a:t>
            </a:r>
          </a:p>
          <a:p>
            <a:pPr marL="0" indent="0">
              <a:buNone/>
            </a:pPr>
            <a:r>
              <a:rPr lang="en-GB" dirty="0"/>
              <a:t>i</a:t>
            </a:r>
            <a:r>
              <a:rPr lang="en-GB" dirty="0" smtClean="0"/>
              <a:t>n 2004 </a:t>
            </a:r>
            <a:endParaRPr lang="en-US" dirty="0"/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36138" y="77551"/>
            <a:ext cx="4553926" cy="627879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2" descr="ENeRG, the European Network for Research in Geo-Ener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69" y="403412"/>
            <a:ext cx="2932665" cy="112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156" y="364903"/>
            <a:ext cx="4656506" cy="64178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1662" y="563565"/>
            <a:ext cx="4505524" cy="62194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9706" y="681077"/>
            <a:ext cx="4516093" cy="6300147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5851598" y="4821381"/>
            <a:ext cx="939339" cy="58189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64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Vit Hladik 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 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17312"/>
            <a:ext cx="5409157" cy="4351338"/>
          </a:xfrm>
        </p:spPr>
        <p:txBody>
          <a:bodyPr>
            <a:normAutofit/>
          </a:bodyPr>
          <a:lstStyle/>
          <a:p>
            <a:r>
              <a:rPr lang="en-US" dirty="0"/>
              <a:t>Vit represented the Czech Republic as a Steering Committee member in </a:t>
            </a:r>
            <a:r>
              <a:rPr lang="en-US" dirty="0" err="1" smtClean="0"/>
              <a:t>ENeRG</a:t>
            </a:r>
            <a:r>
              <a:rPr lang="en-US" dirty="0" smtClean="0"/>
              <a:t> </a:t>
            </a:r>
            <a:r>
              <a:rPr lang="en-US" dirty="0"/>
              <a:t>since </a:t>
            </a:r>
            <a:r>
              <a:rPr lang="en-US" dirty="0" smtClean="0"/>
              <a:t>2002 </a:t>
            </a:r>
            <a:endParaRPr lang="en-US" dirty="0"/>
          </a:p>
          <a:p>
            <a:r>
              <a:rPr lang="en-US" dirty="0"/>
              <a:t>He was in charge of the GEO </a:t>
            </a:r>
            <a:r>
              <a:rPr lang="en-US" dirty="0" err="1"/>
              <a:t>ENeRGY</a:t>
            </a:r>
            <a:r>
              <a:rPr lang="en-US" dirty="0"/>
              <a:t> newsletter of </a:t>
            </a:r>
            <a:r>
              <a:rPr lang="en-US" dirty="0" err="1"/>
              <a:t>ENeRG</a:t>
            </a:r>
            <a:r>
              <a:rPr lang="en-US" dirty="0"/>
              <a:t>  from 2004-2011, and worked as an editor of the </a:t>
            </a:r>
            <a:r>
              <a:rPr lang="en-US" dirty="0" err="1"/>
              <a:t>ENeRG</a:t>
            </a:r>
            <a:r>
              <a:rPr lang="en-US" dirty="0"/>
              <a:t> website from </a:t>
            </a:r>
            <a:r>
              <a:rPr lang="en-US" dirty="0" smtClean="0"/>
              <a:t>2012-2017 </a:t>
            </a:r>
          </a:p>
          <a:p>
            <a:r>
              <a:rPr lang="en-GB" dirty="0" smtClean="0"/>
              <a:t>Last Newsletter produced by Vit</a:t>
            </a:r>
          </a:p>
          <a:p>
            <a:pPr marL="0" indent="0">
              <a:buNone/>
            </a:pPr>
            <a:r>
              <a:rPr lang="en-GB" dirty="0"/>
              <a:t>i</a:t>
            </a:r>
            <a:r>
              <a:rPr lang="en-GB" dirty="0" smtClean="0"/>
              <a:t>n 2011</a:t>
            </a:r>
            <a:endParaRPr lang="en-US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2" descr="ENeRG, the European Network for Research in Geo-Ener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153" y="374916"/>
            <a:ext cx="2932665" cy="112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143" y="145380"/>
            <a:ext cx="4746432" cy="62109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434" y="801991"/>
            <a:ext cx="4171532" cy="5485447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V="1">
            <a:off x="6003998" y="4973781"/>
            <a:ext cx="939339" cy="58189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42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265160" cy="1325563"/>
          </a:xfrm>
        </p:spPr>
        <p:txBody>
          <a:bodyPr>
            <a:norm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Vit Hladik in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2" descr="ENeRG, the European Network for Research in Geo-Ener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65595"/>
            <a:ext cx="2932665" cy="112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467868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Vit </a:t>
            </a:r>
            <a:r>
              <a:rPr lang="en-US" dirty="0"/>
              <a:t>represented the Czech Republic as a Steering Committee member in  </a:t>
            </a:r>
            <a:r>
              <a:rPr lang="en-US" dirty="0" err="1"/>
              <a:t>ENeRG</a:t>
            </a:r>
            <a:r>
              <a:rPr lang="en-US" dirty="0"/>
              <a:t> since 2002. </a:t>
            </a:r>
            <a:endParaRPr lang="en-US" dirty="0" smtClean="0"/>
          </a:p>
          <a:p>
            <a:r>
              <a:rPr lang="en-US" dirty="0" smtClean="0"/>
              <a:t>He </a:t>
            </a:r>
            <a:r>
              <a:rPr lang="en-US" dirty="0"/>
              <a:t>was the </a:t>
            </a:r>
            <a:r>
              <a:rPr lang="en-US" dirty="0" err="1"/>
              <a:t>ENeRG</a:t>
            </a:r>
            <a:r>
              <a:rPr lang="en-US" dirty="0"/>
              <a:t> president for 2018-2019, when he organized, together with BRGM, the First European Underground Energy Storage (UES) Workshop in Paris.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190" y="1323185"/>
            <a:ext cx="4276561" cy="32074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155" y="158267"/>
            <a:ext cx="4551680" cy="3413760"/>
          </a:xfrm>
          <a:prstGeom prst="rect">
            <a:avLst/>
          </a:prstGeom>
        </p:spPr>
      </p:pic>
      <p:pic>
        <p:nvPicPr>
          <p:cNvPr id="17" name="Content Placeholder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494" y="1818552"/>
            <a:ext cx="3081445" cy="23110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631" y="2805906"/>
            <a:ext cx="3187700" cy="23907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710" y="4360307"/>
            <a:ext cx="2904806" cy="217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49" y="4257500"/>
            <a:ext cx="2770377" cy="207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7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ENeRG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Presidency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63287"/>
            <a:ext cx="5878484" cy="4589232"/>
          </a:xfrm>
        </p:spPr>
        <p:txBody>
          <a:bodyPr/>
          <a:lstStyle/>
          <a:p>
            <a:r>
              <a:rPr lang="en-GB" dirty="0" smtClean="0"/>
              <a:t>ENERG meeting in Bucharest 2018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2" descr="ENeRG, the European Network for Research in Geo-Ener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215" y="365125"/>
            <a:ext cx="2932665" cy="112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33" y="2019001"/>
            <a:ext cx="3375783" cy="3468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40" y="2019001"/>
            <a:ext cx="4432732" cy="34680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777" y="1682022"/>
            <a:ext cx="3470608" cy="25325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777" y="4303024"/>
            <a:ext cx="3470608" cy="231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1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Presidency</a:t>
            </a:r>
            <a:b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86947"/>
            <a:ext cx="3126971" cy="4082156"/>
          </a:xfrm>
        </p:spPr>
        <p:txBody>
          <a:bodyPr/>
          <a:lstStyle/>
          <a:p>
            <a:r>
              <a:rPr lang="en-US" sz="2400" dirty="0" smtClean="0"/>
              <a:t>Vit </a:t>
            </a:r>
            <a:r>
              <a:rPr lang="en-US" sz="2400" dirty="0"/>
              <a:t>was the </a:t>
            </a:r>
            <a:r>
              <a:rPr lang="en-US" sz="2400" dirty="0" err="1"/>
              <a:t>ENeRG</a:t>
            </a:r>
            <a:r>
              <a:rPr lang="en-US" sz="2400" dirty="0"/>
              <a:t> president for 2018-2019, when he organized, together with BRGM, the First European Underground Energy Storage (UES) Workshop in Paris. 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8</a:t>
            </a:fld>
            <a:endParaRPr lang="en-US"/>
          </a:p>
        </p:txBody>
      </p:sp>
      <p:pic>
        <p:nvPicPr>
          <p:cNvPr id="10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04756" y="2107871"/>
            <a:ext cx="4300467" cy="3064218"/>
          </a:xfrm>
          <a:prstGeom prst="rect">
            <a:avLst/>
          </a:prstGeom>
        </p:spPr>
      </p:pic>
      <p:pic>
        <p:nvPicPr>
          <p:cNvPr id="8" name="Picture 2" descr="ENeRG, the European Network for Research in Geo-Ener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935" y="130788"/>
            <a:ext cx="2932665" cy="112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660" y="4127202"/>
            <a:ext cx="2909398" cy="21820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633" y="752631"/>
            <a:ext cx="3369425" cy="25270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38600" y="5965362"/>
            <a:ext cx="4405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ENeRG</a:t>
            </a:r>
            <a:r>
              <a:rPr lang="en-GB" dirty="0" smtClean="0"/>
              <a:t> Meeting in Madrid, March, 2019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464" y="2732631"/>
            <a:ext cx="2921050" cy="219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1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79" y="423949"/>
            <a:ext cx="6844145" cy="1266739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Project Coordinator</a:t>
            </a:r>
            <a:b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EU Project: </a:t>
            </a: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CO2NetEast 2006-2009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720" y="1690688"/>
            <a:ext cx="4848167" cy="4561523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/>
              <a:t>CO2 capture and storage networking extension to new member </a:t>
            </a:r>
            <a:r>
              <a:rPr lang="en-US" sz="2400" b="1" dirty="0" smtClean="0"/>
              <a:t>states (Coordinator Vit Hladik, CGS)</a:t>
            </a:r>
            <a:endParaRPr lang="en-US" sz="2400" b="1" dirty="0"/>
          </a:p>
          <a:p>
            <a:r>
              <a:rPr lang="en-US" sz="2400" dirty="0"/>
              <a:t>European Union, FP6 No. </a:t>
            </a:r>
            <a:r>
              <a:rPr lang="en-US" sz="2400" dirty="0" smtClean="0"/>
              <a:t>FP6-038946</a:t>
            </a:r>
          </a:p>
          <a:p>
            <a:r>
              <a:rPr lang="en-US" sz="2400" dirty="0"/>
              <a:t>CO2NET EAST is a coordination action co-funded by the EC within the 6th Framework </a:t>
            </a:r>
            <a:r>
              <a:rPr lang="en-US" sz="2400" dirty="0" err="1"/>
              <a:t>Programme</a:t>
            </a:r>
            <a:r>
              <a:rPr lang="en-US" sz="2400" dirty="0"/>
              <a:t> for research, technological development and demonstration activities. </a:t>
            </a:r>
            <a:endParaRPr lang="en-US" sz="2400" dirty="0" smtClean="0"/>
          </a:p>
          <a:p>
            <a:r>
              <a:rPr lang="en-US" sz="2400" dirty="0" smtClean="0"/>
              <a:t>The </a:t>
            </a:r>
            <a:r>
              <a:rPr lang="en-US" sz="2400" dirty="0"/>
              <a:t>main goal of the project is to extend the existing European CO2 capture and storage (CCS) networking activities to new EU Member States and Associated Candidate Countries.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23/05/2023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European Underground Energy Storage Workshop, Paris, 23-24 May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2A3F-FF5D-47F0-9B17-B7D4F7A86CB9}" type="slidenum">
              <a:rPr lang="en-US" smtClean="0"/>
              <a:t>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600" y="285750"/>
            <a:ext cx="4574127" cy="6251090"/>
          </a:xfrm>
          <a:prstGeom prst="rect">
            <a:avLst/>
          </a:prstGeom>
        </p:spPr>
      </p:pic>
      <p:pic>
        <p:nvPicPr>
          <p:cNvPr id="2050" name="Picture 2" descr="co2net-east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3175"/>
            <a:ext cx="14160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028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</TotalTime>
  <Words>1274</Words>
  <Application>Microsoft Office PowerPoint</Application>
  <PresentationFormat>Widescreen</PresentationFormat>
  <Paragraphs>185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Wingdings</vt:lpstr>
      <vt:lpstr>Office Theme</vt:lpstr>
      <vt:lpstr> </vt:lpstr>
      <vt:lpstr>Great loss in the ENeRG family</vt:lpstr>
      <vt:lpstr>Vit Hladik background</vt:lpstr>
      <vt:lpstr>Vit Hladik in  </vt:lpstr>
      <vt:lpstr>Vit Hladik in  </vt:lpstr>
      <vt:lpstr>Vit Hladik in </vt:lpstr>
      <vt:lpstr>ENeRG Presidency </vt:lpstr>
      <vt:lpstr>ENeRG Presidency 2019 </vt:lpstr>
      <vt:lpstr>Project Coordinator EU Project: CO2NetEast 2006-2009</vt:lpstr>
      <vt:lpstr>Project Coordinator EU Project: CO2NetEast</vt:lpstr>
      <vt:lpstr>Project Coordinator EU Project: CO2NetEast</vt:lpstr>
      <vt:lpstr>PowerPoint Presentation</vt:lpstr>
      <vt:lpstr>CO2NetEast in Brno, CGS</vt:lpstr>
      <vt:lpstr>Amsterdam 2010 – Last year of CO2NetEast</vt:lpstr>
      <vt:lpstr>FP6 Project - EU GeoCapacity</vt:lpstr>
      <vt:lpstr>EU GeoCapacity</vt:lpstr>
      <vt:lpstr>PowerPoint Presentation</vt:lpstr>
      <vt:lpstr>CGS Europe Awareness-raising workshop in Vilnius CO2 Capture and Storage - Response to Climate Change"               Vilnius, Lithuania, 13-14 April 2011</vt:lpstr>
      <vt:lpstr>PowerPoint Presentation</vt:lpstr>
      <vt:lpstr>CGS Europe, Venice, Open Forum </vt:lpstr>
      <vt:lpstr>6th CGS Europe Knowledge Sharing Workshop: Other promising options for CO2 storage Bratislava, Slovakia, 16-17 September 2013 in Bartislava, 2013 </vt:lpstr>
      <vt:lpstr>Horizon 2020 project ESTMAP, Prague 2015 </vt:lpstr>
      <vt:lpstr>PowerPoint Presentation</vt:lpstr>
      <vt:lpstr>REP-CO2 project coordinated by Vit Hladik</vt:lpstr>
      <vt:lpstr>Horizon 2020 project ENOS – Education activities – WP8</vt:lpstr>
      <vt:lpstr>CO2 SPICER project coordinated by Vit Hladik</vt:lpstr>
      <vt:lpstr>CO2GeoNet – STATE-OF-PLAY ON CO2 GEOLOGICAL STORAGE IN 32 EUROPEAN COUNTRIES </vt:lpstr>
      <vt:lpstr>Vit Hladik in  </vt:lpstr>
      <vt:lpstr>COST Action GEOTHERMAL DHC</vt:lpstr>
      <vt:lpstr>The last social event we have spent together in Venice, October, 2022</vt:lpstr>
      <vt:lpstr>Last memories from October 2022, Venice</vt:lpstr>
      <vt:lpstr>    Thank you for attention!</vt:lpstr>
    </vt:vector>
  </TitlesOfParts>
  <Company>Tallinn University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Alla Šogenova</dc:creator>
  <cp:lastModifiedBy>Alla Šogenova</cp:lastModifiedBy>
  <cp:revision>245</cp:revision>
  <dcterms:created xsi:type="dcterms:W3CDTF">2023-05-15T12:42:31Z</dcterms:created>
  <dcterms:modified xsi:type="dcterms:W3CDTF">2023-05-19T12:22:43Z</dcterms:modified>
</cp:coreProperties>
</file>