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63" r:id="rId6"/>
    <p:sldId id="262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9F9A-B72B-6FB2-F330-5EB5D61F6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81ED6-1438-656C-45CA-8E5D7F3A8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A552-0CCF-9B3D-D748-7AE9C64E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F0BF2-DEB9-EF89-310E-15852A34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3ECE-875F-9A65-D276-2CEFC339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172D-4A32-A3F4-89C6-247371C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B2B0C-C310-8673-4FEA-AE6CA1BE7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475D3-F843-3565-089E-7F66D3C7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9680-457C-2816-2799-637D9C10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87878-A213-B68D-B34B-F0509392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6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1D242-62B4-1371-2186-5D440FD68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B6B5F-1A42-1924-87B0-0A8B3DA1C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42CE-A89A-9BDD-99E5-526F6493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2604-F54A-64F6-97DA-64BFF882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F3BAA-7D9D-8191-EB43-38A1012F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B82F-5905-9E70-AC97-9887D60F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D7F3-2073-637A-9B7C-1A906492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2A2F-2096-D48A-26CA-016CC793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9A21F-515D-36BD-9D21-7AE1E753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723E9-178B-432B-D094-9D329B76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3EC4-7B6F-85BF-B06A-74086B08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C56D1-FD86-E722-02AF-D03B0CFA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B10D-EB8B-2458-D635-6F37F132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87743-CEB3-FC00-AB7C-4BFA6062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2B07-E726-CD93-691B-D764161C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E5DC-1CEE-505D-E2E2-54F4FE5C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E8FE-811A-6EAE-1D1A-9FBE91C91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6E3E5-19B0-32CE-465C-B1954690E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CB35F-8D7E-54F5-445A-C9B75B61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08A65-F911-C64C-C24E-66B272E4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153B8-5E61-0E46-C24F-83DCBA20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63FF-E2DB-4B54-CEA5-20E78EB7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1D583-6FA5-8B83-7738-88B26E8A4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05004-6A0A-6798-330B-82E66E9D0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FE052-B685-F112-737F-9106B21EF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53710-15FB-F6F4-CA15-342537AEF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2C85D-18A6-93D9-44AD-34F146DE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01BA2-CA86-BD4F-29F2-757A4F99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1B671-EB63-35BD-B37B-E6AD995F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4494-45E3-0367-A4DB-242EBFFC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C593B-A394-637A-C2E7-548EC145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6FA61-7C0A-A480-38D1-FE361224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31F4-F912-A37D-9326-8A57FD72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809F3-03D6-5ED1-112B-0F653A38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A3EC9-BF42-C432-58B1-521FAF69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9E693-46F9-FC0B-B5D7-1430FE05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3973-F274-1F7D-C4EE-388796E8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1421-4733-9EA0-AA0C-25270C32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7EE65-25C6-BDD8-25C6-1C26EC247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4B36D-9340-952A-95EB-130AD1B7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C9401-9C2A-6CF1-5080-D327BC35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2ED06-AD2B-833D-BA0E-C08D8396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9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FB53-E0E3-F2A1-42AB-4C24977B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265F8-7FB1-738C-36FC-61AD98C01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4710C-3F01-9E4C-945D-D93B1F6E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0A54F-776C-B474-1F56-48A5634B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7205E-91E0-FE57-D97B-9D852FA0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DC63-8DEC-5205-4252-72C58EB6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B9002D-2FA9-5F72-9E48-2CE5D79F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1F0DF-BFF6-A34E-1BCF-C3AF8A76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88799-135C-0510-E206-594E1F804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9C5B-1BFD-4A92-94A5-62AB8B2C03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4403-E123-9C23-F79E-6A141B01E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75DDC-F9F4-2265-36A2-E4501FA4B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C930-37FE-44C0-9FDC-7BFA9472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avalon-in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www.deep-kbb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5FECC5-B4C0-6441-FCA0-E994A94A068B}"/>
              </a:ext>
            </a:extLst>
          </p:cNvPr>
          <p:cNvSpPr txBox="1"/>
          <p:nvPr/>
        </p:nvSpPr>
        <p:spPr>
          <a:xfrm>
            <a:off x="3047663" y="3244334"/>
            <a:ext cx="609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93958-A73F-2304-71A5-241DF6AFDB77}"/>
              </a:ext>
            </a:extLst>
          </p:cNvPr>
          <p:cNvSpPr txBox="1"/>
          <p:nvPr/>
        </p:nvSpPr>
        <p:spPr>
          <a:xfrm>
            <a:off x="3047663" y="3105835"/>
            <a:ext cx="6095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</a:t>
            </a:r>
            <a:endParaRPr lang="en-US" dirty="0">
              <a:effectLst/>
            </a:endParaRPr>
          </a:p>
          <a:p>
            <a:r>
              <a:rPr lang="en-US" dirty="0"/>
              <a:t>﻿</a:t>
            </a:r>
          </a:p>
        </p:txBody>
      </p:sp>
      <p:sp>
        <p:nvSpPr>
          <p:cNvPr id="12" name="Titlu 1">
            <a:extLst>
              <a:ext uri="{FF2B5EF4-FFF2-40B4-BE49-F238E27FC236}">
                <a16:creationId xmlns:a16="http://schemas.microsoft.com/office/drawing/2014/main" id="{7EA6E4CF-7B76-F2CE-2A81-CA2206244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136" y="1928618"/>
            <a:ext cx="11134377" cy="2306438"/>
          </a:xfrm>
          <a:gradFill flip="none" rotWithShape="0">
            <a:gsLst>
              <a:gs pos="56000">
                <a:srgbClr val="53878D">
                  <a:lumMod val="83000"/>
                  <a:lumOff val="17000"/>
                </a:srgbClr>
              </a:gs>
              <a:gs pos="14000">
                <a:schemeClr val="accent6">
                  <a:alpha val="77000"/>
                  <a:lumMod val="97000"/>
                </a:schemeClr>
              </a:gs>
              <a:gs pos="86000">
                <a:schemeClr val="accent1">
                  <a:lumMod val="9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5400" b="1" dirty="0">
                <a:solidFill>
                  <a:schemeClr val="bg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2nd European Underground Energy </a:t>
            </a:r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Storage</a:t>
            </a:r>
            <a:r>
              <a:rPr lang="ro-RO" sz="5400" b="1" dirty="0">
                <a:solidFill>
                  <a:schemeClr val="bg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Workshop</a:t>
            </a:r>
          </a:p>
        </p:txBody>
      </p:sp>
      <p:sp>
        <p:nvSpPr>
          <p:cNvPr id="13" name="Subtitlu 2">
            <a:extLst>
              <a:ext uri="{FF2B5EF4-FFF2-40B4-BE49-F238E27FC236}">
                <a16:creationId xmlns:a16="http://schemas.microsoft.com/office/drawing/2014/main" id="{8CD69F53-098E-2848-DB25-ADE940CF3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4971" y="4351982"/>
            <a:ext cx="4308686" cy="791634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rgbClr val="619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Paris, 23 - 24 May 2023</a:t>
            </a:r>
            <a:endParaRPr lang="ro-RO" sz="3200" b="1" dirty="0">
              <a:solidFill>
                <a:srgbClr val="619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tăText 3">
            <a:extLst>
              <a:ext uri="{FF2B5EF4-FFF2-40B4-BE49-F238E27FC236}">
                <a16:creationId xmlns:a16="http://schemas.microsoft.com/office/drawing/2014/main" id="{2748334F-4D06-56B9-D7AD-E222C585F563}"/>
              </a:ext>
            </a:extLst>
          </p:cNvPr>
          <p:cNvSpPr txBox="1"/>
          <p:nvPr/>
        </p:nvSpPr>
        <p:spPr>
          <a:xfrm>
            <a:off x="2255523" y="4808542"/>
            <a:ext cx="6656119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workshop is dedicated in the memory of our colleague from the Czech Geological Survey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tăText 4">
            <a:extLst>
              <a:ext uri="{FF2B5EF4-FFF2-40B4-BE49-F238E27FC236}">
                <a16:creationId xmlns:a16="http://schemas.microsoft.com/office/drawing/2014/main" id="{9730084C-EC1B-AB3E-188D-0832B04CDF9C}"/>
              </a:ext>
            </a:extLst>
          </p:cNvPr>
          <p:cNvSpPr txBox="1"/>
          <p:nvPr/>
        </p:nvSpPr>
        <p:spPr>
          <a:xfrm>
            <a:off x="5383236" y="5193591"/>
            <a:ext cx="1435099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Hladik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ine 24">
            <a:extLst>
              <a:ext uri="{FF2B5EF4-FFF2-40B4-BE49-F238E27FC236}">
                <a16:creationId xmlns:a16="http://schemas.microsoft.com/office/drawing/2014/main" id="{791DD6ED-54F3-9BBB-AEDE-439793D2D1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3" y="0"/>
            <a:ext cx="2745922" cy="1176170"/>
          </a:xfrm>
          <a:prstGeom prst="rect">
            <a:avLst/>
          </a:prstGeom>
        </p:spPr>
      </p:pic>
      <p:pic>
        <p:nvPicPr>
          <p:cNvPr id="3" name="Imagine 22">
            <a:extLst>
              <a:ext uri="{FF2B5EF4-FFF2-40B4-BE49-F238E27FC236}">
                <a16:creationId xmlns:a16="http://schemas.microsoft.com/office/drawing/2014/main" id="{2B345338-5688-43C7-3DB1-681D772CD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6" b="33513"/>
          <a:stretch/>
        </p:blipFill>
        <p:spPr>
          <a:xfrm>
            <a:off x="9142987" y="993816"/>
            <a:ext cx="1622526" cy="663367"/>
          </a:xfrm>
          <a:prstGeom prst="rect">
            <a:avLst/>
          </a:prstGeom>
        </p:spPr>
      </p:pic>
      <p:pic>
        <p:nvPicPr>
          <p:cNvPr id="4" name="Imagine 4">
            <a:extLst>
              <a:ext uri="{FF2B5EF4-FFF2-40B4-BE49-F238E27FC236}">
                <a16:creationId xmlns:a16="http://schemas.microsoft.com/office/drawing/2014/main" id="{56DD60ED-CF05-44E7-34B6-45F1E33B6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36" y="76657"/>
            <a:ext cx="1782856" cy="1110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1ECBF-592E-970D-021E-94BC6029C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41" y="1071318"/>
            <a:ext cx="1596569" cy="859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F004-24E7-78C2-4561-D5BFCBC203B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6" y="197103"/>
            <a:ext cx="2072370" cy="434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481DB7-3E41-9A0E-A1F6-91B2E88E7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2" y="5794845"/>
            <a:ext cx="2525111" cy="693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0D427-0223-6D06-8683-6CF4BF079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83" y="5646139"/>
            <a:ext cx="4107532" cy="10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7">
            <a:extLst>
              <a:ext uri="{FF2B5EF4-FFF2-40B4-BE49-F238E27FC236}">
                <a16:creationId xmlns:a16="http://schemas.microsoft.com/office/drawing/2014/main" id="{1AE497EA-C0CB-F056-9777-519232A6DAAE}"/>
              </a:ext>
            </a:extLst>
          </p:cNvPr>
          <p:cNvSpPr txBox="1"/>
          <p:nvPr/>
        </p:nvSpPr>
        <p:spPr>
          <a:xfrm>
            <a:off x="685800" y="195942"/>
            <a:ext cx="10197191" cy="707886"/>
          </a:xfrm>
          <a:prstGeom prst="rect">
            <a:avLst/>
          </a:prstGeom>
          <a:solidFill>
            <a:srgbClr val="D4EE9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ro-R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9">
            <a:extLst>
              <a:ext uri="{FF2B5EF4-FFF2-40B4-BE49-F238E27FC236}">
                <a16:creationId xmlns:a16="http://schemas.microsoft.com/office/drawing/2014/main" id="{1892ECCF-88C5-3675-0162-6CEA68CA98A3}"/>
              </a:ext>
            </a:extLst>
          </p:cNvPr>
          <p:cNvSpPr txBox="1"/>
          <p:nvPr/>
        </p:nvSpPr>
        <p:spPr>
          <a:xfrm>
            <a:off x="588153" y="935795"/>
            <a:ext cx="10694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Building on the success of the 1st European Underground Energy Storage Workshop, held in Paris in 2019,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network, COST Action Geothermal-DHC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EuroGeoSurveys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pleased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to the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European Underground Energy Workshop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tăText 5">
            <a:extLst>
              <a:ext uri="{FF2B5EF4-FFF2-40B4-BE49-F238E27FC236}">
                <a16:creationId xmlns:a16="http://schemas.microsoft.com/office/drawing/2014/main" id="{D5865A9A-759E-A027-1958-E84BB4C67487}"/>
              </a:ext>
            </a:extLst>
          </p:cNvPr>
          <p:cNvSpPr txBox="1"/>
          <p:nvPr/>
        </p:nvSpPr>
        <p:spPr>
          <a:xfrm>
            <a:off x="685800" y="1983425"/>
            <a:ext cx="1771650" cy="2200602"/>
          </a:xfrm>
          <a:prstGeom prst="rect">
            <a:avLst/>
          </a:prstGeom>
          <a:solidFill>
            <a:srgbClr val="D4EE92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Organizing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endParaRPr lang="en-US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7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7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7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CasetăText 14">
            <a:extLst>
              <a:ext uri="{FF2B5EF4-FFF2-40B4-BE49-F238E27FC236}">
                <a16:creationId xmlns:a16="http://schemas.microsoft.com/office/drawing/2014/main" id="{38D437F8-7C19-85CD-4504-AF3EEFA0A0F2}"/>
              </a:ext>
            </a:extLst>
          </p:cNvPr>
          <p:cNvSpPr txBox="1"/>
          <p:nvPr/>
        </p:nvSpPr>
        <p:spPr>
          <a:xfrm>
            <a:off x="2628627" y="1983425"/>
            <a:ext cx="7544073" cy="231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Alexandra Dudu,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GeoEcoMar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President 2023-2024</a:t>
            </a:r>
          </a:p>
          <a:p>
            <a:pPr>
              <a:lnSpc>
                <a:spcPct val="150000"/>
              </a:lnSpc>
            </a:pP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Shogenova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TalTech,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SHOGenergy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President 2022-2023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Eleonora </a:t>
            </a: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Manoukian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CERTH </a:t>
            </a:r>
            <a:r>
              <a:rPr lang="ro-RO" sz="11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 err="1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Jessica Chicco,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University of Turin, MC member of Cost action "Geothermal DHC"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Barbara </a:t>
            </a: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Merson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OGS</a:t>
            </a:r>
          </a:p>
          <a:p>
            <a:pPr>
              <a:lnSpc>
                <a:spcPct val="150000"/>
              </a:lnSpc>
            </a:pP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Gregor </a:t>
            </a: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Goetzl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Geosphere Austria, Chair of the Cost action "Geothermal DHC„</a:t>
            </a:r>
            <a:endParaRPr lang="ro-R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Arnaud </a:t>
            </a: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Reveillere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100" dirty="0" err="1">
                <a:latin typeface="Arial" panose="020B0604020202020204" pitchFamily="34" charset="0"/>
                <a:cs typeface="Arial" panose="020B0604020202020204" pitchFamily="34" charset="0"/>
              </a:rPr>
              <a:t>Geostock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Annamária</a:t>
            </a:r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Nádor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EuroGeoSurveys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chair of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GeoEnergy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Expert Group</a:t>
            </a:r>
            <a:endParaRPr lang="ro-R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o-RO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72AF2-D4BC-CDF9-DFCC-0A3753DB29BB}"/>
              </a:ext>
            </a:extLst>
          </p:cNvPr>
          <p:cNvSpPr txBox="1"/>
          <p:nvPr/>
        </p:nvSpPr>
        <p:spPr>
          <a:xfrm>
            <a:off x="588153" y="4299315"/>
            <a:ext cx="64151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Gold Sponsor  -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AVALON INTERNATIONAL CORPORATION</a:t>
            </a:r>
          </a:p>
          <a:p>
            <a:r>
              <a:rPr lang="en-US" u="sng" dirty="0">
                <a:hlinkClick r:id="rId2"/>
              </a:rPr>
              <a:t>www.avalon-int.com</a:t>
            </a:r>
            <a:r>
              <a:rPr lang="en-US" u="sng" dirty="0"/>
              <a:t>             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B7032-50DE-777A-9AB1-A09ECDC77EEB}"/>
              </a:ext>
            </a:extLst>
          </p:cNvPr>
          <p:cNvSpPr txBox="1"/>
          <p:nvPr/>
        </p:nvSpPr>
        <p:spPr>
          <a:xfrm>
            <a:off x="7156971" y="4882534"/>
            <a:ext cx="399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Silver Sponsor 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8F4C5B-0D14-2B14-54B5-781313555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42" y="4866098"/>
            <a:ext cx="2077658" cy="5704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AA8DBE-FB6D-1F4B-C9C8-DBA033B43245}"/>
              </a:ext>
            </a:extLst>
          </p:cNvPr>
          <p:cNvSpPr txBox="1"/>
          <p:nvPr/>
        </p:nvSpPr>
        <p:spPr>
          <a:xfrm>
            <a:off x="7155599" y="5144121"/>
            <a:ext cx="207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</a:rPr>
              <a:t>DEEP.KBB GmbH</a:t>
            </a:r>
            <a:endParaRPr lang="ro-RO" sz="1800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r>
              <a:rPr lang="en-US" u="sng" dirty="0">
                <a:hlinkClick r:id="rId4"/>
              </a:rPr>
              <a:t>www.</a:t>
            </a:r>
            <a:r>
              <a:rPr lang="ro-RO" u="sng" dirty="0">
                <a:hlinkClick r:id="rId4"/>
              </a:rPr>
              <a:t>deep-kbb.de</a:t>
            </a:r>
            <a:r>
              <a:rPr lang="ro-RO" u="sng" dirty="0"/>
              <a:t> </a:t>
            </a:r>
            <a:r>
              <a:rPr lang="en-US" u="sng" dirty="0"/>
              <a:t>             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DCC448-B77B-AD5A-3CEA-86CE81825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0" y="5144121"/>
            <a:ext cx="4107532" cy="10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7">
            <a:extLst>
              <a:ext uri="{FF2B5EF4-FFF2-40B4-BE49-F238E27FC236}">
                <a16:creationId xmlns:a16="http://schemas.microsoft.com/office/drawing/2014/main" id="{83514FC3-AE63-B925-D4B9-AC34728FCBA7}"/>
              </a:ext>
            </a:extLst>
          </p:cNvPr>
          <p:cNvSpPr txBox="1"/>
          <p:nvPr/>
        </p:nvSpPr>
        <p:spPr>
          <a:xfrm>
            <a:off x="685800" y="195942"/>
            <a:ext cx="10197191" cy="1323439"/>
          </a:xfrm>
          <a:prstGeom prst="rect">
            <a:avLst/>
          </a:prstGeom>
          <a:solidFill>
            <a:srgbClr val="D4EE9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1st UES workshop </a:t>
            </a:r>
          </a:p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7-8 </a:t>
            </a:r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2019, Paris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70937-864F-1777-513C-7FA9BE9E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8" y="2082845"/>
            <a:ext cx="3245304" cy="4327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96F73-CEF5-9656-9DAE-BA2774303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49" y="2077360"/>
            <a:ext cx="1752041" cy="1549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D66086-5851-87E0-5ECC-4D0EC0A22A2D}"/>
              </a:ext>
            </a:extLst>
          </p:cNvPr>
          <p:cNvSpPr txBox="1"/>
          <p:nvPr/>
        </p:nvSpPr>
        <p:spPr>
          <a:xfrm>
            <a:off x="7723414" y="1693688"/>
            <a:ext cx="3965801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EU event on Underground Energy Storage (UES)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 with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EuroGeoSurveys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GeoEnergy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Expert Group, BRGM, and the ANR FLUIDSTORY project.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F191-5ED7-0341-F9C5-A6D17362FCD5}"/>
              </a:ext>
            </a:extLst>
          </p:cNvPr>
          <p:cNvSpPr txBox="1"/>
          <p:nvPr/>
        </p:nvSpPr>
        <p:spPr>
          <a:xfrm>
            <a:off x="7723414" y="3429001"/>
            <a:ext cx="3827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workshop was a real success, both in terms of the number of participants (130 from 23 countries) representing research, policy and industry, and of the constructive scientific exchanges.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A2318-552E-6314-C1B8-A4F964BA8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49" y="3703607"/>
            <a:ext cx="3412255" cy="2559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C64200-0478-6AFD-4547-1160C5365D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7" r="18" b="26424"/>
          <a:stretch/>
        </p:blipFill>
        <p:spPr>
          <a:xfrm>
            <a:off x="7494551" y="4856950"/>
            <a:ext cx="4284733" cy="14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1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5BA139-B7DA-25A1-7A44-22F626197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565580"/>
              </p:ext>
            </p:extLst>
          </p:nvPr>
        </p:nvGraphicFramePr>
        <p:xfrm>
          <a:off x="1045027" y="1175658"/>
          <a:ext cx="9895116" cy="4523015"/>
        </p:xfrm>
        <a:graphic>
          <a:graphicData uri="http://schemas.openxmlformats.org/drawingml/2006/table">
            <a:tbl>
              <a:tblPr/>
              <a:tblGrid>
                <a:gridCol w="1755586">
                  <a:extLst>
                    <a:ext uri="{9D8B030D-6E8A-4147-A177-3AD203B41FA5}">
                      <a16:colId xmlns:a16="http://schemas.microsoft.com/office/drawing/2014/main" val="2067015723"/>
                    </a:ext>
                  </a:extLst>
                </a:gridCol>
                <a:gridCol w="8139530">
                  <a:extLst>
                    <a:ext uri="{9D8B030D-6E8A-4147-A177-3AD203B41FA5}">
                      <a16:colId xmlns:a16="http://schemas.microsoft.com/office/drawing/2014/main" val="2943344061"/>
                    </a:ext>
                  </a:extLst>
                </a:gridCol>
              </a:tblGrid>
              <a:tr h="44106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Time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>
                          <a:solidFill>
                            <a:srgbClr val="48716E"/>
                          </a:solidFill>
                          <a:effectLst/>
                        </a:rPr>
                        <a:t>Title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61037"/>
                  </a:ext>
                </a:extLst>
              </a:tr>
              <a:tr h="44106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11:30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Registrations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753716"/>
                  </a:ext>
                </a:extLst>
              </a:tr>
              <a:tr h="44106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12:30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Lunch buffet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152276"/>
                  </a:ext>
                </a:extLst>
              </a:tr>
              <a:tr h="772570">
                <a:tc>
                  <a:txBody>
                    <a:bodyPr/>
                    <a:lstStyle/>
                    <a:p>
                      <a:r>
                        <a:rPr lang="ro-RO" sz="1400" dirty="0"/>
                        <a:t>13:30-15:00</a:t>
                      </a:r>
                      <a:endParaRPr lang="en-US" sz="1400" dirty="0"/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Session 1. Introductory session</a:t>
                      </a:r>
                      <a:endParaRPr lang="en-US" sz="1400" dirty="0">
                        <a:effectLst/>
                      </a:endParaRPr>
                    </a:p>
                    <a:p>
                      <a:pPr algn="l" rtl="0"/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chair: Alexandra Dudu, </a:t>
                      </a:r>
                      <a:r>
                        <a:rPr lang="en-US" sz="1400" b="0" i="1" dirty="0" err="1">
                          <a:solidFill>
                            <a:srgbClr val="48716E"/>
                          </a:solidFill>
                          <a:effectLst/>
                        </a:rPr>
                        <a:t>ENeRG</a:t>
                      </a:r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 President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698846"/>
                  </a:ext>
                </a:extLst>
              </a:tr>
              <a:tr h="44106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15:00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Coffee break &amp; posters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716692"/>
                  </a:ext>
                </a:extLst>
              </a:tr>
              <a:tr h="772570">
                <a:tc>
                  <a:txBody>
                    <a:bodyPr/>
                    <a:lstStyle/>
                    <a:p>
                      <a:r>
                        <a:rPr lang="ro-RO" sz="1400" dirty="0"/>
                        <a:t>15:30-17:10</a:t>
                      </a:r>
                      <a:endParaRPr lang="en-US" sz="1400" dirty="0"/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Session 2. Advances in deployment of underground energy storage</a:t>
                      </a:r>
                      <a:endParaRPr lang="en-US" sz="1400" dirty="0">
                        <a:effectLst/>
                      </a:endParaRPr>
                    </a:p>
                    <a:p>
                      <a:pPr algn="l" rtl="0"/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chair: Barbara Merson, </a:t>
                      </a:r>
                      <a:r>
                        <a:rPr lang="en-US" sz="1400" b="0" i="1" dirty="0" err="1">
                          <a:solidFill>
                            <a:srgbClr val="48716E"/>
                          </a:solidFill>
                          <a:effectLst/>
                        </a:rPr>
                        <a:t>ENeRG</a:t>
                      </a:r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-OGS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18953"/>
                  </a:ext>
                </a:extLst>
              </a:tr>
              <a:tr h="77257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17:10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</a:rPr>
                        <a:t>Discussion: Advances in the deployment of underground energy storage</a:t>
                      </a:r>
                      <a:endParaRPr lang="en-US" sz="1400" dirty="0">
                        <a:effectLst/>
                      </a:endParaRPr>
                    </a:p>
                    <a:p>
                      <a:pPr algn="l" rtl="0"/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chair: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Alla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Shogenova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ENeRG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TalTech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-DG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17076"/>
                  </a:ext>
                </a:extLst>
              </a:tr>
              <a:tr h="44106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17:40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End of the day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853358"/>
                  </a:ext>
                </a:extLst>
              </a:tr>
            </a:tbl>
          </a:graphicData>
        </a:graphic>
      </p:graphicFrame>
      <p:sp>
        <p:nvSpPr>
          <p:cNvPr id="4" name="CasetăText 7">
            <a:extLst>
              <a:ext uri="{FF2B5EF4-FFF2-40B4-BE49-F238E27FC236}">
                <a16:creationId xmlns:a16="http://schemas.microsoft.com/office/drawing/2014/main" id="{70D06D67-5730-EC57-7FBF-B49F01679E5A}"/>
              </a:ext>
            </a:extLst>
          </p:cNvPr>
          <p:cNvSpPr txBox="1"/>
          <p:nvPr/>
        </p:nvSpPr>
        <p:spPr>
          <a:xfrm>
            <a:off x="742952" y="148976"/>
            <a:ext cx="10197191" cy="707886"/>
          </a:xfrm>
          <a:prstGeom prst="rect">
            <a:avLst/>
          </a:prstGeom>
          <a:solidFill>
            <a:srgbClr val="D4EE9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Program – </a:t>
            </a:r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1AE645C-1BC8-42E1-251D-AF370C5FA6B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9515718" y="457200"/>
            <a:ext cx="208667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7">
            <a:extLst>
              <a:ext uri="{FF2B5EF4-FFF2-40B4-BE49-F238E27FC236}">
                <a16:creationId xmlns:a16="http://schemas.microsoft.com/office/drawing/2014/main" id="{5891E14A-21D9-6331-CB3E-89857C9E1B9A}"/>
              </a:ext>
            </a:extLst>
          </p:cNvPr>
          <p:cNvSpPr txBox="1"/>
          <p:nvPr/>
        </p:nvSpPr>
        <p:spPr>
          <a:xfrm>
            <a:off x="838200" y="244928"/>
            <a:ext cx="10197191" cy="1323439"/>
          </a:xfrm>
          <a:prstGeom prst="rect">
            <a:avLst/>
          </a:prstGeom>
          <a:solidFill>
            <a:srgbClr val="D4EE9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Program – </a:t>
            </a:r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Introductory</a:t>
            </a: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ro-R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F6BE86-A009-5DD9-CE1E-05FDF4BEF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58880"/>
              </p:ext>
            </p:extLst>
          </p:nvPr>
        </p:nvGraphicFramePr>
        <p:xfrm>
          <a:off x="1145023" y="1801588"/>
          <a:ext cx="9890368" cy="4286248"/>
        </p:xfrm>
        <a:graphic>
          <a:graphicData uri="http://schemas.openxmlformats.org/drawingml/2006/table">
            <a:tbl>
              <a:tblPr/>
              <a:tblGrid>
                <a:gridCol w="667448">
                  <a:extLst>
                    <a:ext uri="{9D8B030D-6E8A-4147-A177-3AD203B41FA5}">
                      <a16:colId xmlns:a16="http://schemas.microsoft.com/office/drawing/2014/main" val="4188280101"/>
                    </a:ext>
                  </a:extLst>
                </a:gridCol>
                <a:gridCol w="4227058">
                  <a:extLst>
                    <a:ext uri="{9D8B030D-6E8A-4147-A177-3AD203B41FA5}">
                      <a16:colId xmlns:a16="http://schemas.microsoft.com/office/drawing/2014/main" val="1306865946"/>
                    </a:ext>
                  </a:extLst>
                </a:gridCol>
                <a:gridCol w="2497931">
                  <a:extLst>
                    <a:ext uri="{9D8B030D-6E8A-4147-A177-3AD203B41FA5}">
                      <a16:colId xmlns:a16="http://schemas.microsoft.com/office/drawing/2014/main" val="484097984"/>
                    </a:ext>
                  </a:extLst>
                </a:gridCol>
                <a:gridCol w="2497931">
                  <a:extLst>
                    <a:ext uri="{9D8B030D-6E8A-4147-A177-3AD203B41FA5}">
                      <a16:colId xmlns:a16="http://schemas.microsoft.com/office/drawing/2014/main" val="2122193570"/>
                    </a:ext>
                  </a:extLst>
                </a:gridCol>
              </a:tblGrid>
              <a:tr h="281345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Time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Title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Speaker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Affiliation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346968"/>
                  </a:ext>
                </a:extLst>
              </a:tr>
              <a:tr h="4928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Session 1. Introductory session</a:t>
                      </a:r>
                      <a:endParaRPr lang="en-US" sz="1400" dirty="0">
                        <a:effectLst/>
                      </a:endParaRPr>
                    </a:p>
                    <a:p>
                      <a:pPr algn="l" rtl="0"/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chair: Alexandra Dudu, </a:t>
                      </a:r>
                      <a:r>
                        <a:rPr lang="en-US" sz="1400" b="0" i="1" dirty="0" err="1">
                          <a:solidFill>
                            <a:srgbClr val="48716E"/>
                          </a:solidFill>
                          <a:effectLst/>
                        </a:rPr>
                        <a:t>ENeRG</a:t>
                      </a:r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 President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07870"/>
                  </a:ext>
                </a:extLst>
              </a:tr>
              <a:tr h="69691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13:30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Welcome and Introduction to the Workshop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Alexandra Dudu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</a:rPr>
                        <a:t>ENeRG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 President 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231015"/>
                  </a:ext>
                </a:extLst>
              </a:tr>
              <a:tr h="281345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13:40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</a:rPr>
                        <a:t>In Memoriam Vit Hladik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</a:rPr>
                        <a:t>Alla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</a:rPr>
                        <a:t>Shogenova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Ex-ENeRG President 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74506"/>
                  </a:ext>
                </a:extLst>
              </a:tr>
              <a:tr h="90617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14:00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</a:rPr>
                        <a:t>The need for underground energy storage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Kazbulat</a:t>
                      </a:r>
                      <a:r>
                        <a:rPr lang="en-US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Shogenov </a:t>
                      </a:r>
                      <a:r>
                        <a:rPr lang="en-US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14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Alla</a:t>
                      </a:r>
                      <a:r>
                        <a:rPr lang="en-US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Shogenova</a:t>
                      </a:r>
                      <a:r>
                        <a:rPr lang="en-US" sz="14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TalTech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SHOGenergy</a:t>
                      </a:r>
                      <a:r>
                        <a:rPr lang="ro-RO" sz="1400" b="0" i="0" dirty="0">
                          <a:solidFill>
                            <a:schemeClr val="tx1"/>
                          </a:solidFill>
                          <a:effectLst/>
                        </a:rPr>
                        <a:t> (Estonia)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299613"/>
                  </a:ext>
                </a:extLst>
              </a:tr>
              <a:tr h="48766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14:20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Project Optimization for New Industrial Projects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Miguel Silva 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Avalon (USA)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38644"/>
                  </a:ext>
                </a:extLst>
              </a:tr>
              <a:tr h="858655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14:40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</a:rPr>
                        <a:t>The COST Action Geothermal DHC in a Nutshell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Jessica Maria Chicco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University of Torino (Italy)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086996"/>
                  </a:ext>
                </a:extLst>
              </a:tr>
              <a:tr h="281345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15:00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Coffee break &amp; posters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080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DE2AE42-6F34-5F41-8158-704FD6AB0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180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8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7">
            <a:extLst>
              <a:ext uri="{FF2B5EF4-FFF2-40B4-BE49-F238E27FC236}">
                <a16:creationId xmlns:a16="http://schemas.microsoft.com/office/drawing/2014/main" id="{11657805-C11B-1CA9-B114-A6587A7CF01E}"/>
              </a:ext>
            </a:extLst>
          </p:cNvPr>
          <p:cNvSpPr txBox="1"/>
          <p:nvPr/>
        </p:nvSpPr>
        <p:spPr>
          <a:xfrm>
            <a:off x="685800" y="195942"/>
            <a:ext cx="10197191" cy="707886"/>
          </a:xfrm>
          <a:prstGeom prst="rect">
            <a:avLst/>
          </a:prstGeom>
          <a:solidFill>
            <a:srgbClr val="D4EE9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Program – </a:t>
            </a:r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495499-F3A9-9D5E-0521-9E068C6B3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05000"/>
              </p:ext>
            </p:extLst>
          </p:nvPr>
        </p:nvGraphicFramePr>
        <p:xfrm>
          <a:off x="911678" y="1499054"/>
          <a:ext cx="9903276" cy="4200597"/>
        </p:xfrm>
        <a:graphic>
          <a:graphicData uri="http://schemas.openxmlformats.org/drawingml/2006/table">
            <a:tbl>
              <a:tblPr/>
              <a:tblGrid>
                <a:gridCol w="631372">
                  <a:extLst>
                    <a:ext uri="{9D8B030D-6E8A-4147-A177-3AD203B41FA5}">
                      <a16:colId xmlns:a16="http://schemas.microsoft.com/office/drawing/2014/main" val="2004862127"/>
                    </a:ext>
                  </a:extLst>
                </a:gridCol>
                <a:gridCol w="4320266">
                  <a:extLst>
                    <a:ext uri="{9D8B030D-6E8A-4147-A177-3AD203B41FA5}">
                      <a16:colId xmlns:a16="http://schemas.microsoft.com/office/drawing/2014/main" val="1265438404"/>
                    </a:ext>
                  </a:extLst>
                </a:gridCol>
                <a:gridCol w="2475819">
                  <a:extLst>
                    <a:ext uri="{9D8B030D-6E8A-4147-A177-3AD203B41FA5}">
                      <a16:colId xmlns:a16="http://schemas.microsoft.com/office/drawing/2014/main" val="1819746366"/>
                    </a:ext>
                  </a:extLst>
                </a:gridCol>
                <a:gridCol w="2475819">
                  <a:extLst>
                    <a:ext uri="{9D8B030D-6E8A-4147-A177-3AD203B41FA5}">
                      <a16:colId xmlns:a16="http://schemas.microsoft.com/office/drawing/2014/main" val="1504438122"/>
                    </a:ext>
                  </a:extLst>
                </a:gridCol>
              </a:tblGrid>
              <a:tr h="3646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48716E"/>
                          </a:solidFill>
                          <a:effectLst/>
                        </a:rPr>
                        <a:t>Session 2. Advances in deployment of underground energy storage</a:t>
                      </a:r>
                      <a:endParaRPr lang="en-US" sz="1400" dirty="0">
                        <a:effectLst/>
                      </a:endParaRPr>
                    </a:p>
                    <a:p>
                      <a:pPr algn="l" rtl="0"/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chair: Barbara Merson, </a:t>
                      </a:r>
                      <a:r>
                        <a:rPr lang="en-US" sz="1400" b="0" i="1" dirty="0" err="1">
                          <a:solidFill>
                            <a:srgbClr val="48716E"/>
                          </a:solidFill>
                          <a:effectLst/>
                        </a:rPr>
                        <a:t>ENeRG</a:t>
                      </a:r>
                      <a:r>
                        <a:rPr lang="en-US" sz="1400" b="0" i="1" dirty="0">
                          <a:solidFill>
                            <a:srgbClr val="48716E"/>
                          </a:solidFill>
                          <a:effectLst/>
                        </a:rPr>
                        <a:t>-OGS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61822"/>
                  </a:ext>
                </a:extLst>
              </a:tr>
              <a:tr h="670568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15:30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Hydrogen Storage in Salt Caverns – Current Status and Potential Future Research Topics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</a:rPr>
                        <a:t>HeiKe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 Bernhardt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DEEP.KBB (Germany)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829942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15:50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Underground Storage of Ammonia (NH3): Review of Possibilities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Matthias </a:t>
                      </a:r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</a:rPr>
                        <a:t>Torquet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</a:rPr>
                        <a:t>Geostock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 (France)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971298"/>
                  </a:ext>
                </a:extLst>
              </a:tr>
              <a:tr h="670568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16:10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</a:rPr>
                        <a:t>Storing H2 in Aquifers using CO2 as Cushion Gas, the Thermodynamic Behavior of the System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Fernanda Veloso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BRGM (France)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045793"/>
                  </a:ext>
                </a:extLst>
              </a:tr>
              <a:tr h="825418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16:30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</a:rPr>
                        <a:t>Identification of Promising CCUS Clusters in the Baltic and Mediterranean Regions (CCUS ZEN Project)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Catherine </a:t>
                      </a:r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</a:rPr>
                        <a:t>Ringstad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SINTEF (Norway)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930367"/>
                  </a:ext>
                </a:extLst>
              </a:tr>
              <a:tr h="36087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16:50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</a:rPr>
                        <a:t>PilotSTRATEGY - EU project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Fernanda Veloso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</a:rPr>
                        <a:t>BRGM (France)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83954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17:10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</a:rPr>
                        <a:t>Discussion: Advances in the deployment of underground energy storage</a:t>
                      </a:r>
                      <a:endParaRPr lang="en-US" sz="1400" dirty="0">
                        <a:effectLst/>
                      </a:endParaRPr>
                    </a:p>
                    <a:p>
                      <a:pPr algn="l" rtl="0"/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chair: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Alla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Shogenova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ENeRG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TalTech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-DG</a:t>
                      </a:r>
                      <a:endParaRPr lang="en-US" sz="1400" dirty="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02940"/>
                  </a:ext>
                </a:extLst>
              </a:tr>
              <a:tr h="20819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</a:rPr>
                        <a:t>17:40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</a:rPr>
                        <a:t>End of the day</a:t>
                      </a:r>
                      <a:endParaRPr lang="en-US" sz="1400">
                        <a:effectLst/>
                      </a:endParaRPr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0218" marR="30218" marT="15109" marB="15109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32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8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AA2B6D-987F-3FB9-C955-809F01FC7AE1}"/>
              </a:ext>
            </a:extLst>
          </p:cNvPr>
          <p:cNvGraphicFramePr>
            <a:graphicFrameLocks noGrp="1"/>
          </p:cNvGraphicFramePr>
          <p:nvPr/>
        </p:nvGraphicFramePr>
        <p:xfrm>
          <a:off x="2361643" y="1792783"/>
          <a:ext cx="7468713" cy="4417022"/>
        </p:xfrm>
        <a:graphic>
          <a:graphicData uri="http://schemas.openxmlformats.org/drawingml/2006/table">
            <a:tbl>
              <a:tblPr/>
              <a:tblGrid>
                <a:gridCol w="2489571">
                  <a:extLst>
                    <a:ext uri="{9D8B030D-6E8A-4147-A177-3AD203B41FA5}">
                      <a16:colId xmlns:a16="http://schemas.microsoft.com/office/drawing/2014/main" val="1096737544"/>
                    </a:ext>
                  </a:extLst>
                </a:gridCol>
                <a:gridCol w="2489571">
                  <a:extLst>
                    <a:ext uri="{9D8B030D-6E8A-4147-A177-3AD203B41FA5}">
                      <a16:colId xmlns:a16="http://schemas.microsoft.com/office/drawing/2014/main" val="3111037274"/>
                    </a:ext>
                  </a:extLst>
                </a:gridCol>
                <a:gridCol w="2489571">
                  <a:extLst>
                    <a:ext uri="{9D8B030D-6E8A-4147-A177-3AD203B41FA5}">
                      <a16:colId xmlns:a16="http://schemas.microsoft.com/office/drawing/2014/main" val="889858892"/>
                    </a:ext>
                  </a:extLst>
                </a:gridCol>
              </a:tblGrid>
              <a:tr h="259781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48716E"/>
                          </a:solidFill>
                          <a:effectLst/>
                        </a:rPr>
                        <a:t>Title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48716E"/>
                          </a:solidFill>
                          <a:effectLst/>
                        </a:rPr>
                        <a:t>Authors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48716E"/>
                          </a:solidFill>
                          <a:effectLst/>
                        </a:rPr>
                        <a:t>Affiliation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20299"/>
                  </a:ext>
                </a:extLst>
              </a:tr>
              <a:tr h="454617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</a:rPr>
                        <a:t>Ranking of geological structures in deep aquifers for UHS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300" b="0" i="0">
                          <a:solidFill>
                            <a:srgbClr val="000000"/>
                          </a:solidFill>
                          <a:effectLst/>
                        </a:rPr>
                        <a:t>Leszek Lankof, Radoslaw Tarkowski, and Katarzyna Luboń</a:t>
                      </a:r>
                      <a:endParaRPr lang="pl-PL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MEERI-PAS (Poland)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32097"/>
                  </a:ext>
                </a:extLst>
              </a:tr>
              <a:tr h="649453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</a:rPr>
                        <a:t>GIS-based analysis of rock salt deposits' suitability for underground hydrogen storage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300" b="0" i="0">
                          <a:solidFill>
                            <a:srgbClr val="000000"/>
                          </a:solidFill>
                          <a:effectLst/>
                        </a:rPr>
                        <a:t>Radoslaw Tarkowski, Leszek Lankof, and Katarzyna Luboń </a:t>
                      </a:r>
                      <a:endParaRPr lang="pl-PL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MEERI-PAS (Poland)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756069"/>
                  </a:ext>
                </a:extLst>
              </a:tr>
              <a:tr h="1039125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</a:rPr>
                        <a:t>New synergy concept of geothermal energy recovery, CO2 and green hydrogen geological storage in the Baltic offshore structure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Kazbulat Shogenov &amp; Alla Shogenova 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TalTech &amp; SHOGenergy (Estonia)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88044"/>
                  </a:ext>
                </a:extLst>
              </a:tr>
              <a:tr h="649453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</a:rPr>
                        <a:t>Driven Geothermal Energy Pile: An innovative heating/cooling solution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Rao Martand Singh 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NTNU (Norway)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427952"/>
                  </a:ext>
                </a:extLst>
              </a:tr>
              <a:tr h="844289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</a:rPr>
                        <a:t>Utilization of empty caverns in oil fields of Albania for the underground storage of natural gas arriving from TAP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Altin Maraj 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Polytechnic University of Tirana (Albania)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815277"/>
                  </a:ext>
                </a:extLst>
              </a:tr>
              <a:tr h="454617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</a:rPr>
                        <a:t>A Successful ATES deployment in the UK Chalk Aquifer, London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</a:rPr>
                        <a:t>Hayley Firth </a:t>
                      </a:r>
                      <a:endParaRPr lang="en-US" sz="130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</a:rPr>
                        <a:t>Imperial College London (UK)</a:t>
                      </a:r>
                      <a:endParaRPr lang="en-US" sz="1300" dirty="0">
                        <a:effectLst/>
                      </a:endParaRPr>
                    </a:p>
                  </a:txBody>
                  <a:tcPr marL="64945" marR="64945" marT="32473" marB="32473" anchor="ctr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6862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FE1F32-4D69-664A-BA5B-AF0638BF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792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asetăText 7">
            <a:extLst>
              <a:ext uri="{FF2B5EF4-FFF2-40B4-BE49-F238E27FC236}">
                <a16:creationId xmlns:a16="http://schemas.microsoft.com/office/drawing/2014/main" id="{062B22C8-F5AF-683A-720F-0A7F695585E2}"/>
              </a:ext>
            </a:extLst>
          </p:cNvPr>
          <p:cNvSpPr txBox="1"/>
          <p:nvPr/>
        </p:nvSpPr>
        <p:spPr>
          <a:xfrm>
            <a:off x="742954" y="173469"/>
            <a:ext cx="10197191" cy="707886"/>
          </a:xfrm>
          <a:prstGeom prst="rect">
            <a:avLst/>
          </a:prstGeom>
          <a:solidFill>
            <a:srgbClr val="D4EE9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  <a:endParaRPr lang="ro-R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697</Words>
  <Application>Microsoft Office PowerPoint</Application>
  <PresentationFormat>Widescreen</PresentationFormat>
  <Paragraphs>134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 Unicode</vt:lpstr>
      <vt:lpstr>Office Theme</vt:lpstr>
      <vt:lpstr>2nd European Underground Energy Storage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- Constanta Dudu</dc:creator>
  <cp:lastModifiedBy>Alexandra Dudu</cp:lastModifiedBy>
  <cp:revision>13</cp:revision>
  <dcterms:created xsi:type="dcterms:W3CDTF">2023-05-18T07:12:18Z</dcterms:created>
  <dcterms:modified xsi:type="dcterms:W3CDTF">2023-05-27T15:07:34Z</dcterms:modified>
</cp:coreProperties>
</file>